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70" r:id="rId5"/>
    <p:sldId id="258" r:id="rId6"/>
    <p:sldId id="259" r:id="rId7"/>
    <p:sldId id="260" r:id="rId8"/>
    <p:sldId id="268" r:id="rId9"/>
    <p:sldId id="269" r:id="rId10"/>
    <p:sldId id="261" r:id="rId11"/>
    <p:sldId id="262" r:id="rId12"/>
    <p:sldId id="263" r:id="rId13"/>
    <p:sldId id="266" r:id="rId14"/>
    <p:sldId id="267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0066"/>
    <a:srgbClr val="006666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tumblr_m26mlp80PI1rnk2nto1_5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7664" y="3140968"/>
            <a:ext cx="1651864" cy="2664296"/>
          </a:xfrm>
          <a:prstGeom prst="rect">
            <a:avLst/>
          </a:prstGeom>
        </p:spPr>
      </p:pic>
      <p:pic>
        <p:nvPicPr>
          <p:cNvPr id="6" name="Рисунок 5" descr="disney-princess-jasmine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8104" y="1916832"/>
            <a:ext cx="1491600" cy="2992407"/>
          </a:xfrm>
          <a:prstGeom prst="rect">
            <a:avLst/>
          </a:prstGeom>
        </p:spPr>
      </p:pic>
      <p:pic>
        <p:nvPicPr>
          <p:cNvPr id="5" name="Рисунок 4" descr="Незнайка_en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3568" y="2852936"/>
            <a:ext cx="1179864" cy="2088232"/>
          </a:xfrm>
          <a:prstGeom prst="rect">
            <a:avLst/>
          </a:prstGeom>
        </p:spPr>
      </p:pic>
      <p:pic>
        <p:nvPicPr>
          <p:cNvPr id="4" name="Рисунок 3" descr="al_pop03_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131840" y="1196752"/>
            <a:ext cx="2381250" cy="41624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71800" y="0"/>
            <a:ext cx="6172200" cy="432048"/>
          </a:xfrm>
        </p:spPr>
        <p:txBody>
          <a:bodyPr>
            <a:noAutofit/>
          </a:bodyPr>
          <a:lstStyle/>
          <a:p>
            <a:endParaRPr lang="ru-RU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350496"/>
            <a:ext cx="6172200" cy="507504"/>
          </a:xfrm>
        </p:spPr>
        <p:txBody>
          <a:bodyPr>
            <a:normAutofit fontScale="40000" lnSpcReduction="20000"/>
          </a:bodyPr>
          <a:lstStyle/>
          <a:p>
            <a:endParaRPr lang="ru-RU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 descr="1327662680_igrywinx.ru-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20272" y="2060848"/>
            <a:ext cx="2008467" cy="2708920"/>
          </a:xfrm>
          <a:prstGeom prst="rect">
            <a:avLst/>
          </a:prstGeom>
        </p:spPr>
      </p:pic>
      <p:pic>
        <p:nvPicPr>
          <p:cNvPr id="8" name="Рисунок 7" descr="Bankoboev.Ru_tancuyuschii_buratino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444208" y="3501008"/>
            <a:ext cx="1432594" cy="1800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icle-1285883635413-003FB9C800000258-719197_636x5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18" y="1500174"/>
            <a:ext cx="5424235" cy="4366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142852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3"/>
                </a:solidFill>
                <a:latin typeface="Berlin Sans FB Demi" pitchFamily="34" charset="0"/>
              </a:rPr>
              <a:t>This person is tall and slim and she’s got fair hair. Who is this? </a:t>
            </a:r>
            <a:endParaRPr lang="ru-RU" sz="3600" dirty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564357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erlin Sans FB Demi" pitchFamily="34" charset="0"/>
              </a:rPr>
              <a:t>Wilma !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285728"/>
            <a:ext cx="5643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Berlin Sans FB Demi" pitchFamily="34" charset="0"/>
              </a:rPr>
              <a:t>What are they like?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x1lbym0cuginmlb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1285860"/>
            <a:ext cx="2757918" cy="2228848"/>
          </a:xfrm>
          <a:prstGeom prst="rect">
            <a:avLst/>
          </a:prstGeom>
        </p:spPr>
      </p:pic>
      <p:pic>
        <p:nvPicPr>
          <p:cNvPr id="7" name="Рисунок 6" descr="330026694634_ryo-rrrsrss_00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00364" y="1643050"/>
            <a:ext cx="2425461" cy="356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25016936_e3616526bf5ff3554aefcfc30a81823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14942" y="4071942"/>
            <a:ext cx="3500462" cy="2264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00100" y="364331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Berlin Sans FB Demi" pitchFamily="34" charset="0"/>
              </a:rPr>
              <a:t>funny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515719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kind</a:t>
            </a:r>
            <a:endParaRPr lang="ru-RU" sz="3600" dirty="0">
              <a:solidFill>
                <a:srgbClr val="00B050"/>
              </a:solidFill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328612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Berlin Sans FB Demi" pitchFamily="34" charset="0"/>
              </a:rPr>
              <a:t>friendly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38823-130711208639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571480"/>
            <a:ext cx="4562475" cy="455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429256" y="500042"/>
            <a:ext cx="33575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6666"/>
                </a:solidFill>
                <a:latin typeface="Berlin Sans FB Demi" pitchFamily="34" charset="0"/>
              </a:rPr>
              <a:t>What does </a:t>
            </a:r>
            <a:r>
              <a:rPr lang="en-US" sz="3200" dirty="0" err="1" smtClean="0">
                <a:solidFill>
                  <a:srgbClr val="006666"/>
                </a:solidFill>
                <a:latin typeface="Berlin Sans FB Demi" pitchFamily="34" charset="0"/>
              </a:rPr>
              <a:t>Masha</a:t>
            </a:r>
            <a:r>
              <a:rPr lang="en-US" sz="3200" dirty="0" smtClean="0">
                <a:solidFill>
                  <a:srgbClr val="006666"/>
                </a:solidFill>
                <a:latin typeface="Berlin Sans FB Demi" pitchFamily="34" charset="0"/>
              </a:rPr>
              <a:t> look like? She’s short and slim and she’s got fair hair.</a:t>
            </a:r>
            <a:endParaRPr lang="ru-RU" sz="3200" dirty="0" smtClean="0">
              <a:solidFill>
                <a:srgbClr val="006666"/>
              </a:solidFill>
            </a:endParaRPr>
          </a:p>
          <a:p>
            <a:endParaRPr lang="en-US" sz="3200" dirty="0" smtClean="0">
              <a:latin typeface="Berlin Sans FB Demi" pitchFamily="34" charset="0"/>
            </a:endParaRPr>
          </a:p>
          <a:p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3143248"/>
            <a:ext cx="32861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C0066"/>
                </a:solidFill>
                <a:latin typeface="Berlin Sans FB Demi" pitchFamily="34" charset="0"/>
              </a:rPr>
              <a:t>What’s </a:t>
            </a:r>
            <a:r>
              <a:rPr lang="en-US" sz="3200" dirty="0" err="1" smtClean="0">
                <a:solidFill>
                  <a:srgbClr val="CC0066"/>
                </a:solidFill>
                <a:latin typeface="Berlin Sans FB Demi" pitchFamily="34" charset="0"/>
              </a:rPr>
              <a:t>Masha</a:t>
            </a:r>
            <a:r>
              <a:rPr lang="en-US" sz="3200" dirty="0" smtClean="0">
                <a:solidFill>
                  <a:srgbClr val="CC0066"/>
                </a:solidFill>
                <a:latin typeface="Berlin Sans FB Demi" pitchFamily="34" charset="0"/>
              </a:rPr>
              <a:t> like? </a:t>
            </a:r>
          </a:p>
          <a:p>
            <a:r>
              <a:rPr lang="en-US" sz="3200" dirty="0" smtClean="0">
                <a:solidFill>
                  <a:srgbClr val="CC0066"/>
                </a:solidFill>
                <a:latin typeface="Berlin Sans FB Demi" pitchFamily="34" charset="0"/>
              </a:rPr>
              <a:t>She’s funny.</a:t>
            </a:r>
            <a:endParaRPr lang="ru-RU" sz="3200" dirty="0" smtClean="0">
              <a:solidFill>
                <a:srgbClr val="CC0066"/>
              </a:solidFill>
            </a:endParaRPr>
          </a:p>
          <a:p>
            <a:r>
              <a:rPr lang="en-US" sz="3200" dirty="0" smtClean="0">
                <a:latin typeface="Berlin Sans FB Demi" pitchFamily="34" charset="0"/>
              </a:rPr>
              <a:t> 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5286388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Berlin Sans FB Demi" pitchFamily="34" charset="0"/>
              </a:rPr>
              <a:t>Now look at your friend. What does he/she look like? What’s he/she like?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scar-Williams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476672"/>
            <a:ext cx="2914650" cy="5457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944" y="1196752"/>
            <a:ext cx="4464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Berlin Sans FB Demi" pitchFamily="34" charset="0"/>
              </a:rPr>
              <a:t>This is my friend Robby. He is  tall and quite plum. He’s got dark hair. Robby is kind and friendly. 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3716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68144" y="1052736"/>
            <a:ext cx="2857500" cy="438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764704"/>
            <a:ext cx="41044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latin typeface="Berlin Sans FB Demi" pitchFamily="34" charset="0"/>
              </a:rPr>
              <a:t>This is my friend Wendy. She is                      </a:t>
            </a:r>
            <a:r>
              <a:rPr lang="en-US" dirty="0" smtClean="0"/>
              <a:t>.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11960" y="1484784"/>
            <a:ext cx="14401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71600" y="2060848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latin typeface="Berlin Sans FB Demi" pitchFamily="34" charset="0"/>
              </a:rPr>
              <a:t>and</a:t>
            </a:r>
            <a:endParaRPr lang="ru-RU" sz="4000" dirty="0">
              <a:solidFill>
                <a:schemeClr val="accent3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23728" y="2204864"/>
            <a:ext cx="14401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63888" y="2132856"/>
            <a:ext cx="21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latin typeface="Berlin Sans FB Demi" pitchFamily="34" charset="0"/>
              </a:rPr>
              <a:t>.</a:t>
            </a:r>
            <a:endParaRPr lang="ru-RU" sz="4000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99695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latin typeface="Berlin Sans FB Demi" pitchFamily="34" charset="0"/>
              </a:rPr>
              <a:t>She’s got long </a:t>
            </a:r>
            <a:endParaRPr lang="ru-RU" sz="4000" dirty="0">
              <a:solidFill>
                <a:schemeClr val="accent3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3968" y="3068960"/>
            <a:ext cx="15121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71600" y="364502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latin typeface="Berlin Sans FB Demi" pitchFamily="34" charset="0"/>
              </a:rPr>
              <a:t>hair.</a:t>
            </a:r>
            <a:endParaRPr lang="ru-RU" sz="4000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450912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latin typeface="Berlin Sans FB Demi" pitchFamily="34" charset="0"/>
              </a:rPr>
              <a:t>Wendy is very</a:t>
            </a:r>
            <a:endParaRPr lang="ru-RU" sz="4000" dirty="0">
              <a:solidFill>
                <a:schemeClr val="accent3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99992" y="4581128"/>
            <a:ext cx="15121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99592" y="515719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latin typeface="Berlin Sans FB Demi" pitchFamily="34" charset="0"/>
              </a:rPr>
              <a:t>and</a:t>
            </a:r>
            <a:endParaRPr lang="ru-RU" sz="4000" dirty="0">
              <a:solidFill>
                <a:schemeClr val="accent3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95736" y="5301208"/>
            <a:ext cx="15121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779912" y="5301208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latin typeface="Berlin Sans FB Demi" pitchFamily="34" charset="0"/>
              </a:rPr>
              <a:t>.</a:t>
            </a:r>
            <a:endParaRPr lang="ru-RU" sz="4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428868"/>
            <a:ext cx="6215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Good-bye!</a:t>
            </a:r>
            <a:endParaRPr lang="ru-RU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и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5656" y="1988840"/>
            <a:ext cx="792088" cy="648072"/>
          </a:xfrm>
          <a:prstGeom prst="rect">
            <a:avLst/>
          </a:prstGeom>
        </p:spPr>
      </p:pic>
      <p:pic>
        <p:nvPicPr>
          <p:cNvPr id="3" name="Рисунок 2" descr="а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75656" y="3140968"/>
            <a:ext cx="792088" cy="585456"/>
          </a:xfrm>
          <a:prstGeom prst="rect">
            <a:avLst/>
          </a:prstGeom>
        </p:spPr>
      </p:pic>
      <p:pic>
        <p:nvPicPr>
          <p:cNvPr id="4" name="Рисунок 3" descr="о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47664" y="5229200"/>
            <a:ext cx="796203" cy="648072"/>
          </a:xfrm>
          <a:prstGeom prst="rect">
            <a:avLst/>
          </a:prstGeom>
        </p:spPr>
      </p:pic>
      <p:pic>
        <p:nvPicPr>
          <p:cNvPr id="5" name="Рисунок 4" descr="и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75656" y="4221088"/>
            <a:ext cx="820455" cy="576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792" y="1916832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3"/>
                </a:solidFill>
                <a:latin typeface="Berlin Sans FB Demi" pitchFamily="34" charset="0"/>
              </a:rPr>
              <a:t>l</a:t>
            </a:r>
            <a:r>
              <a:rPr lang="en-US" sz="4400" dirty="0" smtClean="0">
                <a:solidFill>
                  <a:srgbClr val="00B050"/>
                </a:solidFill>
                <a:latin typeface="Berlin Sans FB Demi" pitchFamily="34" charset="0"/>
              </a:rPr>
              <a:t>i</a:t>
            </a:r>
            <a:r>
              <a:rPr lang="en-US" sz="4400" dirty="0" smtClean="0">
                <a:solidFill>
                  <a:schemeClr val="accent3"/>
                </a:solidFill>
                <a:latin typeface="Berlin Sans FB Demi" pitchFamily="34" charset="0"/>
              </a:rPr>
              <a:t>ke, k</a:t>
            </a:r>
            <a:r>
              <a:rPr lang="en-US" sz="4400" dirty="0" smtClean="0">
                <a:solidFill>
                  <a:srgbClr val="00B050"/>
                </a:solidFill>
                <a:latin typeface="Berlin Sans FB Demi" pitchFamily="34" charset="0"/>
              </a:rPr>
              <a:t>i</a:t>
            </a:r>
            <a:r>
              <a:rPr lang="en-US" sz="4400" dirty="0" smtClean="0">
                <a:solidFill>
                  <a:schemeClr val="accent3"/>
                </a:solidFill>
                <a:latin typeface="Berlin Sans FB Demi" pitchFamily="34" charset="0"/>
              </a:rPr>
              <a:t>nd, t</a:t>
            </a:r>
            <a:r>
              <a:rPr lang="en-US" sz="4400" dirty="0" smtClean="0">
                <a:solidFill>
                  <a:srgbClr val="00B050"/>
                </a:solidFill>
                <a:latin typeface="Berlin Sans FB Demi" pitchFamily="34" charset="0"/>
              </a:rPr>
              <a:t>i</a:t>
            </a:r>
            <a:r>
              <a:rPr lang="en-US" sz="4400" dirty="0" smtClean="0">
                <a:solidFill>
                  <a:schemeClr val="accent3"/>
                </a:solidFill>
                <a:latin typeface="Berlin Sans FB Demi" pitchFamily="34" charset="0"/>
              </a:rPr>
              <a:t>me</a:t>
            </a:r>
            <a:endParaRPr lang="ru-RU" sz="4400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2996952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3"/>
                </a:solidFill>
                <a:latin typeface="Berlin Sans FB Demi" pitchFamily="34" charset="0"/>
              </a:rPr>
              <a:t>f</a:t>
            </a:r>
            <a:r>
              <a:rPr lang="en-US" sz="4400" dirty="0" smtClean="0">
                <a:solidFill>
                  <a:srgbClr val="00B050"/>
                </a:solidFill>
                <a:latin typeface="Berlin Sans FB Demi" pitchFamily="34" charset="0"/>
              </a:rPr>
              <a:t>u</a:t>
            </a:r>
            <a:r>
              <a:rPr lang="en-US" sz="4400" dirty="0" smtClean="0">
                <a:solidFill>
                  <a:schemeClr val="accent3"/>
                </a:solidFill>
                <a:latin typeface="Berlin Sans FB Demi" pitchFamily="34" charset="0"/>
              </a:rPr>
              <a:t>nny, </a:t>
            </a:r>
            <a:r>
              <a:rPr lang="en-US" sz="4400" dirty="0" smtClean="0">
                <a:solidFill>
                  <a:srgbClr val="00B050"/>
                </a:solidFill>
                <a:latin typeface="Berlin Sans FB Demi" pitchFamily="34" charset="0"/>
              </a:rPr>
              <a:t>u</a:t>
            </a:r>
            <a:r>
              <a:rPr lang="en-US" sz="4400" dirty="0" smtClean="0">
                <a:solidFill>
                  <a:schemeClr val="accent3"/>
                </a:solidFill>
                <a:latin typeface="Berlin Sans FB Demi" pitchFamily="34" charset="0"/>
              </a:rPr>
              <a:t>ncle, pl</a:t>
            </a:r>
            <a:r>
              <a:rPr lang="en-US" sz="4400" dirty="0" smtClean="0">
                <a:solidFill>
                  <a:srgbClr val="00B050"/>
                </a:solidFill>
                <a:latin typeface="Berlin Sans FB Demi" pitchFamily="34" charset="0"/>
              </a:rPr>
              <a:t>u</a:t>
            </a:r>
            <a:r>
              <a:rPr lang="en-US" sz="4400" dirty="0" smtClean="0">
                <a:solidFill>
                  <a:schemeClr val="accent3"/>
                </a:solidFill>
                <a:latin typeface="Berlin Sans FB Demi" pitchFamily="34" charset="0"/>
              </a:rPr>
              <a:t>mp</a:t>
            </a:r>
            <a:endParaRPr lang="ru-RU" sz="4400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5157192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3"/>
                </a:solidFill>
                <a:latin typeface="Berlin Sans FB Demi" pitchFamily="34" charset="0"/>
              </a:rPr>
              <a:t>b</a:t>
            </a:r>
            <a:r>
              <a:rPr lang="en-US" sz="4400" dirty="0" smtClean="0">
                <a:solidFill>
                  <a:srgbClr val="00B050"/>
                </a:solidFill>
                <a:latin typeface="Berlin Sans FB Demi" pitchFamily="34" charset="0"/>
              </a:rPr>
              <a:t>all</a:t>
            </a:r>
            <a:r>
              <a:rPr lang="en-US" sz="4400" dirty="0" smtClean="0">
                <a:solidFill>
                  <a:schemeClr val="accent3"/>
                </a:solidFill>
                <a:latin typeface="Berlin Sans FB Demi" pitchFamily="34" charset="0"/>
              </a:rPr>
              <a:t>, t</a:t>
            </a:r>
            <a:r>
              <a:rPr lang="en-US" sz="4400" dirty="0" smtClean="0">
                <a:solidFill>
                  <a:srgbClr val="00B050"/>
                </a:solidFill>
                <a:latin typeface="Berlin Sans FB Demi" pitchFamily="34" charset="0"/>
              </a:rPr>
              <a:t>all</a:t>
            </a:r>
            <a:r>
              <a:rPr lang="en-US" sz="4400" dirty="0" smtClean="0">
                <a:solidFill>
                  <a:schemeClr val="accent3"/>
                </a:solidFill>
                <a:latin typeface="Berlin Sans FB Demi" pitchFamily="34" charset="0"/>
              </a:rPr>
              <a:t>, sm</a:t>
            </a:r>
            <a:r>
              <a:rPr lang="en-US" sz="4400" dirty="0" smtClean="0">
                <a:solidFill>
                  <a:srgbClr val="00B050"/>
                </a:solidFill>
                <a:latin typeface="Berlin Sans FB Demi" pitchFamily="34" charset="0"/>
              </a:rPr>
              <a:t>all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4077072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Berlin Sans FB Demi" pitchFamily="34" charset="0"/>
              </a:rPr>
              <a:t>i</a:t>
            </a:r>
            <a:r>
              <a:rPr lang="en-US" sz="4400" dirty="0" smtClean="0">
                <a:solidFill>
                  <a:schemeClr val="accent3"/>
                </a:solidFill>
                <a:latin typeface="Berlin Sans FB Demi" pitchFamily="34" charset="0"/>
              </a:rPr>
              <a:t>s, h</a:t>
            </a:r>
            <a:r>
              <a:rPr lang="en-US" sz="4400" dirty="0" smtClean="0">
                <a:solidFill>
                  <a:srgbClr val="00B050"/>
                </a:solidFill>
                <a:latin typeface="Berlin Sans FB Demi" pitchFamily="34" charset="0"/>
              </a:rPr>
              <a:t>e</a:t>
            </a:r>
            <a:r>
              <a:rPr lang="en-US" sz="4400" dirty="0" smtClean="0">
                <a:solidFill>
                  <a:schemeClr val="accent3"/>
                </a:solidFill>
                <a:latin typeface="Berlin Sans FB Demi" pitchFamily="34" charset="0"/>
              </a:rPr>
              <a:t>, ch</a:t>
            </a:r>
            <a:r>
              <a:rPr lang="en-US" sz="4400" dirty="0" smtClean="0">
                <a:solidFill>
                  <a:srgbClr val="00B050"/>
                </a:solidFill>
                <a:latin typeface="Berlin Sans FB Demi" pitchFamily="34" charset="0"/>
              </a:rPr>
              <a:t>i</a:t>
            </a:r>
            <a:r>
              <a:rPr lang="en-US" sz="4400" dirty="0" smtClean="0">
                <a:solidFill>
                  <a:schemeClr val="accent3"/>
                </a:solidFill>
                <a:latin typeface="Berlin Sans FB Demi" pitchFamily="34" charset="0"/>
              </a:rPr>
              <a:t>ldren, sl</a:t>
            </a:r>
            <a:r>
              <a:rPr lang="en-US" sz="4400" dirty="0" smtClean="0">
                <a:solidFill>
                  <a:srgbClr val="00B050"/>
                </a:solidFill>
                <a:latin typeface="Berlin Sans FB Demi" pitchFamily="34" charset="0"/>
              </a:rPr>
              <a:t>i</a:t>
            </a:r>
            <a:r>
              <a:rPr lang="en-US" sz="4400" dirty="0" smtClean="0">
                <a:solidFill>
                  <a:schemeClr val="accent3"/>
                </a:solidFill>
                <a:latin typeface="Berlin Sans FB Demi" pitchFamily="34" charset="0"/>
              </a:rPr>
              <a:t>m</a:t>
            </a:r>
            <a:endParaRPr lang="ru-RU" sz="4400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548680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Phonetic practice</a:t>
            </a:r>
            <a:endParaRPr lang="ru-RU" sz="5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udio_kniga_malysh_i_karlson_869851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88224" y="2492896"/>
            <a:ext cx="1001820" cy="2652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0c411b1dd9e645f7b1b97d940bd89d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7584" y="692696"/>
            <a:ext cx="2664317" cy="4423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Прямая со стрелкой 9"/>
          <p:cNvCxnSpPr/>
          <p:nvPr/>
        </p:nvCxnSpPr>
        <p:spPr>
          <a:xfrm>
            <a:off x="2843808" y="836712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987824" y="5013176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2069044" y="2907620"/>
            <a:ext cx="41434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11960" y="1772816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6666"/>
                </a:solidFill>
                <a:latin typeface="Berlin Sans FB Demi" pitchFamily="34" charset="0"/>
              </a:rPr>
              <a:t>tall</a:t>
            </a:r>
            <a:endParaRPr lang="ru-RU" sz="4400" dirty="0">
              <a:solidFill>
                <a:srgbClr val="0066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5301208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6666"/>
                </a:solidFill>
                <a:latin typeface="Berlin Sans FB Demi" pitchFamily="34" charset="0"/>
              </a:rPr>
              <a:t>She’s tall.</a:t>
            </a:r>
            <a:endParaRPr lang="ru-RU" sz="4400" dirty="0">
              <a:solidFill>
                <a:srgbClr val="006666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>
            <a:off x="5940152" y="5013176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5940152" y="2636912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762219" y="3814845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99992" y="3356992"/>
            <a:ext cx="1431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Berlin Sans FB Demi" pitchFamily="34" charset="0"/>
              </a:rPr>
              <a:t>short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08104" y="5229200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Berlin Sans FB Demi" pitchFamily="34" charset="0"/>
              </a:rPr>
              <a:t>He’s short.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nkoboev.Ru_tancuyuschii_buratino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91680" y="2996952"/>
            <a:ext cx="2080666" cy="2614617"/>
          </a:xfrm>
          <a:prstGeom prst="rect">
            <a:avLst/>
          </a:prstGeom>
        </p:spPr>
      </p:pic>
      <p:pic>
        <p:nvPicPr>
          <p:cNvPr id="3" name="Рисунок 2" descr="Aladdin-disney-30712030-791-10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3968" y="1268760"/>
            <a:ext cx="2182552" cy="4365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700808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Berlin Sans FB Demi" pitchFamily="34" charset="0"/>
              </a:rPr>
              <a:t>He’s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680" y="1916832"/>
            <a:ext cx="936104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27784" y="1700808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Berlin Sans FB Demi" pitchFamily="34" charset="0"/>
              </a:rPr>
              <a:t>.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3140968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Berlin Sans FB Demi" pitchFamily="34" charset="0"/>
              </a:rPr>
              <a:t>He’s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64288" y="3429000"/>
            <a:ext cx="936104" cy="3600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100392" y="3140968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Berlin Sans FB Demi" pitchFamily="34" charset="0"/>
              </a:rPr>
              <a:t>.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Рисунок 10" descr="439_zoom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03848" y="116632"/>
            <a:ext cx="965200" cy="324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a4f8a_256dafce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71736" y="1214422"/>
            <a:ext cx="3542368" cy="420280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1750199" y="4679165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321703" y="4679165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2714612" y="4500570"/>
            <a:ext cx="250033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250529" y="4607727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857488" y="578645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000496" y="5786454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83768" y="5733256"/>
            <a:ext cx="1428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Berlin Sans FB Demi" pitchFamily="34" charset="0"/>
              </a:rPr>
              <a:t>slim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1934" y="5715016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6666"/>
                </a:solidFill>
                <a:latin typeface="Berlin Sans FB Demi" pitchFamily="34" charset="0"/>
              </a:rPr>
              <a:t>plump</a:t>
            </a:r>
            <a:endParaRPr lang="ru-RU" sz="4400" dirty="0">
              <a:solidFill>
                <a:srgbClr val="0066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520" y="2348880"/>
            <a:ext cx="2920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Berlin Sans FB Demi" pitchFamily="34" charset="0"/>
              </a:rPr>
              <a:t>He’s slim.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0112" y="1268760"/>
            <a:ext cx="320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6666"/>
                </a:solidFill>
                <a:latin typeface="Berlin Sans FB Demi" pitchFamily="34" charset="0"/>
              </a:rPr>
              <a:t>He’s plump.</a:t>
            </a:r>
            <a:endParaRPr lang="ru-RU" sz="44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d-and-Barney-the-flintstones-2150423-359-412_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1484784"/>
            <a:ext cx="1609344" cy="3767328"/>
          </a:xfrm>
          <a:prstGeom prst="rect">
            <a:avLst/>
          </a:prstGeom>
        </p:spPr>
      </p:pic>
      <p:pic>
        <p:nvPicPr>
          <p:cNvPr id="3" name="Рисунок 2" descr="mul5_thum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03848" y="1268760"/>
            <a:ext cx="2452784" cy="3859908"/>
          </a:xfrm>
          <a:prstGeom prst="rect">
            <a:avLst/>
          </a:prstGeom>
        </p:spPr>
      </p:pic>
      <p:pic>
        <p:nvPicPr>
          <p:cNvPr id="4" name="Рисунок 3" descr="Fred-and-Barney-the-flintstones-2150423-359-412_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60232" y="1628800"/>
            <a:ext cx="1682496" cy="3593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288340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Fred is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tall and plump.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 </a:t>
            </a:r>
          </a:p>
          <a:p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530120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  <a:latin typeface="Berlin Sans FB Demi" pitchFamily="34" charset="0"/>
              </a:rPr>
              <a:t>Wilma is</a:t>
            </a:r>
            <a:endParaRPr lang="ru-RU" sz="3200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530120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33"/>
                </a:solidFill>
                <a:latin typeface="Berlin Sans FB Demi" pitchFamily="34" charset="0"/>
              </a:rPr>
              <a:t>Barney is </a:t>
            </a:r>
            <a:endParaRPr lang="ru-RU" sz="3200" dirty="0">
              <a:solidFill>
                <a:srgbClr val="66003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71159" y="5055900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E8637">
                    <a:lumMod val="75000"/>
                  </a:srgbClr>
                </a:solidFill>
                <a:latin typeface="Berlin Sans FB Demi" pitchFamily="34" charset="0"/>
              </a:rPr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5301208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  <a:latin typeface="Berlin Sans FB Demi" pitchFamily="34" charset="0"/>
              </a:rPr>
              <a:t>tall</a:t>
            </a:r>
            <a:endParaRPr lang="ru-RU" sz="3200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9832" y="5805264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  <a:latin typeface="Berlin Sans FB Demi" pitchFamily="34" charset="0"/>
              </a:rPr>
              <a:t>and</a:t>
            </a:r>
            <a:endParaRPr lang="ru-RU" sz="3200" dirty="0"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936" y="5805264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  <a:latin typeface="Berlin Sans FB Demi" pitchFamily="34" charset="0"/>
              </a:rPr>
              <a:t>slim</a:t>
            </a:r>
            <a:endParaRPr lang="ru-RU" sz="3200" dirty="0">
              <a:solidFill>
                <a:schemeClr val="accent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024" y="5805264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  <a:latin typeface="Berlin Sans FB Demi" pitchFamily="34" charset="0"/>
              </a:rPr>
              <a:t>.</a:t>
            </a:r>
            <a:endParaRPr lang="ru-RU" sz="3200" dirty="0">
              <a:solidFill>
                <a:schemeClr val="accent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4328" y="530120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short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6136" y="580526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33"/>
                </a:solidFill>
                <a:latin typeface="Berlin Sans FB Demi" pitchFamily="34" charset="0"/>
              </a:rPr>
              <a:t>and</a:t>
            </a:r>
            <a:endParaRPr lang="ru-RU" sz="3200" dirty="0">
              <a:solidFill>
                <a:srgbClr val="66003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4248" y="580526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33"/>
                </a:solidFill>
                <a:latin typeface="Berlin Sans FB Demi" pitchFamily="34" charset="0"/>
              </a:rPr>
              <a:t>plump</a:t>
            </a:r>
            <a:endParaRPr lang="ru-RU" sz="3200" dirty="0">
              <a:solidFill>
                <a:srgbClr val="66003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28384" y="5805264"/>
            <a:ext cx="21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33"/>
                </a:solidFill>
                <a:latin typeface="Berlin Sans FB Demi" pitchFamily="34" charset="0"/>
              </a:rPr>
              <a:t>.</a:t>
            </a:r>
            <a:endParaRPr lang="ru-RU" sz="3200" dirty="0">
              <a:solidFill>
                <a:srgbClr val="660033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520" y="332656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What does Fred look like?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19872" y="188640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3"/>
                </a:solidFill>
                <a:latin typeface="Berlin Sans FB Demi" pitchFamily="34" charset="0"/>
              </a:rPr>
              <a:t>What does Wilma look </a:t>
            </a:r>
          </a:p>
          <a:p>
            <a:pPr algn="r"/>
            <a:r>
              <a:rPr lang="en-US" sz="3200" dirty="0" smtClean="0">
                <a:solidFill>
                  <a:schemeClr val="accent3"/>
                </a:solidFill>
                <a:latin typeface="Berlin Sans FB Demi" pitchFamily="34" charset="0"/>
              </a:rPr>
              <a:t>like?</a:t>
            </a:r>
            <a:endParaRPr lang="ru-RU" sz="3200" dirty="0">
              <a:solidFill>
                <a:schemeClr val="accent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88224" y="260648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33"/>
                </a:solidFill>
                <a:latin typeface="Berlin Sans FB Demi" pitchFamily="34" charset="0"/>
              </a:rPr>
              <a:t>What does Barney look like?</a:t>
            </a:r>
            <a:endParaRPr lang="ru-RU" sz="32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2" grpId="0"/>
      <p:bldP spid="24" grpId="0"/>
      <p:bldP spid="2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d-and-Barney-the-flintstones-2150423-359-412_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71670" y="1357298"/>
            <a:ext cx="1609344" cy="3767328"/>
          </a:xfrm>
          <a:prstGeom prst="rect">
            <a:avLst/>
          </a:prstGeom>
        </p:spPr>
      </p:pic>
      <p:pic>
        <p:nvPicPr>
          <p:cNvPr id="3" name="Рисунок 2" descr="Fred-and-Barney-the-flintstones-2150423-359-412_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1428736"/>
            <a:ext cx="1682496" cy="3593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28" y="357166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erlin Sans FB Demi" pitchFamily="34" charset="0"/>
              </a:rPr>
              <a:t>dark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  <a:t>hair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785794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Berlin Sans FB Demi" pitchFamily="34" charset="0"/>
              </a:rPr>
              <a:t>fair</a:t>
            </a:r>
            <a:r>
              <a:rPr lang="en-US" sz="4000" dirty="0" smtClean="0">
                <a:latin typeface="Berlin Sans FB Demi" pitchFamily="34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  <a:t>hair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428860" y="1000108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572132" y="1500174"/>
            <a:ext cx="42862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7664" y="5085184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  <a:t>He’s got </a:t>
            </a:r>
            <a:r>
              <a:rPr lang="en-US" sz="3600" dirty="0" smtClean="0">
                <a:latin typeface="Berlin Sans FB Demi" pitchFamily="34" charset="0"/>
              </a:rPr>
              <a:t>dark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  <a:t> hair.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5072074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  <a:t>He’s got </a:t>
            </a:r>
            <a:r>
              <a:rPr lang="en-US" sz="3600" dirty="0" smtClean="0">
                <a:solidFill>
                  <a:srgbClr val="FF9933"/>
                </a:solidFill>
                <a:latin typeface="Berlin Sans FB Demi" pitchFamily="34" charset="0"/>
              </a:rPr>
              <a:t>fair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  <a:t> hair.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90872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Match the opposites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2204864"/>
            <a:ext cx="2160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Berlin Sans FB Demi" pitchFamily="34" charset="0"/>
              </a:rPr>
              <a:t>tall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Berlin Sans FB Demi" pitchFamily="34" charset="0"/>
              </a:rPr>
              <a:t>slim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Berlin Sans FB Demi" pitchFamily="34" charset="0"/>
              </a:rPr>
              <a:t>short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Berlin Sans FB Demi" pitchFamily="34" charset="0"/>
              </a:rPr>
              <a:t>dark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2204864"/>
            <a:ext cx="295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long </a:t>
            </a:r>
          </a:p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short</a:t>
            </a:r>
          </a:p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fair</a:t>
            </a:r>
          </a:p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plump 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90872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Berlin Sans FB Demi" pitchFamily="34" charset="0"/>
              </a:rPr>
              <a:t>Check your answers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2204864"/>
            <a:ext cx="19442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Berlin Sans FB Demi" pitchFamily="34" charset="0"/>
              </a:rPr>
              <a:t>tall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Berlin Sans FB Demi" pitchFamily="34" charset="0"/>
              </a:rPr>
              <a:t>slim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Berlin Sans FB Demi" pitchFamily="34" charset="0"/>
              </a:rPr>
              <a:t>short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Berlin Sans FB Demi" pitchFamily="34" charset="0"/>
              </a:rPr>
              <a:t>dark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2204864"/>
            <a:ext cx="23762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long </a:t>
            </a:r>
          </a:p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short</a:t>
            </a:r>
          </a:p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fair</a:t>
            </a:r>
          </a:p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Berlin Sans FB Demi" pitchFamily="34" charset="0"/>
              </a:rPr>
              <a:t>plump </a:t>
            </a:r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4000" dirty="0"/>
          </a:p>
        </p:txBody>
      </p:sp>
      <p:cxnSp>
        <p:nvCxnSpPr>
          <p:cNvPr id="17" name="Прямая соединительная линия 16"/>
          <p:cNvCxnSpPr>
            <a:endCxn id="5" idx="1"/>
          </p:cNvCxnSpPr>
          <p:nvPr/>
        </p:nvCxnSpPr>
        <p:spPr>
          <a:xfrm flipV="1">
            <a:off x="3347864" y="3789914"/>
            <a:ext cx="1728192" cy="64719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131840" y="3284984"/>
            <a:ext cx="1944216" cy="12241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987824" y="2564904"/>
            <a:ext cx="2088232" cy="6480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347864" y="2636912"/>
            <a:ext cx="1728192" cy="11521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408</TotalTime>
  <Words>230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Larry look like?</dc:title>
  <dc:creator>ВАДИМ</dc:creator>
  <cp:lastModifiedBy>revaz</cp:lastModifiedBy>
  <cp:revision>52</cp:revision>
  <dcterms:created xsi:type="dcterms:W3CDTF">2011-07-13T09:59:52Z</dcterms:created>
  <dcterms:modified xsi:type="dcterms:W3CDTF">2013-04-20T14:08:30Z</dcterms:modified>
</cp:coreProperties>
</file>