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90" r:id="rId3"/>
    <p:sldId id="310" r:id="rId4"/>
    <p:sldId id="291" r:id="rId5"/>
    <p:sldId id="302" r:id="rId6"/>
    <p:sldId id="312" r:id="rId7"/>
    <p:sldId id="301" r:id="rId8"/>
    <p:sldId id="292" r:id="rId9"/>
    <p:sldId id="294" r:id="rId10"/>
    <p:sldId id="295" r:id="rId11"/>
    <p:sldId id="298" r:id="rId12"/>
    <p:sldId id="297" r:id="rId13"/>
    <p:sldId id="326" r:id="rId14"/>
    <p:sldId id="320" r:id="rId15"/>
    <p:sldId id="327" r:id="rId16"/>
    <p:sldId id="319" r:id="rId17"/>
    <p:sldId id="323" r:id="rId18"/>
    <p:sldId id="321" r:id="rId19"/>
    <p:sldId id="322" r:id="rId20"/>
    <p:sldId id="318" r:id="rId21"/>
    <p:sldId id="325" r:id="rId22"/>
    <p:sldId id="324" r:id="rId23"/>
    <p:sldId id="314" r:id="rId24"/>
    <p:sldId id="316" r:id="rId25"/>
    <p:sldId id="309" r:id="rId26"/>
    <p:sldId id="274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FF33CC"/>
    <a:srgbClr val="FFFF99"/>
    <a:srgbClr val="FFFFCC"/>
    <a:srgbClr val="009900"/>
    <a:srgbClr val="FF9999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0" autoAdjust="0"/>
    <p:restoredTop sz="90269" autoAdjust="0"/>
  </p:normalViewPr>
  <p:slideViewPr>
    <p:cSldViewPr>
      <p:cViewPr varScale="1">
        <p:scale>
          <a:sx n="39" d="100"/>
          <a:sy n="39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4994E3-737B-47F5-8589-8DE08234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0A25E-B73B-4E87-B37F-29777A1A1B78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227D-270B-4AAC-8D83-85E55749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BA3F-2A40-4CB6-84B3-6B49EE2DB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72E2-B916-4F08-9966-384E0005B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0D1-2604-49DD-A8AB-E654BEC34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7E9A-AD9A-4E56-97EF-AD5E6A1AB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3761-D076-4150-8684-A0B7E0427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F09E-B066-47D1-BDF8-E980120B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5533-4ADD-4CD4-8B8B-8ABDE79F5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3041-DC0E-4973-9C74-10886F4C3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FA3A-4D57-48E8-A9AD-26BC6BA94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7C6F9-C898-4706-977D-E29ADE92F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BEC3413-C705-4BBE-9429-35E6A5DE8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odnoklassniki.ru/dk?cmd=PopLayerViewUserPhotoSticky&amp;st.cmd=userAlbumPhotos&amp;st.flash=off&amp;st.albumIds=dopwajtagiftgtluo0qbmykbesbbfddtybh&amp;st.page=2&amp;tkn=4373&amp;st.layer.cmd=PopLayerViewUserPhotoStickyOuter&amp;st.layer.showNav=on&amp;st.layer.photoId=246192945052&amp;st.layer.direction=off&amp;st.layer.photoIds=248327889308%3B246192945052%3B246191625116%3B232622923164%3B229516579740%3B224330756508&amp;st.layer.photoIdx=1&amp;st.layer.completeChunk=off&amp;st.layer.photoAlbumId=dopwajtagiftgtluo0qbmykbesbbfddtybh&amp;st._aid=PLPhotoPagingN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2209800"/>
          </a:xfrm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учащихся, осуществляемое  при помощи организации исследовательской деятельности младших школьников на уроках и во внеурочной деятельности</a:t>
            </a:r>
            <a:r>
              <a:rPr lang="ru-RU" sz="3200" b="1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246688" y="3124200"/>
            <a:ext cx="3275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Манаенко Зинаида Юрьевна </a:t>
            </a:r>
          </a:p>
          <a:p>
            <a:r>
              <a:rPr 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 начальных классов </a:t>
            </a:r>
          </a:p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МКОУ СОШ №6 с.Гофицкое</a:t>
            </a:r>
            <a:r>
              <a:rPr lang="ru-RU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5029200" y="49530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</a:rPr>
              <a:t>… </a:t>
            </a:r>
            <a:r>
              <a:rPr lang="ru-RU" sz="16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вступаем в новую эру воспитания, целью которой является скорее открытие, нежели обучение.</a:t>
            </a:r>
          </a:p>
          <a:p>
            <a:pPr algn="r">
              <a:spcBef>
                <a:spcPct val="50000"/>
              </a:spcBef>
            </a:pPr>
            <a:r>
              <a:rPr lang="ru-RU" sz="16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Маршалл Маклюэн</a:t>
            </a:r>
          </a:p>
        </p:txBody>
      </p:sp>
      <p:pic>
        <p:nvPicPr>
          <p:cNvPr id="2053" name="Picture 6" descr="K:\фотографии\фотографии 2009-2012\семья 2012\зина\прост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20288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SC00432"/>
          <p:cNvPicPr>
            <a:picLocks noChangeAspect="1" noChangeArrowheads="1"/>
          </p:cNvPicPr>
          <p:nvPr/>
        </p:nvPicPr>
        <p:blipFill>
          <a:blip r:embed="rId2" cstate="print">
            <a:lum bright="18000" contrast="42000"/>
          </a:blip>
          <a:srcRect r="16335"/>
          <a:stretch>
            <a:fillRect/>
          </a:stretch>
        </p:blipFill>
        <p:spPr bwMode="auto">
          <a:xfrm rot="4607829">
            <a:off x="5293519" y="719932"/>
            <a:ext cx="269557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0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Книга – рукопись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029200" cy="2895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Причины возникновения сказочных персонажей             русских народных сказок:</a:t>
            </a:r>
          </a:p>
          <a:p>
            <a:pPr eaLnBrk="1" hangingPunct="1"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Снегурочка.</a:t>
            </a:r>
          </a:p>
          <a:p>
            <a:pPr eaLnBrk="1" hangingPunct="1"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Баба –Яга.</a:t>
            </a:r>
          </a:p>
          <a:p>
            <a:pPr eaLnBrk="1" hangingPunct="1"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Кощей – бессмертный.</a:t>
            </a:r>
          </a:p>
          <a:p>
            <a:pPr eaLnBrk="1" hangingPunct="1"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Ведьмы.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743200" y="35052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Рефераты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914400" y="4953000"/>
            <a:ext cx="7848600" cy="1447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400"/>
              <a:t>Александр Невский.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400"/>
              <a:t>Буддизм.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400"/>
              <a:t>Истрия возникновения Олимпийских игр</a:t>
            </a:r>
          </a:p>
        </p:txBody>
      </p:sp>
      <p:pic>
        <p:nvPicPr>
          <p:cNvPr id="11271" name="Picture 6" descr="DSC00429"/>
          <p:cNvPicPr>
            <a:picLocks noChangeAspect="1" noChangeArrowheads="1"/>
          </p:cNvPicPr>
          <p:nvPr/>
        </p:nvPicPr>
        <p:blipFill>
          <a:blip r:embed="rId3" cstate="print">
            <a:lum bright="12000" contrast="60000"/>
          </a:blip>
          <a:srcRect b="15405"/>
          <a:stretch>
            <a:fillRect/>
          </a:stretch>
        </p:blipFill>
        <p:spPr bwMode="auto">
          <a:xfrm rot="321010">
            <a:off x="6592888" y="1611313"/>
            <a:ext cx="200183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работы </a:t>
            </a:r>
            <a:b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(сочинения)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25463" y="2605088"/>
            <a:ext cx="6253162" cy="396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  <a:tabLst>
                <a:tab pos="457200" algn="l"/>
              </a:tabLst>
            </a:pPr>
            <a:endParaRPr lang="ru-RU" sz="1400" b="1" i="1">
              <a:solidFill>
                <a:schemeClr val="accent2"/>
              </a:solidFill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endParaRPr lang="ru-RU" sz="1400" b="1" i="1">
              <a:solidFill>
                <a:schemeClr val="accent2"/>
              </a:solidFill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endParaRPr lang="ru-RU" sz="1400" b="1" i="1">
              <a:solidFill>
                <a:schemeClr val="accent2"/>
              </a:solidFill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endParaRPr lang="ru-RU" sz="1400" b="1" i="1">
              <a:solidFill>
                <a:schemeClr val="accent2"/>
              </a:solidFill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endParaRPr lang="ru-RU" sz="1400" b="1" i="1">
              <a:solidFill>
                <a:schemeClr val="accent2"/>
              </a:solidFill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endParaRPr lang="ru-RU" sz="1400" b="1" i="1">
              <a:solidFill>
                <a:schemeClr val="accent2"/>
              </a:solidFill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Вяз-Вязыч.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Давайте познакомимся! Меня зовут Вязов Вяз Вязович.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 Родился я в начале апреля. Семья у меня была очень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 большая. 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Дом,  в котором мы жили, был большим и высоким. 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Рос я в тепле и уюте. 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Приносил пользу людям: скрывал их в жаркие 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дни от солнца. 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Так я рос, пока не пришла осень. 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Позолотила она меня, я был доволен.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 Но задули холодные ветры, и все наше семейство разлетелось. </a:t>
            </a:r>
          </a:p>
          <a:p>
            <a:pPr algn="l">
              <a:tabLst>
                <a:tab pos="457200" algn="l"/>
              </a:tabLst>
            </a:pPr>
            <a:r>
              <a:rPr lang="ru-RU" sz="1400" b="1" i="1">
                <a:solidFill>
                  <a:schemeClr val="accent2"/>
                </a:solidFill>
              </a:rPr>
              <a:t>Так я оказался у вас!</a:t>
            </a:r>
          </a:p>
        </p:txBody>
      </p:sp>
      <p:pic>
        <p:nvPicPr>
          <p:cNvPr id="73734" name="Picture 6" descr="Изображение 0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52575"/>
            <a:ext cx="3381375" cy="2257425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293" name="Рисунок 6" descr="I:\школа\внеучебная деятельность\ступени здоровья\осенняя прогулка во двор школы\фото\Изображение 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71800"/>
            <a:ext cx="2628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Тематические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бюллетени</a:t>
            </a:r>
            <a:endParaRPr lang="ru-RU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4" descr="DSC0035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b="4048"/>
          <a:stretch>
            <a:fillRect/>
          </a:stretch>
        </p:blipFill>
        <p:spPr>
          <a:xfrm>
            <a:off x="5029200" y="2971800"/>
            <a:ext cx="3810000" cy="3306763"/>
          </a:xfrm>
          <a:noFill/>
        </p:spPr>
      </p:pic>
      <p:pic>
        <p:nvPicPr>
          <p:cNvPr id="13316" name="Picture 5" descr="DSC00352"/>
          <p:cNvPicPr>
            <a:picLocks noChangeAspect="1" noChangeArrowheads="1"/>
          </p:cNvPicPr>
          <p:nvPr/>
        </p:nvPicPr>
        <p:blipFill>
          <a:blip r:embed="rId3" cstate="print"/>
          <a:srcRect t="5653" b="8311"/>
          <a:stretch>
            <a:fillRect/>
          </a:stretch>
        </p:blipFill>
        <p:spPr bwMode="auto">
          <a:xfrm>
            <a:off x="533400" y="1600200"/>
            <a:ext cx="4419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52400" y="5486400"/>
            <a:ext cx="47244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В классе работает семейная редколлегия</a:t>
            </a:r>
            <a:r>
              <a:rPr lang="ru-RU">
                <a:solidFill>
                  <a:srgbClr val="CC0099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219200"/>
          </a:xfrm>
        </p:spPr>
        <p:txBody>
          <a:bodyPr/>
          <a:lstStyle/>
          <a:p>
            <a:r>
              <a:rPr lang="ru-RU" sz="3600" b="1" smtClean="0">
                <a:solidFill>
                  <a:schemeClr val="accent2"/>
                </a:solidFill>
              </a:rPr>
              <a:t>Этапы  исследовательской деятельности</a:t>
            </a:r>
            <a:endParaRPr lang="ru-RU" sz="3600" smtClean="0">
              <a:solidFill>
                <a:schemeClr val="accent2"/>
              </a:solidFill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6400800" cy="4495800"/>
          </a:xfrm>
          <a:solidFill>
            <a:schemeClr val="accent1"/>
          </a:solidFill>
        </p:spPr>
        <p:txBody>
          <a:bodyPr/>
          <a:lstStyle/>
          <a:p>
            <a:pPr algn="l">
              <a:lnSpc>
                <a:spcPct val="150000"/>
              </a:lnSpc>
              <a:buFontTx/>
              <a:buChar char="•"/>
            </a:pPr>
            <a:r>
              <a:rPr lang="ru-RU" smtClean="0"/>
              <a:t>Подготовительный этап.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ru-RU" smtClean="0"/>
              <a:t>Начальный этап.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ru-RU" smtClean="0"/>
              <a:t>Результативный этап.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ru-RU" smtClean="0"/>
              <a:t>Итоговый этап.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Опрос учащихся и сотрудников школы</a:t>
            </a:r>
          </a:p>
        </p:txBody>
      </p:sp>
      <p:pic>
        <p:nvPicPr>
          <p:cNvPr id="15363" name="Содержимое 3" descr="K:\фотографии\фотографии 2009-2012\школа 2009-2012\школа. 4 класс\работа над проектами в 4 классе март\DSC031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2952750" cy="2209800"/>
          </a:xfrm>
        </p:spPr>
      </p:pic>
      <p:pic>
        <p:nvPicPr>
          <p:cNvPr id="15364" name="Рисунок 5" descr="K:\фотографии\фотографии 2009-2012\школа 2009-2012\школа. 4 класс\работа над проектами в 4 классе март\DSC03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293211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K:\фотографии\фотографии 2009-2012\семья 2012\Лиза\опрос для исследований\DSC03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6200"/>
            <a:ext cx="3200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K:\фотографии\фотографии 2009-2012\семья 2012\Лиза\опрос для исследований\DSC03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962400"/>
            <a:ext cx="320516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K:\фотографии\фотографии 2009-2012\школа 2009-2012\школа. 4 класс\исследовательская работа\Изображение 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35210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Admin\Мои документы\март\DSC031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838200"/>
            <a:ext cx="2794000" cy="3581400"/>
          </a:xfrm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над темой</a:t>
            </a:r>
          </a:p>
        </p:txBody>
      </p:sp>
      <p:pic>
        <p:nvPicPr>
          <p:cNvPr id="16389" name="Picture 2" descr="DSC031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752600"/>
            <a:ext cx="2868613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опия DSC029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19600"/>
            <a:ext cx="3032125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5" descr="K:\фотографии\фотографии 2009-2012\школа 2009-2012\школа. 4 класс\исследовательская работа\Изображение 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295400"/>
            <a:ext cx="36576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:\фотографии\фотографии 2009-2012\школа 2009-2012\школа. 4 класс\работа над проектами в 4 классе март\DSC03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43000"/>
            <a:ext cx="2667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Защита исследовательских  работ</a:t>
            </a:r>
          </a:p>
        </p:txBody>
      </p:sp>
      <p:pic>
        <p:nvPicPr>
          <p:cNvPr id="4" name="Содержимое 3" descr="K:\фотографии\фотографии 2009-2012\школа 2009-2012\школа. 4 класс\работа над проектами в 4 классе март\DSC0315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219200"/>
            <a:ext cx="2535238" cy="3611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:\фотографии\фотографии 2009-2012\школа 2009-2012\школа. 4 класс\работа над проектами в 4 классе март\DSC031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987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Исследовательские работы учащихся</a:t>
            </a:r>
          </a:p>
        </p:txBody>
      </p:sp>
      <p:pic>
        <p:nvPicPr>
          <p:cNvPr id="18435" name="Picture 2" descr="D:\2012-2013  уч.год\1 класс 2012\воспитательная работа\МОЁ\2012-12-11\IMAGE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1447800"/>
            <a:ext cx="2459038" cy="3687763"/>
          </a:xfrm>
          <a:noFill/>
        </p:spPr>
      </p:pic>
      <p:pic>
        <p:nvPicPr>
          <p:cNvPr id="18436" name="Picture 3" descr="D:\2012-2013  уч.год\1 класс 2012\воспитательная работа\МОЁ\2012-12-11\IMAGE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D:\2012-2013  уч.год\1 класс 2012\воспитательная работа\МОЁ\2012-12-11\IMAGE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860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Выступление на научно- практической конференции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59" name="Picture 2" descr="K:\фотографии\фотографии 2009-2012\семья 2012\Лиза\конференция\DSC03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Сводная ведомость результатов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открытой  районной научно-практической конференции младших школьников «Первое открытие»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2286000"/>
          <a:ext cx="8229600" cy="3995928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работы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должность руководителя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баллов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Рейтинговая оценка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Исакова Ирина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вышивки на эмоциональное состояние человека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№6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Манаенко З.Ю.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Антипова Мария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 ли разряды молний для жизни человека?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№6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Манаенко З.Ю.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Манаенко Елизавета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ворону считают хитрой?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№6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Манаенко З.Ю.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2"/>
          <p:cNvSpPr>
            <a:spLocks noChangeArrowheads="1"/>
          </p:cNvSpPr>
          <p:nvPr/>
        </p:nvSpPr>
        <p:spPr bwMode="auto">
          <a:xfrm>
            <a:off x="2819400" y="1066800"/>
            <a:ext cx="5867400" cy="518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971800" y="228600"/>
            <a:ext cx="3352800" cy="6096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мышления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762000" y="1371600"/>
            <a:ext cx="2209800" cy="609600"/>
          </a:xfrm>
          <a:prstGeom prst="flowChartProcess">
            <a:avLst/>
          </a:prstGeom>
          <a:solidFill>
            <a:srgbClr val="0099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Теоретическое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343400" y="2057400"/>
            <a:ext cx="2743200" cy="533400"/>
          </a:xfrm>
          <a:prstGeom prst="flowChartProcess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Практическое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685800" y="4648200"/>
            <a:ext cx="2362200" cy="685800"/>
          </a:xfrm>
          <a:prstGeom prst="flowChartTerminator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Образное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228600" y="2895600"/>
            <a:ext cx="1524000" cy="609600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Понятийное</a:t>
            </a:r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3200400" y="3352800"/>
            <a:ext cx="2971800" cy="762000"/>
          </a:xfrm>
          <a:prstGeom prst="flowChartTerminator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Наглядно - образное</a:t>
            </a:r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5638800" y="4267200"/>
            <a:ext cx="2514600" cy="762000"/>
          </a:xfrm>
          <a:prstGeom prst="flowChartTerminator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Наглядно –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действенное </a:t>
            </a:r>
          </a:p>
        </p:txBody>
      </p:sp>
      <p:cxnSp>
        <p:nvCxnSpPr>
          <p:cNvPr id="3082" name="AutoShape 14"/>
          <p:cNvCxnSpPr>
            <a:cxnSpLocks noChangeShapeType="1"/>
            <a:stCxn id="64516" idx="2"/>
            <a:endCxn id="64517" idx="0"/>
          </p:cNvCxnSpPr>
          <p:nvPr/>
        </p:nvCxnSpPr>
        <p:spPr bwMode="auto">
          <a:xfrm rot="5400000">
            <a:off x="2990850" y="-285750"/>
            <a:ext cx="533400" cy="278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3" name="AutoShape 15"/>
          <p:cNvCxnSpPr>
            <a:cxnSpLocks noChangeShapeType="1"/>
            <a:stCxn id="64516" idx="2"/>
            <a:endCxn id="64518" idx="0"/>
          </p:cNvCxnSpPr>
          <p:nvPr/>
        </p:nvCxnSpPr>
        <p:spPr bwMode="auto">
          <a:xfrm rot="16200000" flipH="1">
            <a:off x="4572000" y="914400"/>
            <a:ext cx="12192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4" name="AutoShape 16"/>
          <p:cNvCxnSpPr>
            <a:cxnSpLocks noChangeShapeType="1"/>
            <a:stCxn id="64517" idx="2"/>
            <a:endCxn id="64523" idx="0"/>
          </p:cNvCxnSpPr>
          <p:nvPr/>
        </p:nvCxnSpPr>
        <p:spPr bwMode="auto">
          <a:xfrm rot="5400000">
            <a:off x="971550" y="2000250"/>
            <a:ext cx="91440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5" name="AutoShape 17"/>
          <p:cNvCxnSpPr>
            <a:cxnSpLocks noChangeShapeType="1"/>
            <a:stCxn id="64517" idx="2"/>
            <a:endCxn id="64522" idx="0"/>
          </p:cNvCxnSpPr>
          <p:nvPr/>
        </p:nvCxnSpPr>
        <p:spPr bwMode="auto">
          <a:xfrm>
            <a:off x="1866900" y="1981200"/>
            <a:ext cx="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6" name="AutoShape 18"/>
          <p:cNvCxnSpPr>
            <a:cxnSpLocks noChangeShapeType="1"/>
            <a:stCxn id="64518" idx="2"/>
            <a:endCxn id="64524" idx="0"/>
          </p:cNvCxnSpPr>
          <p:nvPr/>
        </p:nvCxnSpPr>
        <p:spPr bwMode="auto">
          <a:xfrm flipH="1">
            <a:off x="4686300" y="2590800"/>
            <a:ext cx="10287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7" name="AutoShape 19"/>
          <p:cNvCxnSpPr>
            <a:cxnSpLocks noChangeShapeType="1"/>
            <a:stCxn id="64518" idx="2"/>
            <a:endCxn id="64525" idx="0"/>
          </p:cNvCxnSpPr>
          <p:nvPr/>
        </p:nvCxnSpPr>
        <p:spPr bwMode="auto">
          <a:xfrm>
            <a:off x="5715000" y="2590800"/>
            <a:ext cx="11811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088" name="Picture 20" descr="PE000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3550"/>
            <a:ext cx="1676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86800" cy="1752600"/>
          </a:xfrm>
        </p:spPr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Районная  научно- практическая конференция  младших школьников «Первое открытие</a:t>
            </a:r>
            <a:r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1507" name="Picture 2" descr="D:\мои документы\грамоты\IMAGE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917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D:\мои документы\грамоты\IMAGE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3232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D:\мои документы\грамоты\IMAGE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38862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Публикация исследовательских  работ</a:t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 в сети интернет</a:t>
            </a:r>
          </a:p>
        </p:txBody>
      </p:sp>
      <p:pic>
        <p:nvPicPr>
          <p:cNvPr id="22531" name="Picture 2" descr="D:\2012-2013  уч.год\1 класс 2012\воспитательная работа\МОЁ\2012-12-11\IMAGE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95400"/>
            <a:ext cx="2560638" cy="3840163"/>
          </a:xfrm>
          <a:noFill/>
        </p:spPr>
      </p:pic>
      <p:pic>
        <p:nvPicPr>
          <p:cNvPr id="22532" name="Picture 3" descr="D:\2012-2013  уч.год\1 класс 2012\воспитательная работа\МОЁ\2012-12-11\IMAGE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D:\2012-2013  уч.год\1 класс 2012\воспитательная работа\МОЁ\2012-12-11\IMAGE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133600"/>
            <a:ext cx="279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2012-2013  уч.год\1 класс 2012\воспитательная работа\МОЁ\2012-12-11\IMAGE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667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2012-2013  уч.год\1 класс 2012\воспитательная работа\МОЁ\2012-12-11\IMAGE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28654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2012-2013  уч.год\1 класс 2012\воспитательная работа\МОЁ\2012-12-11\IMAGE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143000"/>
            <a:ext cx="2825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153400" cy="1470025"/>
          </a:xfrm>
        </p:spPr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Всероссийские и краевые фотоконкурсы</a:t>
            </a:r>
          </a:p>
        </p:txBody>
      </p:sp>
      <p:pic>
        <p:nvPicPr>
          <p:cNvPr id="24579" name="Picture 2" descr="D:\2012-2013  уч.год\1 класс 2012\воспитательная работа\МОЁ\2012-12-11\IMAGE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:\2012-2013  уч.год\1 класс 2012\воспитательная работа\МОЁ\2012-12-11\IMAGE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238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мооё портфолио\кирил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124200"/>
            <a:ext cx="2424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3" descr="D:\мои документы\грамоты и сертификаты мои\лес чуде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43200"/>
            <a:ext cx="27051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над новыми исследованиями</a:t>
            </a:r>
          </a:p>
        </p:txBody>
      </p:sp>
      <p:pic>
        <p:nvPicPr>
          <p:cNvPr id="25603" name="Picture 2" descr="K:\фотографии\фотографии 2009-2012\семья 2012\Лиза\работа над исследованием КАРТОФЕЛЬ\DSC04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76400"/>
            <a:ext cx="3392488" cy="2544763"/>
          </a:xfrm>
          <a:noFill/>
        </p:spPr>
      </p:pic>
      <p:pic>
        <p:nvPicPr>
          <p:cNvPr id="25604" name="Рисунок 6" descr="K:\фотографии\фотографии 2009-2012\семья 2012\Лиза\работа над исследованием КАРТОФЕЛЬ\DSC03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911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K:\фотографии\фотографии 2009-2012\семья 2012\Лиза\Лиза для проекта КАРТОФЕЛЬ\DSC01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86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1158875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>
                <a:latin typeface="Arial" charset="0"/>
              </a:rPr>
              <a:t>Хорошая память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00200" y="180975"/>
            <a:ext cx="748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Значимость  исследовательской деятельности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04800" y="1979613"/>
            <a:ext cx="1524000" cy="9159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dirty="0">
                <a:latin typeface="Arial" charset="0"/>
              </a:rPr>
              <a:t>Раннее языковое развитие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04800" y="3321050"/>
            <a:ext cx="21336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dirty="0">
                <a:latin typeface="Arial" charset="0"/>
              </a:rPr>
              <a:t>Способности к классификации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336925" y="1143000"/>
            <a:ext cx="1844675" cy="11906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Накопление большого объема информации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352800" y="2819400"/>
            <a:ext cx="1844675" cy="11906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Интенсивное использование этой информации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9144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9144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447800" y="12192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1828800" y="16764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2438400" y="1676400"/>
            <a:ext cx="914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4267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>
            <a:off x="381000" y="4419600"/>
            <a:ext cx="1981200" cy="914400"/>
          </a:xfrm>
          <a:prstGeom prst="flowChart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Повышение </a:t>
            </a:r>
          </a:p>
          <a:p>
            <a:pPr>
              <a:defRPr/>
            </a:pPr>
            <a:r>
              <a:rPr lang="ru-RU" dirty="0">
                <a:latin typeface="Arial" charset="0"/>
              </a:rPr>
              <a:t>качества</a:t>
            </a:r>
          </a:p>
          <a:p>
            <a:pPr>
              <a:defRPr/>
            </a:pPr>
            <a:r>
              <a:rPr lang="ru-RU" dirty="0">
                <a:latin typeface="Arial" charset="0"/>
              </a:rPr>
              <a:t> знаний</a:t>
            </a:r>
          </a:p>
        </p:txBody>
      </p:sp>
      <p:cxnSp>
        <p:nvCxnSpPr>
          <p:cNvPr id="26639" name="AutoShape 15"/>
          <p:cNvCxnSpPr>
            <a:cxnSpLocks noChangeShapeType="1"/>
            <a:stCxn id="87045" idx="2"/>
            <a:endCxn id="87054" idx="0"/>
          </p:cNvCxnSpPr>
          <p:nvPr/>
        </p:nvCxnSpPr>
        <p:spPr bwMode="auto">
          <a:xfrm>
            <a:off x="1371600" y="3962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6640" name="AutoShape 16"/>
          <p:cNvCxnSpPr>
            <a:cxnSpLocks noChangeShapeType="1"/>
            <a:stCxn id="87054" idx="3"/>
            <a:endCxn id="26636" idx="1"/>
          </p:cNvCxnSpPr>
          <p:nvPr/>
        </p:nvCxnSpPr>
        <p:spPr bwMode="auto">
          <a:xfrm flipV="1">
            <a:off x="2362200" y="1676400"/>
            <a:ext cx="990600" cy="320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2" name="Рисунок 21" descr="Изображение 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267200"/>
            <a:ext cx="367823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42" name="Рисунок 19" descr="K:\фотографии\фотографии 2012-2013\ШКОЛА  1 - 4 КЛАСС НОВЫЙ\1.09.2012 1 класс\78.jpg"/>
          <p:cNvPicPr>
            <a:picLocks noChangeAspect="1" noChangeArrowheads="1"/>
          </p:cNvPicPr>
          <p:nvPr/>
        </p:nvPicPr>
        <p:blipFill>
          <a:blip r:embed="rId3" cstate="print"/>
          <a:srcRect t="17778"/>
          <a:stretch>
            <a:fillRect/>
          </a:stretch>
        </p:blipFill>
        <p:spPr bwMode="auto">
          <a:xfrm>
            <a:off x="5334000" y="1752600"/>
            <a:ext cx="34893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53400" cy="495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Желаю творческих успехов!</a:t>
            </a:r>
            <a:b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2325" y="2093913"/>
            <a:ext cx="100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971800" y="1981200"/>
            <a:ext cx="2819400" cy="13716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Виды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исследовательской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152400"/>
            <a:ext cx="2133600" cy="9906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«Маленькой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энциклопедии».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4953000" y="76200"/>
            <a:ext cx="2514600" cy="12192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Рефераты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629400" y="1524000"/>
            <a:ext cx="2362200" cy="15240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семейных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фото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энциклопедий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152400" y="914400"/>
            <a:ext cx="2743200" cy="1676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Изготовление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макетов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рельефа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земной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поверхности.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304800" y="2819400"/>
            <a:ext cx="1905000" cy="5334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Экскурсии.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2819400" y="3657600"/>
            <a:ext cx="2514600" cy="12954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тематических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бюллетеней</a:t>
            </a:r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6400800" y="3581400"/>
            <a:ext cx="1905000" cy="10668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pPr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фотоколлажа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5105400" y="5105400"/>
            <a:ext cx="1905000" cy="14478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Творческие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(сочинения)</a:t>
            </a: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28600" y="3962400"/>
            <a:ext cx="2438400" cy="1828800"/>
          </a:xfrm>
          <a:prstGeom prst="octagon">
            <a:avLst>
              <a:gd name="adj" fmla="val 29287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Проекты.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Исследовательские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работы.</a:t>
            </a:r>
          </a:p>
        </p:txBody>
      </p:sp>
      <p:cxnSp>
        <p:nvCxnSpPr>
          <p:cNvPr id="4109" name="AutoShape 13"/>
          <p:cNvCxnSpPr>
            <a:cxnSpLocks noChangeShapeType="1"/>
            <a:stCxn id="4099" idx="0"/>
            <a:endCxn id="90116" idx="2"/>
          </p:cNvCxnSpPr>
          <p:nvPr/>
        </p:nvCxnSpPr>
        <p:spPr bwMode="auto">
          <a:xfrm flipH="1" flipV="1">
            <a:off x="3505200" y="1143000"/>
            <a:ext cx="8763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0" name="AutoShape 14"/>
          <p:cNvCxnSpPr>
            <a:cxnSpLocks noChangeShapeType="1"/>
            <a:stCxn id="4099" idx="1"/>
          </p:cNvCxnSpPr>
          <p:nvPr/>
        </p:nvCxnSpPr>
        <p:spPr bwMode="auto">
          <a:xfrm flipH="1" flipV="1">
            <a:off x="2895600" y="1981200"/>
            <a:ext cx="488950" cy="20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1" name="AutoShape 15"/>
          <p:cNvCxnSpPr>
            <a:cxnSpLocks noChangeShapeType="1"/>
            <a:stCxn id="4099" idx="2"/>
            <a:endCxn id="90120" idx="2"/>
          </p:cNvCxnSpPr>
          <p:nvPr/>
        </p:nvCxnSpPr>
        <p:spPr bwMode="auto">
          <a:xfrm flipH="1">
            <a:off x="1257300" y="2667000"/>
            <a:ext cx="17145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2" name="AutoShape 16"/>
          <p:cNvCxnSpPr>
            <a:cxnSpLocks noChangeShapeType="1"/>
            <a:stCxn id="4099" idx="3"/>
            <a:endCxn id="90124" idx="2"/>
          </p:cNvCxnSpPr>
          <p:nvPr/>
        </p:nvCxnSpPr>
        <p:spPr bwMode="auto">
          <a:xfrm rot="5400000">
            <a:off x="1438276" y="3844925"/>
            <a:ext cx="2640012" cy="1252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3" name="AutoShape 17"/>
          <p:cNvCxnSpPr>
            <a:cxnSpLocks noChangeShapeType="1"/>
            <a:stCxn id="4099" idx="4"/>
            <a:endCxn id="90121" idx="2"/>
          </p:cNvCxnSpPr>
          <p:nvPr/>
        </p:nvCxnSpPr>
        <p:spPr bwMode="auto">
          <a:xfrm rot="16200000" flipH="1">
            <a:off x="3867944" y="3866356"/>
            <a:ext cx="1600200" cy="573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4" name="AutoShape 18"/>
          <p:cNvCxnSpPr>
            <a:cxnSpLocks noChangeShapeType="1"/>
          </p:cNvCxnSpPr>
          <p:nvPr/>
        </p:nvCxnSpPr>
        <p:spPr bwMode="auto">
          <a:xfrm rot="16200000" flipH="1">
            <a:off x="4724400" y="3810000"/>
            <a:ext cx="2057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5" name="AutoShape 19"/>
          <p:cNvCxnSpPr>
            <a:cxnSpLocks noChangeShapeType="1"/>
            <a:stCxn id="4099" idx="6"/>
            <a:endCxn id="90122" idx="2"/>
          </p:cNvCxnSpPr>
          <p:nvPr/>
        </p:nvCxnSpPr>
        <p:spPr bwMode="auto">
          <a:xfrm>
            <a:off x="5791200" y="2667000"/>
            <a:ext cx="6096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6" name="AutoShape 20"/>
          <p:cNvCxnSpPr>
            <a:cxnSpLocks noChangeShapeType="1"/>
            <a:stCxn id="4099" idx="7"/>
            <a:endCxn id="4102" idx="2"/>
          </p:cNvCxnSpPr>
          <p:nvPr/>
        </p:nvCxnSpPr>
        <p:spPr bwMode="auto">
          <a:xfrm>
            <a:off x="5378450" y="2182813"/>
            <a:ext cx="1250950" cy="103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7" name="AutoShape 21"/>
          <p:cNvCxnSpPr>
            <a:cxnSpLocks noChangeShapeType="1"/>
            <a:stCxn id="4099" idx="7"/>
            <a:endCxn id="90117" idx="2"/>
          </p:cNvCxnSpPr>
          <p:nvPr/>
        </p:nvCxnSpPr>
        <p:spPr bwMode="auto">
          <a:xfrm flipV="1">
            <a:off x="5378450" y="1295400"/>
            <a:ext cx="831850" cy="887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4118" name="Picture 22" descr="PE0227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953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Шестиугольник 25"/>
          <p:cNvSpPr>
            <a:spLocks noChangeArrowheads="1"/>
          </p:cNvSpPr>
          <p:nvPr/>
        </p:nvSpPr>
        <p:spPr bwMode="auto">
          <a:xfrm>
            <a:off x="2286000" y="5562600"/>
            <a:ext cx="2438400" cy="1143000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тематических презентаций</a:t>
            </a:r>
          </a:p>
        </p:txBody>
      </p:sp>
      <p:cxnSp>
        <p:nvCxnSpPr>
          <p:cNvPr id="4120" name="Прямая со стрелкой 27"/>
          <p:cNvCxnSpPr>
            <a:cxnSpLocks noChangeShapeType="1"/>
          </p:cNvCxnSpPr>
          <p:nvPr/>
        </p:nvCxnSpPr>
        <p:spPr bwMode="auto">
          <a:xfrm rot="5400000">
            <a:off x="3314700" y="3771900"/>
            <a:ext cx="2362200" cy="1371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 animBg="1"/>
      <p:bldP spid="4102" grpId="0" animBg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4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«Маленькая энциклопедия»:</a:t>
            </a:r>
            <a:b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715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-     </a:t>
            </a:r>
            <a:r>
              <a:rPr lang="ru-RU" sz="1800" smtClean="0">
                <a:solidFill>
                  <a:schemeClr val="accent2"/>
                </a:solidFill>
              </a:rPr>
              <a:t>Кошки. Собаки.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chemeClr val="accent2"/>
                </a:solidFill>
              </a:rPr>
              <a:t>-     Домашние животные.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chemeClr val="accent2"/>
                </a:solidFill>
              </a:rPr>
              <a:t>-     Дикие животные.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chemeClr val="accent2"/>
                </a:solidFill>
              </a:rPr>
              <a:t>-     Комнатные растения.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Лекарственные растения.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Первые признаки весны.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Раннецветущие растения.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Как вести себя в гостях у природы.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Развитие семени фасоли.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Вулканы. Землетрясения.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chemeClr val="accent2"/>
                </a:solidFill>
              </a:rPr>
              <a:t>-     Болота и их обитатели.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Ледяные пустыни. Тундра.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Обитатели морей.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Леса умеренного пояса.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Обитатели лесов умеренного пояса.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chemeClr val="accent2"/>
                </a:solidFill>
              </a:rPr>
              <a:t>-    Тропические леса.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Горы.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smtClean="0">
                <a:solidFill>
                  <a:schemeClr val="accent2"/>
                </a:solidFill>
              </a:rPr>
              <a:t>Птичьи хвосты.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</p:txBody>
      </p:sp>
      <p:pic>
        <p:nvPicPr>
          <p:cNvPr id="65542" name="Picture 6" descr="P523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4038600" cy="3429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5" name="Picture 7" descr="DSC004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241">
            <a:off x="5791200" y="1214438"/>
            <a:ext cx="2895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DSC004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6913">
            <a:off x="7391400" y="2133600"/>
            <a:ext cx="152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DSC004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44844">
            <a:off x="4572000" y="12954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Почтовый ящик</a:t>
            </a:r>
            <a:b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для Почемучек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181600" y="2286000"/>
            <a:ext cx="3630613" cy="36671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Вопросы  Всезнайке</a:t>
            </a:r>
          </a:p>
        </p:txBody>
      </p:sp>
      <p:pic>
        <p:nvPicPr>
          <p:cNvPr id="6148" name="Picture 8" descr="DD0103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57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8" descr="K:\фотографии\фотографии 2012-2013\ШКОЛА  1 - 4 КЛАСС НОВЫЙ\уроки\DSC0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DSC0034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>
          <a:xfrm>
            <a:off x="3200400" y="3276600"/>
            <a:ext cx="4419600" cy="3352800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Классный музей</a:t>
            </a:r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«Чудеса вокруг нас».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Содержимое 3" descr="I:\школа\внеучебная деятельность\экскурсия на выставку Осенний листопад\фото\Изображение 2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286000"/>
            <a:ext cx="3433763" cy="2743200"/>
          </a:xfrm>
        </p:spPr>
      </p:pic>
      <p:pic>
        <p:nvPicPr>
          <p:cNvPr id="7172" name="Рисунок 4" descr="I:\школа\внеучебная деятельность\экскурсия на выставку Осенний листопад\фото\Изображение 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3429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Семейная</a:t>
            </a:r>
            <a:b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фото - энциклопедия.</a:t>
            </a:r>
          </a:p>
        </p:txBody>
      </p:sp>
      <p:pic>
        <p:nvPicPr>
          <p:cNvPr id="76805" name="Picture 5" descr="P11500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4876800"/>
            <a:ext cx="1905000" cy="16303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9" name="Picture 9" descr="P117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2257425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K:\фотографии\фотографии 2009-2012\семья 2012\прогулка осень 2012\DSC001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752600"/>
            <a:ext cx="175895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K:\фотографии\фотографии 2009-2012\семья 2012\прогулка осень 2012\DSC001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600200"/>
            <a:ext cx="1954213" cy="260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K:\фотографии\фотографии 2009-2012\семья 2012\мои цветы\DSC0528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2671763" cy="20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K:\фотографии\фотографии 2009-2012\семья 2012\мои цветы\DSC044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876800"/>
            <a:ext cx="2416175" cy="181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K:\фотографии\фотографии 2009-2012\семья 2012\наши животные\КИСЫ\DSC023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819400"/>
            <a:ext cx="2286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Макеты рельефа земной поверхности</a:t>
            </a:r>
          </a:p>
        </p:txBody>
      </p:sp>
      <p:pic>
        <p:nvPicPr>
          <p:cNvPr id="66564" name="Picture 4" descr="DSC003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05000"/>
            <a:ext cx="3429000" cy="2362200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6565" name="Picture 5" descr="DSC003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3406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572000" y="4227513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191000" y="4760913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953000" y="4953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572000" y="5410200"/>
            <a:ext cx="3614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Учащиеся воочию убеждаются, </a:t>
            </a:r>
          </a:p>
          <a:p>
            <a:pPr algn="l"/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почему же вода стекает с гор,</a:t>
            </a:r>
          </a:p>
          <a:p>
            <a:pPr algn="l"/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 такое пойма реки, берега и т.д.</a:t>
            </a:r>
          </a:p>
        </p:txBody>
      </p:sp>
      <p:pic>
        <p:nvPicPr>
          <p:cNvPr id="66570" name="Picture 10" descr="IMG_58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52600"/>
            <a:ext cx="2667000" cy="33528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  <p:pic>
        <p:nvPicPr>
          <p:cNvPr id="68615" name="Picture 7" descr="P8030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762000"/>
            <a:ext cx="2162175" cy="1676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8616" name="Picture 8" descr="P803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261461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4114800" y="3810000"/>
            <a:ext cx="448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Разработка правил поведения в лесу.</a:t>
            </a:r>
          </a:p>
        </p:txBody>
      </p:sp>
      <p:pic>
        <p:nvPicPr>
          <p:cNvPr id="10251" name="Picture 11" descr="http://ia35.odnoklassniki.ru/getImage?photoId=248327889308&amp;photoType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7986" r="13255" b="7014"/>
          <a:stretch>
            <a:fillRect/>
          </a:stretch>
        </p:blipFill>
        <p:spPr bwMode="auto">
          <a:xfrm>
            <a:off x="3733800" y="4419600"/>
            <a:ext cx="3389313" cy="1905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47" name="Рисунок 10" descr="K:\с компа  1декабря\рисунки\103MSDCF\DSC01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886200"/>
            <a:ext cx="2876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1" descr="K:\фотографии\фотографии 2009-2012\семья 2012\прогулка осень 2012\DSC001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066800"/>
            <a:ext cx="25415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2" descr="K:\фотографии\фотографии 2009-2012\семья 2012\прогулка осень 2012\DSC001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371600"/>
            <a:ext cx="31432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513</Words>
  <Application>Microsoft Office PowerPoint</Application>
  <PresentationFormat>Экран (4:3)</PresentationFormat>
  <Paragraphs>165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+mj-lt</vt:lpstr>
      <vt:lpstr>Оформление по умолчанию</vt:lpstr>
      <vt:lpstr>Интеллектуальное развитие учащихся, осуществляемое  при помощи организации исследовательской деятельности младших школьников на уроках и во внеурочной деятельности.</vt:lpstr>
      <vt:lpstr>Слайд 2</vt:lpstr>
      <vt:lpstr>Слайд 3</vt:lpstr>
      <vt:lpstr>«Маленькая энциклопедия»: </vt:lpstr>
      <vt:lpstr>Почтовый ящик  для Почемучек</vt:lpstr>
      <vt:lpstr> Классный музей  «Чудеса вокруг нас». </vt:lpstr>
      <vt:lpstr>Семейная фото - энциклопедия.</vt:lpstr>
      <vt:lpstr>Макеты рельефа земной поверхности</vt:lpstr>
      <vt:lpstr>Экскурсии</vt:lpstr>
      <vt:lpstr>Книга – рукопись</vt:lpstr>
      <vt:lpstr> Творческие работы  (сочинения) </vt:lpstr>
      <vt:lpstr>Тематические бюллетени</vt:lpstr>
      <vt:lpstr>Этапы  исследовательской деятельности</vt:lpstr>
      <vt:lpstr>Опрос учащихся и сотрудников школы</vt:lpstr>
      <vt:lpstr>Работа над темой</vt:lpstr>
      <vt:lpstr>Защита исследовательских  работ</vt:lpstr>
      <vt:lpstr>Исследовательские работы учащихся</vt:lpstr>
      <vt:lpstr>Выступление на научно- практической конференции </vt:lpstr>
      <vt:lpstr> Сводная ведомость результатов III открытой  районной научно-практической конференции младших школьников «Первое открытие» </vt:lpstr>
      <vt:lpstr>Районная  научно- практическая конференция  младших школьников «Первое открытие»</vt:lpstr>
      <vt:lpstr>Публикация исследовательских  работ  в сети интернет</vt:lpstr>
      <vt:lpstr>Слайд 22</vt:lpstr>
      <vt:lpstr>Всероссийские и краевые фотоконкурсы</vt:lpstr>
      <vt:lpstr>Работа над новыми исследованиями</vt:lpstr>
      <vt:lpstr>Слайд 25</vt:lpstr>
      <vt:lpstr>Желаю творческих успехов!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revaz</dc:creator>
  <cp:lastModifiedBy>re</cp:lastModifiedBy>
  <cp:revision>442</cp:revision>
  <cp:lastPrinted>1601-01-01T00:00:00Z</cp:lastPrinted>
  <dcterms:created xsi:type="dcterms:W3CDTF">1601-01-01T00:00:00Z</dcterms:created>
  <dcterms:modified xsi:type="dcterms:W3CDTF">2013-04-20T13:06:51Z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