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6" r:id="rId4"/>
    <p:sldId id="263" r:id="rId5"/>
    <p:sldId id="264" r:id="rId6"/>
    <p:sldId id="265" r:id="rId7"/>
    <p:sldId id="260" r:id="rId8"/>
    <p:sldId id="257" r:id="rId9"/>
    <p:sldId id="261" r:id="rId10"/>
    <p:sldId id="262" r:id="rId11"/>
    <p:sldId id="258" r:id="rId12"/>
    <p:sldId id="266" r:id="rId13"/>
    <p:sldId id="278" r:id="rId14"/>
    <p:sldId id="279" r:id="rId15"/>
    <p:sldId id="268" r:id="rId16"/>
    <p:sldId id="270" r:id="rId17"/>
    <p:sldId id="271" r:id="rId18"/>
    <p:sldId id="269" r:id="rId19"/>
    <p:sldId id="272" r:id="rId20"/>
    <p:sldId id="274" r:id="rId21"/>
    <p:sldId id="275" r:id="rId22"/>
    <p:sldId id="273" r:id="rId23"/>
    <p:sldId id="276" r:id="rId24"/>
    <p:sldId id="282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DB6A-1414-46A1-B3A6-32B451717E79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AE3D-43DD-4A78-95B8-CF132BA3B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МБОУ «</a:t>
            </a:r>
            <a:r>
              <a:rPr lang="ru-RU" sz="1800" dirty="0" err="1" smtClean="0"/>
              <a:t>Дмитриевогорская</a:t>
            </a:r>
            <a:r>
              <a:rPr lang="ru-RU" sz="1800" dirty="0" smtClean="0"/>
              <a:t> СОШ»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543940" cy="507207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химии в 8 классе</a:t>
            </a:r>
          </a:p>
          <a:p>
            <a:r>
              <a:rPr lang="ru-RU" dirty="0" smtClean="0"/>
              <a:t>Тема: </a:t>
            </a:r>
            <a:r>
              <a:rPr lang="ru-RU" dirty="0" smtClean="0"/>
              <a:t>Решение задач по уравнению реакции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Подготовила: учитель химии</a:t>
            </a:r>
          </a:p>
          <a:p>
            <a:pPr algn="r"/>
            <a:r>
              <a:rPr lang="ru-RU" dirty="0" smtClean="0"/>
              <a:t> Некрасова Нина Сергеевна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2012г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Поможем Русской армии подготовиться к сражению.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Доставить донесение в штаб:</a:t>
            </a:r>
          </a:p>
          <a:p>
            <a:r>
              <a:rPr lang="ru-RU" dirty="0" smtClean="0"/>
              <a:t> проверяем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36,5   62 , 56                               63, 142  , 71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2214554"/>
            <a:ext cx="3714776" cy="1428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7752" y="2714620"/>
            <a:ext cx="350046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82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Кутузов планирует сражение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решения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Читаю условие задачи. Провожу мысленный эксперимент</a:t>
            </a:r>
          </a:p>
          <a:p>
            <a:r>
              <a:rPr lang="ru-RU" dirty="0" smtClean="0"/>
              <a:t>2. Запишу условие задачи (дано)</a:t>
            </a:r>
          </a:p>
          <a:p>
            <a:r>
              <a:rPr lang="ru-RU" dirty="0" smtClean="0"/>
              <a:t>3. Напишу уравнение реакции, которое отвечает условию задачи, расставлю, если нужно, коэффициенты.</a:t>
            </a:r>
          </a:p>
          <a:p>
            <a:r>
              <a:rPr lang="ru-RU" dirty="0" smtClean="0"/>
              <a:t>4. Подчеркну одной чертой формулу вещества, масса которого указана  в  условии задачи а двумя чертами – формулу вещества, массу которого необходимо вычислить</a:t>
            </a:r>
          </a:p>
          <a:p>
            <a:r>
              <a:rPr lang="ru-RU" dirty="0" smtClean="0"/>
              <a:t>5. Помню, что коэффициенты перед формулами – это количества веществ, вступающих в реакцию и образующихся в результате реакции, (число молей). Если коэффициентов нет, мысленно ставлю коэффициент 1.</a:t>
            </a:r>
          </a:p>
          <a:p>
            <a:pPr>
              <a:buNone/>
            </a:pPr>
            <a:r>
              <a:rPr lang="ru-RU" dirty="0" smtClean="0"/>
              <a:t>    Под формулами веществ напишу отношение этих веществ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Генеральный план сражения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857232"/>
            <a:ext cx="9144000" cy="590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6. Помню, что вещества вступают в реакцию в количествах веществ, кратных их коэффициентам, рассчитаю по формуле количество вещества, указанного в условии задачи, предварительно найду молярную массу вещества</a:t>
            </a:r>
          </a:p>
          <a:p>
            <a:endParaRPr lang="ru-RU" b="1" dirty="0" smtClean="0"/>
          </a:p>
          <a:p>
            <a:r>
              <a:rPr lang="ru-RU" b="1" dirty="0" smtClean="0"/>
              <a:t>7. Запишу результат над формулой этого вещества, а над формулой искомого вещества поставлю </a:t>
            </a:r>
            <a:r>
              <a:rPr lang="ru-RU" b="1" dirty="0" err="1" smtClean="0"/>
              <a:t>х</a:t>
            </a:r>
            <a:r>
              <a:rPr lang="ru-RU" b="1" dirty="0" smtClean="0"/>
              <a:t> моль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8. Рассуждаю: </a:t>
            </a:r>
          </a:p>
          <a:p>
            <a:pPr fontAlgn="t">
              <a:buNone/>
            </a:pPr>
            <a:r>
              <a:rPr lang="ru-RU" dirty="0" smtClean="0"/>
              <a:t>   По уравнению реакции вещества взаимодействуют в соотношении </a:t>
            </a:r>
          </a:p>
          <a:p>
            <a:pPr fontAlgn="t">
              <a:buNone/>
            </a:pPr>
            <a:r>
              <a:rPr lang="ru-RU" dirty="0" smtClean="0"/>
              <a:t>    А по условию задачи:</a:t>
            </a:r>
          </a:p>
          <a:p>
            <a:pPr fontAlgn="t"/>
            <a:r>
              <a:rPr lang="ru-RU" dirty="0" smtClean="0"/>
              <a:t>9. Составляю пропорцию, нахожу </a:t>
            </a:r>
            <a:r>
              <a:rPr lang="ru-RU" dirty="0" err="1" smtClean="0"/>
              <a:t>х</a:t>
            </a:r>
            <a:r>
              <a:rPr lang="ru-RU" dirty="0" smtClean="0"/>
              <a:t>  </a:t>
            </a:r>
          </a:p>
          <a:p>
            <a:pPr fontAlgn="t"/>
            <a:r>
              <a:rPr lang="ru-RU" dirty="0" smtClean="0"/>
              <a:t>10. По формуле нахожу массу вещества. </a:t>
            </a:r>
          </a:p>
          <a:p>
            <a:pPr fontAlgn="t"/>
            <a:r>
              <a:rPr lang="ru-RU" dirty="0" smtClean="0"/>
              <a:t>11. Запишу ответ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Молодцы!</a:t>
            </a:r>
            <a:br>
              <a:rPr lang="ru-RU" dirty="0" smtClean="0"/>
            </a:br>
            <a:r>
              <a:rPr lang="ru-RU" dirty="0" smtClean="0"/>
              <a:t>А теперь настал час сражения!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54551"/>
          </a:xfrm>
        </p:spPr>
        <p:txBody>
          <a:bodyPr/>
          <a:lstStyle/>
          <a:p>
            <a:pPr algn="ctr"/>
            <a:r>
              <a:rPr lang="ru-RU" dirty="0" smtClean="0"/>
              <a:t>Решаем задачу:</a:t>
            </a:r>
          </a:p>
          <a:p>
            <a:pPr algn="ctr"/>
            <a:r>
              <a:rPr lang="ru-RU" dirty="0" smtClean="0"/>
              <a:t>Найти массу меди, которая выделится на железной пластинке, опущенной в раствор сульфата меди ,если масса растворенной соли равна 240г</a:t>
            </a:r>
          </a:p>
          <a:p>
            <a:pPr algn="ctr"/>
            <a:r>
              <a:rPr lang="ru-RU" dirty="0" smtClean="0"/>
              <a:t>Выполняем пункт 1. Внимательно читаем условие и представляем, как мысленно провести эксперимент, описанный в задаче.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Пункты 2 </a:t>
            </a:r>
            <a:r>
              <a:rPr lang="en-US" dirty="0" smtClean="0"/>
              <a:t>,</a:t>
            </a:r>
            <a:r>
              <a:rPr lang="ru-RU" dirty="0" smtClean="0"/>
              <a:t> 3</a:t>
            </a:r>
            <a:r>
              <a:rPr lang="en-US" dirty="0" smtClean="0"/>
              <a:t> </a:t>
            </a:r>
            <a:r>
              <a:rPr lang="ru-RU" dirty="0" smtClean="0"/>
              <a:t>и 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28916" cy="4525963"/>
          </a:xfrm>
        </p:spPr>
        <p:txBody>
          <a:bodyPr/>
          <a:lstStyle/>
          <a:p>
            <a:r>
              <a:rPr lang="ru-RU" dirty="0" smtClean="0"/>
              <a:t>Дано: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CuSO4</a:t>
            </a:r>
            <a:r>
              <a:rPr lang="en-US" dirty="0" smtClean="0"/>
              <a:t>=240</a:t>
            </a:r>
            <a:r>
              <a:rPr lang="ru-RU" dirty="0" smtClean="0"/>
              <a:t>г</a:t>
            </a:r>
            <a:endParaRPr lang="en-US" dirty="0" smtClean="0"/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Cu</a:t>
            </a:r>
            <a:r>
              <a:rPr lang="en-US" dirty="0" smtClean="0"/>
              <a:t>=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86116" y="1142984"/>
            <a:ext cx="5857884" cy="5715016"/>
          </a:xfrm>
        </p:spPr>
        <p:txBody>
          <a:bodyPr/>
          <a:lstStyle/>
          <a:p>
            <a:r>
              <a:rPr lang="ru-RU" u="sng" dirty="0" smtClean="0"/>
              <a:t>С</a:t>
            </a:r>
            <a:r>
              <a:rPr lang="en-US" u="sng" dirty="0" smtClean="0"/>
              <a:t>uSO</a:t>
            </a:r>
            <a:r>
              <a:rPr lang="en-US" u="sng" baseline="-25000" dirty="0" smtClean="0"/>
              <a:t>4</a:t>
            </a:r>
            <a:r>
              <a:rPr lang="en-US" u="sng" dirty="0" smtClean="0"/>
              <a:t> </a:t>
            </a:r>
            <a:r>
              <a:rPr lang="en-US" dirty="0" smtClean="0"/>
              <a:t>+ Fe = FeSO</a:t>
            </a:r>
            <a:r>
              <a:rPr lang="en-US" baseline="-25000" dirty="0" smtClean="0"/>
              <a:t>4</a:t>
            </a:r>
            <a:r>
              <a:rPr lang="en-US" dirty="0" smtClean="0"/>
              <a:t> + </a:t>
            </a:r>
            <a:r>
              <a:rPr lang="en-US" u="sng" dirty="0" smtClean="0"/>
              <a:t>Cu</a:t>
            </a:r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071670" y="2786058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2643182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58016" y="1643050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4813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64317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Дано: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CuSO4</a:t>
            </a:r>
            <a:r>
              <a:rPr lang="en-US" dirty="0" smtClean="0"/>
              <a:t>=240</a:t>
            </a:r>
            <a:r>
              <a:rPr lang="ru-RU" dirty="0" smtClean="0"/>
              <a:t>г</a:t>
            </a:r>
            <a:endParaRPr lang="en-US" dirty="0" smtClean="0"/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Cu</a:t>
            </a:r>
            <a:r>
              <a:rPr lang="en-US" dirty="0" smtClean="0"/>
              <a:t>=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785794"/>
            <a:ext cx="6043626" cy="534036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en-US" dirty="0" smtClean="0"/>
              <a:t>uSO</a:t>
            </a:r>
            <a:r>
              <a:rPr lang="en-US" baseline="-25000" dirty="0" smtClean="0"/>
              <a:t>4</a:t>
            </a:r>
            <a:r>
              <a:rPr lang="en-US" dirty="0" smtClean="0"/>
              <a:t> + Fe = FeSO</a:t>
            </a:r>
            <a:r>
              <a:rPr lang="en-US" baseline="-25000" dirty="0" smtClean="0"/>
              <a:t>4</a:t>
            </a:r>
            <a:r>
              <a:rPr lang="en-US" dirty="0" smtClean="0"/>
              <a:t> + Cu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5 </a:t>
            </a:r>
            <a:r>
              <a:rPr lang="ru-RU" dirty="0" smtClean="0"/>
              <a:t>    1    :     1  :    1          :   1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6.    </a:t>
            </a:r>
            <a:r>
              <a:rPr lang="ru-RU" dirty="0" smtClean="0"/>
              <a:t>Найдем М</a:t>
            </a:r>
            <a:r>
              <a:rPr lang="en-US" baseline="-25000" dirty="0" smtClean="0"/>
              <a:t>CuSO4</a:t>
            </a:r>
            <a:r>
              <a:rPr lang="ru-RU" baseline="-25000" dirty="0" smtClean="0"/>
              <a:t>    </a:t>
            </a:r>
            <a:r>
              <a:rPr lang="ru-RU" dirty="0" smtClean="0"/>
              <a:t>64 +32 +4*16=160</a:t>
            </a:r>
          </a:p>
          <a:p>
            <a:r>
              <a:rPr lang="ru-RU" dirty="0" smtClean="0"/>
              <a:t>1 моль  = 160 г </a:t>
            </a:r>
          </a:p>
          <a:p>
            <a:endParaRPr lang="ru-RU" dirty="0" smtClean="0"/>
          </a:p>
          <a:p>
            <a:r>
              <a:rPr lang="en-US" dirty="0" smtClean="0"/>
              <a:t>ν</a:t>
            </a:r>
            <a:r>
              <a:rPr lang="ru-RU" dirty="0" smtClean="0"/>
              <a:t>= </a:t>
            </a:r>
            <a:r>
              <a:rPr lang="en-US" dirty="0" smtClean="0"/>
              <a:t>m/M</a:t>
            </a:r>
            <a:endParaRPr lang="ru-RU" dirty="0" smtClean="0"/>
          </a:p>
          <a:p>
            <a:r>
              <a:rPr lang="en-US" sz="7200" dirty="0" smtClean="0"/>
              <a:t>ν</a:t>
            </a:r>
            <a:r>
              <a:rPr lang="en-US" dirty="0" smtClean="0"/>
              <a:t>CuSO4 = 240</a:t>
            </a:r>
            <a:r>
              <a:rPr lang="ru-RU" dirty="0" smtClean="0"/>
              <a:t>г :160г/моль=1,5моль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4282" y="2714620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571604" y="2071678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71802" y="1857364"/>
            <a:ext cx="54292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785794"/>
            <a:ext cx="52864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3500438"/>
            <a:ext cx="621510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357298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Дано: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CuSO4</a:t>
            </a:r>
            <a:r>
              <a:rPr lang="en-US" dirty="0" smtClean="0"/>
              <a:t>=240</a:t>
            </a:r>
            <a:r>
              <a:rPr lang="ru-RU" dirty="0" smtClean="0"/>
              <a:t>г</a:t>
            </a:r>
            <a:endParaRPr lang="en-US" dirty="0" smtClean="0"/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Cu</a:t>
            </a:r>
            <a:r>
              <a:rPr lang="en-US" dirty="0" smtClean="0"/>
              <a:t>=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488" y="0"/>
            <a:ext cx="607223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1,5моль                         </a:t>
            </a:r>
            <a:r>
              <a:rPr lang="ru-RU" dirty="0" err="1" smtClean="0"/>
              <a:t>хмоль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en-US" dirty="0" smtClean="0"/>
              <a:t>uSO</a:t>
            </a:r>
            <a:r>
              <a:rPr lang="en-US" baseline="-25000" dirty="0" smtClean="0"/>
              <a:t>4</a:t>
            </a:r>
            <a:r>
              <a:rPr lang="en-US" dirty="0" smtClean="0"/>
              <a:t> + Fe = FeSO</a:t>
            </a:r>
            <a:r>
              <a:rPr lang="en-US" baseline="-25000" dirty="0" smtClean="0"/>
              <a:t>4</a:t>
            </a:r>
            <a:r>
              <a:rPr lang="en-US" dirty="0" smtClean="0"/>
              <a:t> + Cu</a:t>
            </a:r>
            <a:endParaRPr lang="ru-RU" dirty="0" smtClean="0"/>
          </a:p>
          <a:p>
            <a:r>
              <a:rPr lang="ru-RU" dirty="0" smtClean="0"/>
              <a:t>    1                                  1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ru-RU" dirty="0" smtClean="0"/>
              <a:t>Рассуждаю:</a:t>
            </a:r>
          </a:p>
          <a:p>
            <a:pPr>
              <a:buNone/>
            </a:pPr>
            <a:r>
              <a:rPr lang="ru-RU" dirty="0" smtClean="0"/>
              <a:t>Из 1 моль        ---------1 моль</a:t>
            </a:r>
          </a:p>
          <a:p>
            <a:pPr>
              <a:buNone/>
            </a:pPr>
            <a:r>
              <a:rPr lang="ru-RU" dirty="0" smtClean="0"/>
              <a:t>Из 1,5 моль   -----------</a:t>
            </a:r>
            <a:r>
              <a:rPr lang="ru-RU" dirty="0" err="1" smtClean="0"/>
              <a:t>х</a:t>
            </a:r>
            <a:r>
              <a:rPr lang="ru-RU" dirty="0" smtClean="0"/>
              <a:t> моль</a:t>
            </a:r>
          </a:p>
          <a:p>
            <a:pPr>
              <a:buNone/>
            </a:pPr>
            <a:r>
              <a:rPr lang="en-US" dirty="0" smtClean="0"/>
              <a:t>9. </a:t>
            </a:r>
            <a:r>
              <a:rPr lang="ru-RU" dirty="0" smtClean="0"/>
              <a:t>Составляю пропорцию, решаю</a:t>
            </a:r>
          </a:p>
          <a:p>
            <a:pPr>
              <a:buNone/>
            </a:pPr>
            <a:r>
              <a:rPr lang="ru-RU" dirty="0" smtClean="0"/>
              <a:t>1 : 1,5 = 1 : </a:t>
            </a:r>
            <a:r>
              <a:rPr lang="ru-RU" dirty="0" err="1" smtClean="0"/>
              <a:t>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 = 1,5 моль</a:t>
            </a:r>
          </a:p>
          <a:p>
            <a:pPr>
              <a:buNone/>
            </a:pPr>
            <a:r>
              <a:rPr lang="en-US" dirty="0" smtClean="0"/>
              <a:t>10. </a:t>
            </a:r>
            <a:r>
              <a:rPr lang="ru-RU" dirty="0" smtClean="0"/>
              <a:t>По формуле нахожу массу меди:</a:t>
            </a:r>
          </a:p>
          <a:p>
            <a:pPr>
              <a:buNone/>
            </a:pPr>
            <a:r>
              <a:rPr lang="en-US" dirty="0" smtClean="0"/>
              <a:t>m = </a:t>
            </a:r>
            <a:r>
              <a:rPr lang="el-GR" dirty="0" smtClean="0"/>
              <a:t>ν</a:t>
            </a:r>
            <a:r>
              <a:rPr lang="en-US" dirty="0" smtClean="0"/>
              <a:t>*M</a:t>
            </a:r>
            <a:r>
              <a:rPr lang="ru-RU" baseline="-25000" dirty="0" smtClean="0"/>
              <a:t>С</a:t>
            </a:r>
            <a:r>
              <a:rPr lang="en-US" baseline="-25000" dirty="0" smtClean="0"/>
              <a:t>u</a:t>
            </a:r>
          </a:p>
          <a:p>
            <a:pPr>
              <a:buNone/>
            </a:pPr>
            <a:r>
              <a:rPr lang="en-US" dirty="0" smtClean="0"/>
              <a:t>M </a:t>
            </a:r>
            <a:r>
              <a:rPr lang="en-US" baseline="-25000" dirty="0" smtClean="0"/>
              <a:t>Cu</a:t>
            </a:r>
            <a:r>
              <a:rPr lang="en-US" dirty="0" smtClean="0"/>
              <a:t> = 1,5</a:t>
            </a:r>
            <a:r>
              <a:rPr lang="ru-RU" dirty="0" smtClean="0"/>
              <a:t>моль</a:t>
            </a:r>
            <a:r>
              <a:rPr lang="en-US" dirty="0" smtClean="0"/>
              <a:t> * </a:t>
            </a:r>
            <a:r>
              <a:rPr lang="ru-RU" dirty="0" smtClean="0"/>
              <a:t>64г/моль</a:t>
            </a:r>
            <a:r>
              <a:rPr lang="en-US" dirty="0" smtClean="0"/>
              <a:t> = </a:t>
            </a:r>
            <a:r>
              <a:rPr lang="ru-RU" dirty="0" smtClean="0"/>
              <a:t>96г</a:t>
            </a:r>
          </a:p>
          <a:p>
            <a:pPr>
              <a:buNone/>
            </a:pPr>
            <a:r>
              <a:rPr lang="ru-RU" dirty="0" smtClean="0"/>
              <a:t>Ответ: на пластинке выделится 96г меди.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71480"/>
            <a:ext cx="6072230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857364"/>
            <a:ext cx="6072230" cy="2786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714884"/>
            <a:ext cx="6000792" cy="21431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322377" y="2178029"/>
            <a:ext cx="16430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2428868"/>
            <a:ext cx="207170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395" y="1"/>
            <a:ext cx="92943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Великая </a:t>
            </a:r>
            <a:r>
              <a:rPr lang="ru-RU" b="1" dirty="0" smtClean="0">
                <a:solidFill>
                  <a:srgbClr val="FF0000"/>
                </a:solidFill>
              </a:rPr>
              <a:t>битва</a:t>
            </a:r>
            <a:r>
              <a:rPr lang="ru-RU" dirty="0" smtClean="0">
                <a:solidFill>
                  <a:srgbClr val="FF0000"/>
                </a:solidFill>
              </a:rPr>
              <a:t> при </a:t>
            </a:r>
            <a:r>
              <a:rPr lang="ru-RU" b="1" dirty="0" smtClean="0">
                <a:solidFill>
                  <a:srgbClr val="FF0000"/>
                </a:solidFill>
              </a:rPr>
              <a:t>Бородино</a:t>
            </a:r>
            <a:r>
              <a:rPr lang="ru-RU" dirty="0" smtClean="0">
                <a:solidFill>
                  <a:srgbClr val="FF0000"/>
                </a:solidFill>
              </a:rPr>
              <a:t> до сих пор не забыта народами Европы. Так кто же в ней </a:t>
            </a:r>
            <a:r>
              <a:rPr lang="ru-RU" b="1" dirty="0" smtClean="0">
                <a:solidFill>
                  <a:srgbClr val="FF0000"/>
                </a:solidFill>
              </a:rPr>
              <a:t>победил</a:t>
            </a:r>
            <a:r>
              <a:rPr lang="ru-RU" dirty="0" smtClean="0">
                <a:solidFill>
                  <a:srgbClr val="FF0000"/>
                </a:solidFill>
              </a:rPr>
              <a:t>? … Остаётся согласиться с мнением самого Наполеона, который считал, что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Бородинском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сражении</a:t>
            </a:r>
            <a:r>
              <a:rPr lang="ru-RU" dirty="0" smtClean="0">
                <a:solidFill>
                  <a:srgbClr val="FF0000"/>
                </a:solidFill>
              </a:rPr>
              <a:t> французы стали победителями, а русские – непобедимыми!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 помнить, решая  химические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Правильно писать формулы веществ, соблюдая …</a:t>
            </a:r>
          </a:p>
          <a:p>
            <a:r>
              <a:rPr lang="ru-RU" dirty="0" smtClean="0"/>
              <a:t>2. Не забывать выполнять закон сохранения массы вещества, т.е. …</a:t>
            </a:r>
          </a:p>
          <a:p>
            <a:r>
              <a:rPr lang="ru-RU" dirty="0" smtClean="0"/>
              <a:t>3. Вести расчеты,  используя химическое понятие…</a:t>
            </a:r>
          </a:p>
          <a:p>
            <a:r>
              <a:rPr lang="ru-RU" dirty="0" smtClean="0"/>
              <a:t>4.При расчетах так же производить действия с …</a:t>
            </a:r>
          </a:p>
          <a:p>
            <a:r>
              <a:rPr lang="ru-RU" dirty="0" smtClean="0"/>
              <a:t>5. Для перевода массы, объема в количество вещества использовать основные формулы: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142900"/>
            <a:ext cx="6400800" cy="47149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422" y="2428868"/>
            <a:ext cx="2951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3438" y="3286124"/>
            <a:ext cx="8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Декарт</a:t>
            </a:r>
            <a:endParaRPr lang="ru-RU" dirty="0"/>
          </a:p>
        </p:txBody>
      </p:sp>
      <p:pic>
        <p:nvPicPr>
          <p:cNvPr id="10" name="Picture 4" descr="acid1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1" y="0"/>
            <a:ext cx="5000629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142852"/>
            <a:ext cx="9215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Решить задачу – значит выиграть сражение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72074"/>
            <a:ext cx="2823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Элементарий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– степени окисления</a:t>
            </a:r>
          </a:p>
          <a:p>
            <a:r>
              <a:rPr lang="ru-RU" dirty="0" smtClean="0"/>
              <a:t>2. расставить коэффициенты</a:t>
            </a:r>
          </a:p>
          <a:p>
            <a:r>
              <a:rPr lang="ru-RU" dirty="0" smtClean="0"/>
              <a:t>3.  - моль</a:t>
            </a:r>
          </a:p>
          <a:p>
            <a:r>
              <a:rPr lang="ru-RU" dirty="0" smtClean="0"/>
              <a:t>4. наименованием</a:t>
            </a:r>
          </a:p>
          <a:p>
            <a:r>
              <a:rPr lang="ru-RU" dirty="0" smtClean="0"/>
              <a:t>5. </a:t>
            </a:r>
            <a:r>
              <a:rPr lang="el-GR" dirty="0" smtClean="0"/>
              <a:t>ν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m/M      </a:t>
            </a:r>
            <a:r>
              <a:rPr lang="el-GR" dirty="0" smtClean="0"/>
              <a:t>ν</a:t>
            </a:r>
            <a:r>
              <a:rPr lang="en-US" dirty="0" smtClean="0"/>
              <a:t> = V /</a:t>
            </a:r>
            <a:r>
              <a:rPr lang="en-US" dirty="0" err="1" smtClean="0"/>
              <a:t>Vm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Памятка </a:t>
            </a:r>
            <a:r>
              <a:rPr lang="ru-RU" smtClean="0"/>
              <a:t>решающему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ru-RU" dirty="0" smtClean="0"/>
              <a:t>1. Вникни в смысл условия задачи, попытайся мысленно воспроизвести то, о чем говорится в задаче.</a:t>
            </a:r>
          </a:p>
          <a:p>
            <a:r>
              <a:rPr lang="ru-RU" dirty="0" smtClean="0"/>
              <a:t>2. Правильно напиши уравнение реакции</a:t>
            </a:r>
          </a:p>
          <a:p>
            <a:r>
              <a:rPr lang="ru-RU" dirty="0" smtClean="0"/>
              <a:t>3. Соблюдай закон сохранения массы вещества,  расставь коэффициенты.</a:t>
            </a:r>
          </a:p>
          <a:p>
            <a:r>
              <a:rPr lang="ru-RU" dirty="0" smtClean="0"/>
              <a:t>4. Составь пропорцию и реши уравнение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36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Подведение итогов</a:t>
            </a:r>
            <a:endParaRPr lang="ru-RU" dirty="0"/>
          </a:p>
        </p:txBody>
      </p:sp>
      <p:pic>
        <p:nvPicPr>
          <p:cNvPr id="4" name="Picture 4" descr="BD04947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63585"/>
            <a:ext cx="4038600" cy="339919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5 баллов – отметка «5»</a:t>
            </a:r>
          </a:p>
          <a:p>
            <a:r>
              <a:rPr lang="ru-RU" dirty="0" smtClean="0"/>
              <a:t>4 балла – отметка «4»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дом:§31 с. 103-113, задача 6 с.116</a:t>
            </a:r>
            <a:endParaRPr lang="ru-RU" dirty="0"/>
          </a:p>
        </p:txBody>
      </p:sp>
      <p:pic>
        <p:nvPicPr>
          <p:cNvPr id="5" name="Picture 4" descr="BD04947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1"/>
            <a:ext cx="935837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gradFill>
            <a:gsLst>
              <a:gs pos="2900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9745500">
            <a:off x="500034" y="2857496"/>
            <a:ext cx="84705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урок!</a:t>
            </a:r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выигрывать сражения или</a:t>
            </a:r>
          </a:p>
          <a:p>
            <a:pPr>
              <a:buNone/>
            </a:pPr>
            <a:r>
              <a:rPr lang="ru-RU" dirty="0" smtClean="0"/>
              <a:t>           Научиться </a:t>
            </a:r>
            <a:r>
              <a:rPr lang="ru-RU" dirty="0" smtClean="0"/>
              <a:t>решать задачи</a:t>
            </a:r>
            <a:endParaRPr lang="ru-RU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43438" y="3143248"/>
          <a:ext cx="4318005" cy="3600450"/>
        </p:xfrm>
        <a:graphic>
          <a:graphicData uri="http://schemas.openxmlformats.org/presentationml/2006/ole">
            <p:oleObj spid="_x0000_s2050" name="CorelDRAW" r:id="rId3" imgW="2752920" imgH="1718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 элемента – формула соединения – уравнение химической реакции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Какие задачи мы научились решать на уроках химии?</a:t>
            </a:r>
          </a:p>
          <a:p>
            <a:endParaRPr lang="ru-RU" dirty="0" smtClean="0"/>
          </a:p>
          <a:p>
            <a:r>
              <a:rPr lang="ru-RU" dirty="0" smtClean="0"/>
              <a:t>1. По символу химического элемента</a:t>
            </a:r>
          </a:p>
          <a:p>
            <a:r>
              <a:rPr lang="ru-RU" dirty="0" smtClean="0"/>
              <a:t>2. По химической формуле сложного соединения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Решение задач по уравнению химической реакции</a:t>
            </a:r>
            <a:endParaRPr lang="ru-RU" dirty="0"/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357562"/>
            <a:ext cx="291465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300037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поле?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35756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357562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r>
              <a:rPr lang="en-US" dirty="0" smtClean="0"/>
              <a:t>uSO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357562"/>
            <a:ext cx="9858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NaOH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357562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FeCl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357562"/>
            <a:ext cx="100013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PbO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357562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 (O</a:t>
            </a:r>
            <a:r>
              <a:rPr lang="ru-RU" dirty="0" smtClean="0"/>
              <a:t>Н</a:t>
            </a:r>
            <a:r>
              <a:rPr lang="en-US" dirty="0" smtClean="0"/>
              <a:t>) 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3357562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3357562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PbS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3071810"/>
            <a:ext cx="6186502" cy="30543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1812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062" y="21429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2012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286256"/>
            <a:ext cx="2500330" cy="178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20" dirty="0" smtClean="0">
                <a:solidFill>
                  <a:srgbClr val="FF0000"/>
                </a:solidFill>
              </a:rPr>
              <a:t>200</a:t>
            </a:r>
            <a:endParaRPr lang="ru-RU" sz="1102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821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Наполеон разрабатывает план сражения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717</Words>
  <Application>Microsoft Office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CorelDRAW</vt:lpstr>
      <vt:lpstr>МБОУ «Дмитриевогорская СОШ» </vt:lpstr>
      <vt:lpstr>Слайд 2</vt:lpstr>
      <vt:lpstr>Цель урока :</vt:lpstr>
      <vt:lpstr>символ элемента – формула соединения – уравнение химической реакции    </vt:lpstr>
      <vt:lpstr>Тема урока </vt:lpstr>
      <vt:lpstr>Слайд 6</vt:lpstr>
      <vt:lpstr>Как называется это поле?</vt:lpstr>
      <vt:lpstr>Слайд 8</vt:lpstr>
      <vt:lpstr>Слайд 9</vt:lpstr>
      <vt:lpstr>  Поможем Русской армии подготовиться к сражению. </vt:lpstr>
      <vt:lpstr>Слайд 11</vt:lpstr>
      <vt:lpstr>Алгоритм решения задачи</vt:lpstr>
      <vt:lpstr>Слайд 13</vt:lpstr>
      <vt:lpstr>Молодцы! А теперь настал час сражения!</vt:lpstr>
      <vt:lpstr>Пункты 2 , 3 и 4</vt:lpstr>
      <vt:lpstr>Слайд 16</vt:lpstr>
      <vt:lpstr>Слайд 17</vt:lpstr>
      <vt:lpstr>Слайд 18</vt:lpstr>
      <vt:lpstr>Что необходимо помнить, решая  химические задачи</vt:lpstr>
      <vt:lpstr>Проверь себя</vt:lpstr>
      <vt:lpstr>Памятка решающему задачу</vt:lpstr>
      <vt:lpstr> Подведение итогов</vt:lpstr>
      <vt:lpstr>На дом:§31 с. 103-113, задача 6 с.116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Сергеевна</dc:creator>
  <cp:lastModifiedBy>Нина Сергеевна</cp:lastModifiedBy>
  <cp:revision>106</cp:revision>
  <dcterms:created xsi:type="dcterms:W3CDTF">2012-02-05T17:51:25Z</dcterms:created>
  <dcterms:modified xsi:type="dcterms:W3CDTF">2013-01-21T16:11:01Z</dcterms:modified>
</cp:coreProperties>
</file>