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2A236F-FACC-4478-960B-3C17545990B2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C8919B-2AA7-4AE0-8D44-5496D7F5C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D0D8A2-024B-4883-AAC5-DC2331CDB64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645E3B-B8FD-4E9A-81FB-DBAC01D8C02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987DEB-2D47-45C9-9F40-181BEDDF552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4D4E71-3E0B-49CB-817E-BC2DB0B71FC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B6B2E54-A08E-4656-A951-C10F1966489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D0FBA4-3A4D-48F2-854F-BC149E2B3A9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EE0D49-7A58-4645-9C8E-625E5F2DE7A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0246D13-6E1A-4BFD-A548-048DCA5EAE5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23ADFB-FCAD-43F2-8822-9E4805D4739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E11095-7990-4B82-983B-5169FF60BC4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41045D9-1BAC-4942-B011-C8EC3F6D968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B44599-3D32-4D32-825B-137A7914C87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CDF81A-7088-4350-ABBF-039EDC5BB8D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BB824-EBA4-44E0-950E-53DEBCDF8EFB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F275C-E0FD-4305-A213-EAB0B53B0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9351F-101A-4670-90E0-EE23FF3FA1CD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B31FD-DEC6-4F86-A8CA-4532B6380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A409F-88CF-4091-AACE-8D5BEB7EB63D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6D69B-E610-40E2-B2C7-5A0CC977F1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7A06-696B-4E42-B529-647BA48380CA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1E9BB-F14A-4148-BCAA-2D3678987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70570-F7E1-495D-9F28-248C14420ACE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650A9-5F04-4E9F-B60B-180CF23C00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AB53F-60D8-4833-B718-AED64B30843C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57AAC-5ADB-484B-936F-FFE1F2F6B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7D76C-D393-4EAE-9A7E-A9A5499B74C2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8EBC-5F21-4B14-BA5D-0BA1CACE0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3B063-A62D-49B9-AA6B-19D3C6006ACE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5260-83FB-416E-B7C3-233243CCB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CD8E8-557B-4ACE-839C-244796ABCFA5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6C55-1E8A-4DE0-9ABE-3E524AE9D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E05B-CCCB-4180-B337-D188F9154281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B79C2-C752-42E1-8E49-37DF2E3B66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C5F33-8B62-4AF7-A282-EAA6E84E25A9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1757E-0F2E-4A28-B1DE-EC4D94EC7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7E9A33-23BD-4BC8-8A63-3235577B6311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489510-9075-41A2-8748-9BD259ABB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7" r:id="rId8"/>
    <p:sldLayoutId id="2147483692" r:id="rId9"/>
    <p:sldLayoutId id="2147483693" r:id="rId10"/>
    <p:sldLayoutId id="2147483694" r:id="rId11"/>
  </p:sldLayoutIdLst>
  <p:transition spd="slow" advClick="0"/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7.xml"/><Relationship Id="rId5" Type="http://schemas.openxmlformats.org/officeDocument/2006/relationships/slide" Target="slide9.xml"/><Relationship Id="rId10" Type="http://schemas.openxmlformats.org/officeDocument/2006/relationships/slide" Target="slide4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2357430"/>
            <a:ext cx="6480048" cy="230124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bg1"/>
                </a:solidFill>
              </a:rPr>
              <a:t>«Насилие и закон»</a:t>
            </a:r>
            <a:r>
              <a:rPr lang="ru-RU" sz="1800" dirty="0" smtClean="0">
                <a:solidFill>
                  <a:schemeClr val="bg1"/>
                </a:solidFill>
              </a:rPr>
              <a:t/>
            </a:r>
            <a:br>
              <a:rPr lang="ru-RU" sz="18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внеклассное занятие</a:t>
            </a:r>
            <a:r>
              <a:rPr lang="ru-RU" sz="5400" dirty="0" smtClean="0">
                <a:solidFill>
                  <a:schemeClr val="bg1"/>
                </a:solidFill>
              </a:rPr>
              <a:t/>
            </a:r>
            <a:br>
              <a:rPr lang="ru-RU" sz="5400" dirty="0" smtClean="0">
                <a:solidFill>
                  <a:schemeClr val="bg1"/>
                </a:solidFill>
              </a:rPr>
            </a:br>
            <a:endParaRPr lang="ru-RU" sz="5400" dirty="0"/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" y="142875"/>
            <a:ext cx="8358188" cy="741363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bg1"/>
                </a:solidFill>
              </a:rPr>
              <a:t>МБОУ «</a:t>
            </a:r>
            <a:r>
              <a:rPr lang="ru-RU" sz="1800" b="1" dirty="0" err="1" smtClean="0">
                <a:solidFill>
                  <a:schemeClr val="bg1"/>
                </a:solidFill>
              </a:rPr>
              <a:t>Едейская</a:t>
            </a:r>
            <a:r>
              <a:rPr lang="ru-RU" sz="1800" b="1" dirty="0" smtClean="0">
                <a:solidFill>
                  <a:schemeClr val="bg1"/>
                </a:solidFill>
              </a:rPr>
              <a:t> СОШ им. </a:t>
            </a:r>
            <a:r>
              <a:rPr lang="ru-RU" sz="1800" b="1" dirty="0" err="1" smtClean="0">
                <a:solidFill>
                  <a:schemeClr val="bg1"/>
                </a:solidFill>
              </a:rPr>
              <a:t>З.П.Саввина</a:t>
            </a:r>
            <a:r>
              <a:rPr lang="ru-RU" sz="1800" b="1" dirty="0" smtClean="0">
                <a:solidFill>
                  <a:schemeClr val="bg1"/>
                </a:solidFill>
              </a:rPr>
              <a:t> МО «</a:t>
            </a:r>
            <a:r>
              <a:rPr lang="ru-RU" sz="1800" b="1" dirty="0" err="1" smtClean="0">
                <a:solidFill>
                  <a:schemeClr val="bg1"/>
                </a:solidFill>
              </a:rPr>
              <a:t>Намский</a:t>
            </a:r>
            <a:r>
              <a:rPr lang="ru-RU" sz="1800" b="1" dirty="0" smtClean="0">
                <a:solidFill>
                  <a:schemeClr val="bg1"/>
                </a:solidFill>
              </a:rPr>
              <a:t> улус» РС(Я)»</a:t>
            </a:r>
            <a:endParaRPr lang="ru-RU" sz="1800" dirty="0" smtClean="0">
              <a:solidFill>
                <a:schemeClr val="bg1"/>
              </a:solidFill>
            </a:endParaRPr>
          </a:p>
          <a:p>
            <a:pPr algn="ctr"/>
            <a:endParaRPr lang="ru-RU" sz="1800" dirty="0" smtClean="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6500813" y="614362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далее</a:t>
            </a:r>
            <a:endParaRPr lang="ru-RU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28596" y="5143512"/>
            <a:ext cx="35719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Харитонова Мария Никитична,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 интерната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267-481-459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7224" y="2786058"/>
            <a:ext cx="7000924" cy="1714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2786063"/>
            <a:ext cx="628650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отсутствие заботы, ограничения в еде, лишение одежды, лишение медицинского ухода , лишение жилья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3108" y="1643050"/>
            <a:ext cx="4714908" cy="8572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Пренебрежение нуждами ребенка</a:t>
            </a:r>
            <a:endParaRPr lang="ru-RU" sz="2400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4347" name="TextBox 6"/>
          <p:cNvSpPr txBox="1">
            <a:spLocks noChangeArrowheads="1"/>
          </p:cNvSpPr>
          <p:nvPr/>
        </p:nvSpPr>
        <p:spPr bwMode="auto">
          <a:xfrm>
            <a:off x="6929438" y="6000750"/>
            <a:ext cx="1500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Овал 5">
            <a:hlinkClick r:id="rId3" action="ppaction://hlinksldjump"/>
          </p:cNvPr>
          <p:cNvSpPr/>
          <p:nvPr/>
        </p:nvSpPr>
        <p:spPr>
          <a:xfrm>
            <a:off x="1142976" y="2500306"/>
            <a:ext cx="6929486" cy="15716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prstTxWarp prst="textWave4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Кому  МЫ  доверяем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57290" y="1714488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Милиционеру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3438" y="1714488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Психологу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57290" y="2571744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Учителю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3438" y="3071810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Друзьям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28728" y="3500438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Родственникам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28728" y="4429132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Спец. центру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3438" y="4429132"/>
            <a:ext cx="2857520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</a:rPr>
              <a:t>Ком.  по делам несовершеннолетних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409" name="TextBox 14"/>
          <p:cNvSpPr txBox="1">
            <a:spLocks noChangeArrowheads="1"/>
          </p:cNvSpPr>
          <p:nvPr/>
        </p:nvSpPr>
        <p:spPr bwMode="auto">
          <a:xfrm>
            <a:off x="6715125" y="592931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далее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57313" y="117475"/>
            <a:ext cx="6500812" cy="61864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+mn-lt"/>
              </a:rPr>
              <a:t>Анкета</a:t>
            </a:r>
            <a:endParaRPr lang="ru-RU" dirty="0">
              <a:solidFill>
                <a:srgbClr val="C0000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 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Ваш пол: мужской / женский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 err="1">
                <a:solidFill>
                  <a:srgbClr val="002060"/>
                </a:solidFill>
                <a:latin typeface="+mn-lt"/>
              </a:rPr>
              <a:t>Возраст___________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Состав вашей </a:t>
            </a:r>
            <a:r>
              <a:rPr lang="ru-RU" b="1" dirty="0" err="1">
                <a:solidFill>
                  <a:srgbClr val="002060"/>
                </a:solidFill>
                <a:latin typeface="+mn-lt"/>
              </a:rPr>
              <a:t>семьи______________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Допускал ли кто-нибудь по отношению к вам насилие? </a:t>
            </a:r>
            <a:r>
              <a:rPr lang="ru-RU" b="1" i="1" dirty="0">
                <a:solidFill>
                  <a:srgbClr val="002060"/>
                </a:solidFill>
                <a:latin typeface="+mn-lt"/>
              </a:rPr>
              <a:t> Да ; Нет;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5"/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Какого рода насилие вы испытали по отношению к себе.?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+mn-lt"/>
              </a:rPr>
              <a:t>      Физическое, эмоциональное, психическое, экономическое,    сексуальное.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6. Испытывали ли вы насилие по отношению к себе в школе  от сверстников?  </a:t>
            </a:r>
            <a:r>
              <a:rPr lang="ru-RU" b="1" i="1" dirty="0">
                <a:solidFill>
                  <a:srgbClr val="002060"/>
                </a:solidFill>
                <a:latin typeface="+mn-lt"/>
              </a:rPr>
              <a:t>Да; Нет;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7. Испытывали ли вы по отношению к себе насилие дома?</a:t>
            </a:r>
            <a:r>
              <a:rPr lang="ru-RU" b="1" i="1" dirty="0">
                <a:solidFill>
                  <a:srgbClr val="002060"/>
                </a:solidFill>
                <a:latin typeface="+mn-lt"/>
              </a:rPr>
              <a:t>        Да; Нет ;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8.  Пытались ли вы защитить себя? </a:t>
            </a:r>
            <a:r>
              <a:rPr lang="ru-RU" b="1" i="1" dirty="0">
                <a:solidFill>
                  <a:srgbClr val="002060"/>
                </a:solidFill>
                <a:latin typeface="+mn-lt"/>
              </a:rPr>
              <a:t>Да; Нет ;   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</a:rPr>
              <a:t>9. Кому вы смогли рассказать о случившемся насилии над вами?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+mn-lt"/>
              </a:rPr>
              <a:t>     Друзьям; Родителям; Учителю; Брату или сестре; Психологу; Медицинскому работнику; Никому; </a:t>
            </a:r>
            <a:endParaRPr lang="ru-RU" b="1" dirty="0">
              <a:solidFill>
                <a:srgbClr val="002060"/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+mn-lt"/>
              </a:rPr>
              <a:t> </a:t>
            </a:r>
            <a:endParaRPr lang="ru-RU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7411" name="TextBox 5"/>
          <p:cNvSpPr txBox="1">
            <a:spLocks noChangeArrowheads="1"/>
          </p:cNvSpPr>
          <p:nvPr/>
        </p:nvSpPr>
        <p:spPr bwMode="auto">
          <a:xfrm>
            <a:off x="7429500" y="6143625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357313" y="1857375"/>
            <a:ext cx="74295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1714500" y="1928813"/>
            <a:ext cx="7429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 i="1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Оправдайте, не карайте, но назовите зло злом.</a:t>
            </a:r>
          </a:p>
          <a:p>
            <a:endParaRPr lang="ru-RU" sz="2000" b="1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2000" b="1" i="1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                                                        Ф.М.Достоевский</a:t>
            </a:r>
            <a:r>
              <a:rPr lang="ru-RU" sz="2000" b="1">
                <a:solidFill>
                  <a:srgbClr val="002060"/>
                </a:solidFill>
                <a:cs typeface="Arial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8750" y="3857625"/>
            <a:ext cx="7429500" cy="12144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1428750" y="4000500"/>
            <a:ext cx="7429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 i="1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Закон не проявляется до тех пор, пока не нарушается</a:t>
            </a:r>
          </a:p>
          <a:p>
            <a:endParaRPr lang="ru-RU" sz="2000" b="1">
              <a:solidFill>
                <a:srgbClr val="002060"/>
              </a:solidFill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ru-RU" sz="2000" b="1" i="1">
                <a:solidFill>
                  <a:srgbClr val="002060"/>
                </a:solidFill>
                <a:ea typeface="Times New Roman" pitchFamily="18" charset="0"/>
                <a:cs typeface="Arial" charset="0"/>
              </a:rPr>
              <a:t>                                                                         Мнение граждан</a:t>
            </a:r>
            <a:endParaRPr lang="ru-RU" sz="2000" b="1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152" name="TextBox 9"/>
          <p:cNvSpPr txBox="1">
            <a:spLocks noChangeArrowheads="1"/>
          </p:cNvSpPr>
          <p:nvPr/>
        </p:nvSpPr>
        <p:spPr bwMode="auto">
          <a:xfrm>
            <a:off x="6357938" y="621506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далее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714348" y="2500306"/>
            <a:ext cx="7715304" cy="15716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2786058"/>
            <a:ext cx="6000792" cy="830997"/>
          </a:xfrm>
          <a:prstGeom prst="rect">
            <a:avLst/>
          </a:prstGeom>
        </p:spPr>
        <p:txBody>
          <a:bodyPr>
            <a:prstTxWarp prst="textCan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hlinkClick r:id="rId3" action="ppaction://hlinksldjump"/>
              </a:rPr>
              <a:t>Формы  насилия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785786" y="2857496"/>
            <a:ext cx="6357982" cy="2571768"/>
            <a:chOff x="1357290" y="2071678"/>
            <a:chExt cx="6357982" cy="2571768"/>
          </a:xfrm>
        </p:grpSpPr>
        <p:sp>
          <p:nvSpPr>
            <p:cNvPr id="12" name="Скругленный прямоугольник 11">
              <a:hlinkClick r:id="rId3" action="ppaction://hlinksldjump"/>
            </p:cNvPr>
            <p:cNvSpPr/>
            <p:nvPr/>
          </p:nvSpPr>
          <p:spPr>
            <a:xfrm>
              <a:off x="1357290" y="2071678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Физическое</a:t>
              </a: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3" name="Скругленный прямоугольник 12">
              <a:hlinkClick r:id="rId4" action="ppaction://hlinksldjump"/>
            </p:cNvPr>
            <p:cNvSpPr/>
            <p:nvPr/>
          </p:nvSpPr>
          <p:spPr>
            <a:xfrm>
              <a:off x="5072066" y="2071678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Психическое</a:t>
              </a: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4" name="Скругленный прямоугольник 13">
              <a:hlinkClick r:id="rId5" action="ppaction://hlinksldjump"/>
            </p:cNvPr>
            <p:cNvSpPr/>
            <p:nvPr/>
          </p:nvSpPr>
          <p:spPr>
            <a:xfrm>
              <a:off x="1357290" y="3000372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Сексуальное</a:t>
              </a: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5" name="Скругленный прямоугольник 14">
              <a:hlinkClick r:id="rId6" action="ppaction://hlinksldjump"/>
            </p:cNvPr>
            <p:cNvSpPr/>
            <p:nvPr/>
          </p:nvSpPr>
          <p:spPr>
            <a:xfrm>
              <a:off x="5072066" y="3000372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Эмоциональное</a:t>
              </a: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6" name="Скругленный прямоугольник 15">
              <a:hlinkClick r:id="rId7" action="ppaction://hlinksldjump"/>
            </p:cNvPr>
            <p:cNvSpPr/>
            <p:nvPr/>
          </p:nvSpPr>
          <p:spPr>
            <a:xfrm>
              <a:off x="1357290" y="4071942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Экономическое</a:t>
              </a:r>
              <a:r>
                <a:rPr lang="ru-RU" b="1" i="1" dirty="0"/>
                <a:t> </a:t>
              </a:r>
              <a:endParaRPr lang="ru-RU" dirty="0">
                <a:solidFill>
                  <a:srgbClr val="002060"/>
                </a:solidFill>
              </a:endParaRPr>
            </a:p>
          </p:txBody>
        </p:sp>
        <p:sp>
          <p:nvSpPr>
            <p:cNvPr id="17" name="Скругленный прямоугольник 16">
              <a:hlinkClick r:id="rId8" action="ppaction://hlinksldjump"/>
            </p:cNvPr>
            <p:cNvSpPr/>
            <p:nvPr/>
          </p:nvSpPr>
          <p:spPr>
            <a:xfrm>
              <a:off x="5072066" y="4071942"/>
              <a:ext cx="2643206" cy="5715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i="1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i="1" dirty="0">
                  <a:solidFill>
                    <a:srgbClr val="002060"/>
                  </a:solidFill>
                </a:rPr>
                <a:t>Пренебрежение нуждами ребенка</a:t>
              </a:r>
              <a:endParaRPr lang="ru-RU" dirty="0">
                <a:solidFill>
                  <a:srgbClr val="00206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rgbClr val="002060"/>
                </a:solidFill>
              </a:endParaRPr>
            </a:p>
          </p:txBody>
        </p:sp>
      </p:grpSp>
      <p:sp>
        <p:nvSpPr>
          <p:cNvPr id="8214" name="TextBox 9"/>
          <p:cNvSpPr txBox="1">
            <a:spLocks noChangeArrowheads="1"/>
          </p:cNvSpPr>
          <p:nvPr/>
        </p:nvSpPr>
        <p:spPr bwMode="auto">
          <a:xfrm>
            <a:off x="6929438" y="5929313"/>
            <a:ext cx="1357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9" action="ppaction://hlinksldjump"/>
              </a:rPr>
              <a:t>далее</a:t>
            </a: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1571612"/>
            <a:ext cx="6429420" cy="642942"/>
          </a:xfrm>
          <a:prstGeom prst="rect">
            <a:avLst/>
          </a:prstGeom>
        </p:spPr>
        <p:txBody>
          <a:bodyPr>
            <a:prstTxWarp prst="textCanUp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hlinkClick r:id="rId10" action="ppaction://hlinksldjump"/>
              </a:rPr>
              <a:t>Формы  насилия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00100" y="2786058"/>
            <a:ext cx="7000924" cy="18573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2857500"/>
            <a:ext cx="6286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это когда бьют толкают, таскают за волосы, раздают пинки и подзатыльники.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1928802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Физическое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227" name="TextBox 6"/>
          <p:cNvSpPr txBox="1">
            <a:spLocks noChangeArrowheads="1"/>
          </p:cNvSpPr>
          <p:nvPr/>
        </p:nvSpPr>
        <p:spPr bwMode="auto">
          <a:xfrm>
            <a:off x="6643688" y="600075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2643182"/>
            <a:ext cx="7000924" cy="20002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3143250"/>
            <a:ext cx="6286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-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оказание давления, унижения, угроза, порча принадлежащих вещей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1785926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Психическое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251" name="TextBox 6"/>
          <p:cNvSpPr txBox="1">
            <a:spLocks noChangeArrowheads="1"/>
          </p:cNvSpPr>
          <p:nvPr/>
        </p:nvSpPr>
        <p:spPr bwMode="auto">
          <a:xfrm>
            <a:off x="6858000" y="6143625"/>
            <a:ext cx="1071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2786058"/>
            <a:ext cx="7000924" cy="16430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2857500"/>
            <a:ext cx="62865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грубые окрики, оскорбления, унижения чувства достоинства, постоянная критика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6050" y="1857364"/>
            <a:ext cx="3143272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Эмоциональное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275" name="TextBox 9"/>
          <p:cNvSpPr txBox="1">
            <a:spLocks noChangeArrowheads="1"/>
          </p:cNvSpPr>
          <p:nvPr/>
        </p:nvSpPr>
        <p:spPr bwMode="auto">
          <a:xfrm>
            <a:off x="6715125" y="5857875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2643182"/>
            <a:ext cx="7000924" cy="17859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2714625"/>
            <a:ext cx="6286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2400" b="1" dirty="0">
                <a:latin typeface="+mn-lt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когда не дают денег, контролируют, сколько и куда потратил, лишают собственных денег, во всем ограничивают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1714488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Экономическое</a:t>
            </a:r>
            <a:r>
              <a:rPr lang="ru-RU" sz="2400" b="1" i="1" dirty="0"/>
              <a:t>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2299" name="TextBox 6"/>
          <p:cNvSpPr txBox="1">
            <a:spLocks noChangeArrowheads="1"/>
          </p:cNvSpPr>
          <p:nvPr/>
        </p:nvSpPr>
        <p:spPr bwMode="auto">
          <a:xfrm>
            <a:off x="6786563" y="5786438"/>
            <a:ext cx="1071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2938" y="285750"/>
            <a:ext cx="3429000" cy="785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928688" y="428625"/>
            <a:ext cx="2895600" cy="428625"/>
          </a:xfrm>
          <a:ln w="3175" cap="rnd">
            <a:solidFill>
              <a:schemeClr val="accent5">
                <a:lumMod val="60000"/>
                <a:lumOff val="40000"/>
                <a:alpha val="0"/>
              </a:schemeClr>
            </a:solidFill>
          </a:ln>
        </p:spPr>
        <p:txBody>
          <a:bodyPr>
            <a:no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«Насилие и закон»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2500306"/>
            <a:ext cx="7000924" cy="18573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43000" y="2500313"/>
            <a:ext cx="62865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–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это изнасилование, принуждение к сексуальным отношениям, пошлые домогательства, вульгарные выражения.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algn="just">
              <a:defRPr/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1802" y="1643050"/>
            <a:ext cx="264320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</a:rPr>
              <a:t>Сексуальное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3323" name="TextBox 6"/>
          <p:cNvSpPr txBox="1">
            <a:spLocks noChangeArrowheads="1"/>
          </p:cNvSpPr>
          <p:nvPr/>
        </p:nvSpPr>
        <p:spPr bwMode="auto">
          <a:xfrm>
            <a:off x="6786563" y="6000750"/>
            <a:ext cx="114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125</TotalTime>
  <Words>265</Words>
  <PresentationFormat>Экран (4:3)</PresentationFormat>
  <Paragraphs>93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«Насилие и закон»  внеклассное занятие 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«Насилие и закон»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«Насилие и закон» </dc:title>
  <dc:creator>$&amp;G</dc:creator>
  <cp:lastModifiedBy>PCI</cp:lastModifiedBy>
  <cp:revision>18</cp:revision>
  <dcterms:created xsi:type="dcterms:W3CDTF">2009-01-27T16:02:09Z</dcterms:created>
  <dcterms:modified xsi:type="dcterms:W3CDTF">2013-01-25T03:48:14Z</dcterms:modified>
</cp:coreProperties>
</file>