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8" r:id="rId4"/>
    <p:sldId id="276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9" r:id="rId13"/>
    <p:sldId id="278" r:id="rId14"/>
    <p:sldId id="273" r:id="rId15"/>
    <p:sldId id="274" r:id="rId16"/>
    <p:sldId id="275" r:id="rId17"/>
    <p:sldId id="27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DD"/>
    <a:srgbClr val="800000"/>
    <a:srgbClr val="663300"/>
    <a:srgbClr val="33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7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7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Ольга\Рабочий стол\шаблоны\5eb4414f0238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00792"/>
            <a:ext cx="9144000" cy="131445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147002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>
            <a:lvl1pPr>
              <a:defRPr sz="600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2928934"/>
            <a:ext cx="5572164" cy="1752600"/>
          </a:xfrm>
        </p:spPr>
        <p:txBody>
          <a:bodyPr/>
          <a:lstStyle>
            <a:lvl1pPr marL="0" indent="0" algn="ctr">
              <a:buNone/>
              <a:defRPr>
                <a:ln w="12700">
                  <a:solidFill>
                    <a:srgbClr val="663300"/>
                  </a:solidFill>
                </a:ln>
                <a:solidFill>
                  <a:srgbClr val="8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37481-6525-4D2D-876E-05C518218B2D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F0CD9-F440-4615-98C7-68FB86B7E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Ольга\Рабочий стол\шаблоны\430aec6ef2af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6348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357166"/>
            <a:ext cx="685804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857364"/>
            <a:ext cx="6858048" cy="35258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37481-6525-4D2D-876E-05C518218B2D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F0CD9-F440-4615-98C7-68FB86B7E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Ольга\Рабочий стол\шаблоны\430aккec6ef2af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1142984"/>
            <a:ext cx="4929190" cy="5715016"/>
          </a:xfrm>
          <a:prstGeom prst="rect">
            <a:avLst/>
          </a:prstGeom>
          <a:noFill/>
        </p:spPr>
      </p:pic>
      <p:pic>
        <p:nvPicPr>
          <p:cNvPr id="2051" name="Picture 3" descr="C:\Documents and Settings\Ольга\Рабочий стол\шаблоны\430aec6ef2af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2984"/>
            <a:ext cx="5000628" cy="57150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37481-6525-4D2D-876E-05C518218B2D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F0CD9-F440-4615-98C7-68FB86B7E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Ольга\Рабочий стол\шаблоны\5eb4414f0238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00792"/>
            <a:ext cx="9144000" cy="13144568"/>
          </a:xfrm>
          <a:prstGeom prst="rect">
            <a:avLst/>
          </a:prstGeom>
          <a:noFill/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37481-6525-4D2D-876E-05C518218B2D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F0CD9-F440-4615-98C7-68FB86B7E2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147002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>
            <a:lvl1pPr>
              <a:defRPr sz="600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Ольга\Рабочий стол\шаблоны\430aec6ef2af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63485"/>
          </a:xfrm>
          <a:prstGeom prst="rect">
            <a:avLst/>
          </a:prstGeom>
          <a:noFill/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37481-6525-4D2D-876E-05C518218B2D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F0CD9-F440-4615-98C7-68FB86B7E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Documents and Settings\Ольга\Рабочий стол\шаблоны\430aec6ef2af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-1"/>
            <a:ext cx="6500826" cy="686348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800" b="1">
                <a:solidFill>
                  <a:srgbClr val="8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642919"/>
            <a:ext cx="4640288" cy="4929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37481-6525-4D2D-876E-05C518218B2D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F0CD9-F440-4615-98C7-68FB86B7E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Documents and Settings\Ольга\Рабочий стол\шаблоны\430aec6ef2af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6348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37481-6525-4D2D-876E-05C518218B2D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F0CD9-F440-4615-98C7-68FB86B7E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FE51F0A-62D3-42EE-843F-E91DFCF01D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37481-6525-4D2D-876E-05C518218B2D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F0CD9-F440-4615-98C7-68FB86B7E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6350" cmpd="sng">
            <a:solidFill>
              <a:srgbClr val="333300"/>
            </a:solidFill>
            <a:prstDash val="solid"/>
            <a:miter lim="800000"/>
          </a:ln>
          <a:solidFill>
            <a:srgbClr val="663300"/>
          </a:solidFill>
          <a:effectLst>
            <a:outerShdw blurRad="50800" algn="tl" rotWithShape="0">
              <a:srgbClr val="000000"/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ln w="9525">
            <a:solidFill>
              <a:srgbClr val="333300"/>
            </a:solidFill>
          </a:ln>
          <a:solidFill>
            <a:srgbClr val="6633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ln w="9525">
            <a:solidFill>
              <a:srgbClr val="333300"/>
            </a:solidFill>
          </a:ln>
          <a:solidFill>
            <a:srgbClr val="6633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ln w="9525">
            <a:solidFill>
              <a:srgbClr val="333300"/>
            </a:solidFill>
          </a:ln>
          <a:solidFill>
            <a:srgbClr val="6633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ln w="9525">
            <a:solidFill>
              <a:srgbClr val="333300"/>
            </a:solidFill>
          </a:ln>
          <a:solidFill>
            <a:srgbClr val="6633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ln w="9525">
            <a:solidFill>
              <a:srgbClr val="333300"/>
            </a:solidFill>
          </a:ln>
          <a:solidFill>
            <a:srgbClr val="6633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1"/>
            <a:ext cx="7772400" cy="1285860"/>
          </a:xfrm>
        </p:spPr>
        <p:txBody>
          <a:bodyPr/>
          <a:lstStyle/>
          <a:p>
            <a:r>
              <a:rPr lang="ru-RU" spc="100" dirty="0" smtClean="0">
                <a:solidFill>
                  <a:schemeClr val="folHlink"/>
                </a:solidFill>
              </a:rPr>
              <a:t>   Введение </a:t>
            </a:r>
            <a:r>
              <a:rPr lang="ru-RU" spc="100" dirty="0">
                <a:solidFill>
                  <a:schemeClr val="folHlink"/>
                </a:solidFill>
              </a:rPr>
              <a:t>в игру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285852" y="2357430"/>
            <a:ext cx="6429420" cy="385765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400" dirty="0" smtClean="0">
                <a:solidFill>
                  <a:schemeClr val="folHlink"/>
                </a:solidFill>
              </a:rPr>
              <a:t>Ребята!</a:t>
            </a:r>
          </a:p>
          <a:p>
            <a:pPr>
              <a:lnSpc>
                <a:spcPct val="80000"/>
              </a:lnSpc>
            </a:pPr>
            <a:r>
              <a:rPr lang="ru-RU" sz="3400" dirty="0" smtClean="0">
                <a:solidFill>
                  <a:schemeClr val="folHlink"/>
                </a:solidFill>
              </a:rPr>
              <a:t>	Наша школа на днях получила удивительное и приятное письмо -приглашение из Англии!</a:t>
            </a:r>
          </a:p>
          <a:p>
            <a:pPr>
              <a:lnSpc>
                <a:spcPct val="80000"/>
              </a:lnSpc>
            </a:pPr>
            <a:r>
              <a:rPr lang="ru-RU" sz="3400" dirty="0" smtClean="0">
                <a:solidFill>
                  <a:schemeClr val="folHlink"/>
                </a:solidFill>
              </a:rPr>
              <a:t> Школа Волшебников в </a:t>
            </a:r>
            <a:r>
              <a:rPr lang="ru-RU" sz="3400" dirty="0" err="1" smtClean="0">
                <a:solidFill>
                  <a:schemeClr val="folHlink"/>
                </a:solidFill>
              </a:rPr>
              <a:t>Хогварде</a:t>
            </a:r>
            <a:r>
              <a:rPr lang="ru-RU" sz="3400" dirty="0" smtClean="0">
                <a:solidFill>
                  <a:schemeClr val="folHlink"/>
                </a:solidFill>
              </a:rPr>
              <a:t>, узнав, какие умные и талантливые дети учатся в нашей школе, предложила поучаствовать детям 5-го класса в Турнире 3-х волшебников!</a:t>
            </a:r>
          </a:p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chemeClr val="folHlink"/>
                </a:solidFill>
              </a:rPr>
              <a:t>	</a:t>
            </a:r>
            <a:endParaRPr lang="ru-RU" sz="3600" dirty="0"/>
          </a:p>
        </p:txBody>
      </p:sp>
      <p:pic>
        <p:nvPicPr>
          <p:cNvPr id="9" name="Рисунок 8" descr="images (5).jpg"/>
          <p:cNvPicPr>
            <a:picLocks noChangeAspect="1"/>
          </p:cNvPicPr>
          <p:nvPr/>
        </p:nvPicPr>
        <p:blipFill>
          <a:blip r:embed="rId3" cstate="print"/>
          <a:srcRect l="40127" t="-11180" r="-15496"/>
          <a:stretch>
            <a:fillRect/>
          </a:stretch>
        </p:blipFill>
        <p:spPr>
          <a:xfrm>
            <a:off x="0" y="0"/>
            <a:ext cx="3143240" cy="3473087"/>
          </a:xfrm>
          <a:prstGeom prst="cloud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90466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357158" y="1285860"/>
            <a:ext cx="3714776" cy="4857784"/>
          </a:xfrm>
        </p:spPr>
        <p:txBody>
          <a:bodyPr>
            <a:normAutofit fontScale="92500" lnSpcReduction="20000"/>
          </a:bodyPr>
          <a:lstStyle/>
          <a:p>
            <a:pPr algn="ctr">
              <a:buFont typeface="Wingdings" pitchFamily="2" charset="2"/>
              <a:buNone/>
            </a:pPr>
            <a:r>
              <a:rPr lang="ru-RU" sz="4400" b="1" dirty="0" smtClean="0">
                <a:solidFill>
                  <a:schemeClr val="folHlink"/>
                </a:solidFill>
              </a:rPr>
              <a:t>Упрости </a:t>
            </a:r>
            <a:r>
              <a:rPr lang="ru-RU" sz="4400" b="1" dirty="0">
                <a:solidFill>
                  <a:schemeClr val="folHlink"/>
                </a:solidFill>
              </a:rPr>
              <a:t>выражение:</a:t>
            </a:r>
          </a:p>
          <a:p>
            <a:pPr algn="ctr">
              <a:buFont typeface="Wingdings" pitchFamily="2" charset="2"/>
              <a:buNone/>
            </a:pPr>
            <a:r>
              <a:rPr lang="ru-RU" sz="4400" dirty="0">
                <a:solidFill>
                  <a:schemeClr val="folHlink"/>
                </a:solidFill>
              </a:rPr>
              <a:t>1) 5(</a:t>
            </a:r>
            <a:r>
              <a:rPr lang="ru-RU" sz="4400" dirty="0" err="1">
                <a:solidFill>
                  <a:schemeClr val="folHlink"/>
                </a:solidFill>
              </a:rPr>
              <a:t>х+у</a:t>
            </a:r>
            <a:r>
              <a:rPr lang="ru-RU" sz="4400" dirty="0">
                <a:solidFill>
                  <a:schemeClr val="folHlink"/>
                </a:solidFill>
              </a:rPr>
              <a:t>);</a:t>
            </a:r>
          </a:p>
          <a:p>
            <a:pPr algn="ctr">
              <a:buFont typeface="Wingdings" pitchFamily="2" charset="2"/>
              <a:buNone/>
            </a:pPr>
            <a:r>
              <a:rPr lang="ru-RU" sz="4400" dirty="0">
                <a:solidFill>
                  <a:schemeClr val="folHlink"/>
                </a:solidFill>
              </a:rPr>
              <a:t>2)(</a:t>
            </a:r>
            <a:r>
              <a:rPr lang="ru-RU" sz="4400" dirty="0" smtClean="0">
                <a:solidFill>
                  <a:schemeClr val="folHlink"/>
                </a:solidFill>
              </a:rPr>
              <a:t>14-У)*8</a:t>
            </a:r>
            <a:r>
              <a:rPr lang="ru-RU" sz="4400" dirty="0">
                <a:solidFill>
                  <a:schemeClr val="folHlink"/>
                </a:solidFill>
              </a:rPr>
              <a:t>;</a:t>
            </a:r>
          </a:p>
          <a:p>
            <a:pPr algn="ctr">
              <a:buFont typeface="Wingdings" pitchFamily="2" charset="2"/>
              <a:buNone/>
            </a:pPr>
            <a:r>
              <a:rPr lang="ru-RU" sz="4400" dirty="0" smtClean="0">
                <a:solidFill>
                  <a:schemeClr val="folHlink"/>
                </a:solidFill>
              </a:rPr>
              <a:t>3)2</a:t>
            </a:r>
            <a:r>
              <a:rPr lang="en-US" sz="4400" dirty="0">
                <a:solidFill>
                  <a:schemeClr val="folHlink"/>
                </a:solidFill>
              </a:rPr>
              <a:t>d+19d</a:t>
            </a:r>
            <a:r>
              <a:rPr lang="ru-RU" sz="4400" dirty="0">
                <a:solidFill>
                  <a:schemeClr val="folHlink"/>
                </a:solidFill>
              </a:rPr>
              <a:t>;</a:t>
            </a:r>
          </a:p>
          <a:p>
            <a:pPr algn="ctr">
              <a:buFont typeface="Wingdings" pitchFamily="2" charset="2"/>
              <a:buNone/>
            </a:pPr>
            <a:r>
              <a:rPr lang="ru-RU" sz="4400" dirty="0">
                <a:solidFill>
                  <a:schemeClr val="folHlink"/>
                </a:solidFill>
              </a:rPr>
              <a:t>4)23</a:t>
            </a:r>
            <a:r>
              <a:rPr lang="en-US" sz="4400" dirty="0">
                <a:solidFill>
                  <a:schemeClr val="folHlink"/>
                </a:solidFill>
              </a:rPr>
              <a:t>k-k+</a:t>
            </a:r>
            <a:r>
              <a:rPr lang="ru-RU" sz="4400" dirty="0">
                <a:solidFill>
                  <a:schemeClr val="folHlink"/>
                </a:solidFill>
              </a:rPr>
              <a:t>19</a:t>
            </a:r>
            <a:r>
              <a:rPr lang="en-US" sz="4400" dirty="0">
                <a:solidFill>
                  <a:schemeClr val="folHlink"/>
                </a:solidFill>
              </a:rPr>
              <a:t>k</a:t>
            </a:r>
            <a:r>
              <a:rPr lang="ru-RU" sz="4400" dirty="0">
                <a:solidFill>
                  <a:schemeClr val="folHlink"/>
                </a:solidFill>
              </a:rPr>
              <a:t>;</a:t>
            </a:r>
            <a:endParaRPr lang="en-US" sz="4400" dirty="0">
              <a:solidFill>
                <a:schemeClr val="folHlink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US" sz="4400" dirty="0">
                <a:solidFill>
                  <a:schemeClr val="folHlink"/>
                </a:solidFill>
              </a:rPr>
              <a:t>5)1</a:t>
            </a:r>
            <a:r>
              <a:rPr lang="ru-RU" sz="4400" dirty="0">
                <a:solidFill>
                  <a:schemeClr val="folHlink"/>
                </a:solidFill>
              </a:rPr>
              <a:t>1</a:t>
            </a:r>
            <a:r>
              <a:rPr lang="en-US" sz="4400" dirty="0">
                <a:solidFill>
                  <a:schemeClr val="folHlink"/>
                </a:solidFill>
              </a:rPr>
              <a:t>t-</a:t>
            </a:r>
            <a:r>
              <a:rPr lang="ru-RU" sz="4400" dirty="0">
                <a:solidFill>
                  <a:schemeClr val="folHlink"/>
                </a:solidFill>
              </a:rPr>
              <a:t>7</a:t>
            </a:r>
            <a:r>
              <a:rPr lang="en-US" sz="4400" dirty="0">
                <a:solidFill>
                  <a:schemeClr val="folHlink"/>
                </a:solidFill>
              </a:rPr>
              <a:t>t+</a:t>
            </a:r>
            <a:r>
              <a:rPr lang="ru-RU" sz="4400" dirty="0">
                <a:solidFill>
                  <a:schemeClr val="folHlink"/>
                </a:solidFill>
              </a:rPr>
              <a:t>7;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6248" y="1600200"/>
            <a:ext cx="4400552" cy="4525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400" b="1" dirty="0" smtClean="0">
                <a:solidFill>
                  <a:schemeClr val="folHlink"/>
                </a:solidFill>
              </a:rPr>
              <a:t>ПРОВЕРКА  :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chemeClr val="folHlink"/>
                </a:solidFill>
              </a:rPr>
              <a:t>1) 5(</a:t>
            </a:r>
            <a:r>
              <a:rPr lang="ru-RU" sz="4400" b="1" dirty="0" err="1" smtClean="0">
                <a:solidFill>
                  <a:schemeClr val="folHlink"/>
                </a:solidFill>
              </a:rPr>
              <a:t>х+у</a:t>
            </a:r>
            <a:r>
              <a:rPr lang="ru-RU" sz="4400" b="1" dirty="0" smtClean="0">
                <a:solidFill>
                  <a:schemeClr val="folHlink"/>
                </a:solidFill>
              </a:rPr>
              <a:t>)= 5х+5у;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chemeClr val="folHlink"/>
                </a:solidFill>
              </a:rPr>
              <a:t>2)(14-У)*8=14*8-у*8=112-8у;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chemeClr val="folHlink"/>
                </a:solidFill>
              </a:rPr>
              <a:t>3)2</a:t>
            </a:r>
            <a:r>
              <a:rPr lang="en-US" sz="4400" b="1" dirty="0" smtClean="0">
                <a:solidFill>
                  <a:schemeClr val="folHlink"/>
                </a:solidFill>
              </a:rPr>
              <a:t>d+19d</a:t>
            </a:r>
            <a:r>
              <a:rPr lang="ru-RU" sz="4400" b="1" dirty="0" smtClean="0">
                <a:solidFill>
                  <a:schemeClr val="folHlink"/>
                </a:solidFill>
              </a:rPr>
              <a:t>=21</a:t>
            </a:r>
            <a:r>
              <a:rPr lang="en-US" sz="4400" b="1" dirty="0" smtClean="0">
                <a:solidFill>
                  <a:schemeClr val="folHlink"/>
                </a:solidFill>
              </a:rPr>
              <a:t>d</a:t>
            </a:r>
            <a:r>
              <a:rPr lang="ru-RU" sz="4400" b="1" dirty="0" smtClean="0">
                <a:solidFill>
                  <a:schemeClr val="folHlink"/>
                </a:solidFill>
              </a:rPr>
              <a:t>;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chemeClr val="folHlink"/>
                </a:solidFill>
              </a:rPr>
              <a:t>4)23</a:t>
            </a:r>
            <a:r>
              <a:rPr lang="en-US" sz="4400" b="1" dirty="0" smtClean="0">
                <a:solidFill>
                  <a:schemeClr val="folHlink"/>
                </a:solidFill>
              </a:rPr>
              <a:t>k-k+</a:t>
            </a:r>
            <a:r>
              <a:rPr lang="ru-RU" sz="4400" b="1" dirty="0" smtClean="0">
                <a:solidFill>
                  <a:schemeClr val="folHlink"/>
                </a:solidFill>
              </a:rPr>
              <a:t>19</a:t>
            </a:r>
            <a:r>
              <a:rPr lang="en-US" sz="4400" b="1" dirty="0" smtClean="0">
                <a:solidFill>
                  <a:schemeClr val="folHlink"/>
                </a:solidFill>
              </a:rPr>
              <a:t>k=</a:t>
            </a:r>
            <a:r>
              <a:rPr lang="ru-RU" sz="4400" b="1" dirty="0" smtClean="0">
                <a:solidFill>
                  <a:schemeClr val="folHlink"/>
                </a:solidFill>
              </a:rPr>
              <a:t>41</a:t>
            </a:r>
            <a:r>
              <a:rPr lang="en-US" sz="4400" b="1" dirty="0" smtClean="0">
                <a:solidFill>
                  <a:schemeClr val="folHlink"/>
                </a:solidFill>
              </a:rPr>
              <a:t>k</a:t>
            </a:r>
            <a:r>
              <a:rPr lang="ru-RU" sz="4400" b="1" dirty="0" smtClean="0">
                <a:solidFill>
                  <a:schemeClr val="folHlink"/>
                </a:solidFill>
              </a:rPr>
              <a:t>;</a:t>
            </a:r>
            <a:endParaRPr lang="en-US" sz="4400" b="1" dirty="0" smtClean="0">
              <a:solidFill>
                <a:schemeClr val="folHlink"/>
              </a:solidFill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chemeClr val="folHlink"/>
                </a:solidFill>
              </a:rPr>
              <a:t>5)1</a:t>
            </a:r>
            <a:r>
              <a:rPr lang="ru-RU" sz="4400" b="1" dirty="0" smtClean="0">
                <a:solidFill>
                  <a:schemeClr val="folHlink"/>
                </a:solidFill>
              </a:rPr>
              <a:t>1</a:t>
            </a:r>
            <a:r>
              <a:rPr lang="en-US" sz="4400" b="1" dirty="0" smtClean="0">
                <a:solidFill>
                  <a:schemeClr val="folHlink"/>
                </a:solidFill>
              </a:rPr>
              <a:t>t-</a:t>
            </a:r>
            <a:r>
              <a:rPr lang="ru-RU" sz="4400" b="1" dirty="0" smtClean="0">
                <a:solidFill>
                  <a:schemeClr val="folHlink"/>
                </a:solidFill>
              </a:rPr>
              <a:t>7</a:t>
            </a:r>
            <a:r>
              <a:rPr lang="en-US" sz="4400" b="1" dirty="0" smtClean="0">
                <a:solidFill>
                  <a:schemeClr val="folHlink"/>
                </a:solidFill>
              </a:rPr>
              <a:t>t+</a:t>
            </a:r>
            <a:r>
              <a:rPr lang="ru-RU" sz="4400" b="1" dirty="0" smtClean="0">
                <a:solidFill>
                  <a:schemeClr val="folHlink"/>
                </a:solidFill>
              </a:rPr>
              <a:t>7</a:t>
            </a:r>
            <a:r>
              <a:rPr lang="en-US" sz="4400" b="1" dirty="0" smtClean="0">
                <a:solidFill>
                  <a:schemeClr val="folHlink"/>
                </a:solidFill>
              </a:rPr>
              <a:t>=</a:t>
            </a:r>
            <a:r>
              <a:rPr lang="ru-RU" sz="4400" b="1" dirty="0" smtClean="0">
                <a:solidFill>
                  <a:schemeClr val="folHlink"/>
                </a:solidFill>
              </a:rPr>
              <a:t>4</a:t>
            </a:r>
            <a:r>
              <a:rPr lang="en-US" sz="4400" b="1" dirty="0" smtClean="0">
                <a:solidFill>
                  <a:schemeClr val="folHlink"/>
                </a:solidFill>
              </a:rPr>
              <a:t>t+</a:t>
            </a:r>
            <a:r>
              <a:rPr lang="ru-RU" sz="4400" b="1" dirty="0" smtClean="0">
                <a:solidFill>
                  <a:schemeClr val="folHlink"/>
                </a:solidFill>
              </a:rPr>
              <a:t>7;</a:t>
            </a:r>
          </a:p>
          <a:p>
            <a:endParaRPr lang="ru-RU" dirty="0"/>
          </a:p>
        </p:txBody>
      </p:sp>
      <p:pic>
        <p:nvPicPr>
          <p:cNvPr id="5" name="Рисунок 4" descr="images (1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71802" y="214290"/>
            <a:ext cx="1785950" cy="2291067"/>
          </a:xfrm>
          <a:prstGeom prst="cloud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2000"/>
                            </p:stCondLst>
                            <p:childTnLst>
                              <p:par>
                                <p:cTn id="35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4" grpId="1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905750" cy="1752600"/>
          </a:xfrm>
        </p:spPr>
        <p:txBody>
          <a:bodyPr/>
          <a:lstStyle/>
          <a:p>
            <a:r>
              <a:rPr lang="ru-RU" sz="3200" dirty="0">
                <a:solidFill>
                  <a:schemeClr val="folHlink"/>
                </a:solidFill>
              </a:rPr>
              <a:t>Правила </a:t>
            </a:r>
            <a:r>
              <a:rPr lang="en-US" sz="3200" dirty="0">
                <a:solidFill>
                  <a:schemeClr val="folHlink"/>
                </a:solidFill>
              </a:rPr>
              <a:t>II</a:t>
            </a:r>
            <a:r>
              <a:rPr lang="ru-RU" sz="3200" dirty="0">
                <a:solidFill>
                  <a:schemeClr val="folHlink"/>
                </a:solidFill>
              </a:rPr>
              <a:t> этапа    -    эстафета</a:t>
            </a:r>
            <a:r>
              <a:rPr lang="ru-RU" sz="3600" dirty="0">
                <a:solidFill>
                  <a:schemeClr val="folHlink"/>
                </a:solidFill>
              </a:rPr>
              <a:t/>
            </a:r>
            <a:br>
              <a:rPr lang="ru-RU" sz="3600" dirty="0">
                <a:solidFill>
                  <a:schemeClr val="folHlink"/>
                </a:solidFill>
              </a:rPr>
            </a:br>
            <a:r>
              <a:rPr lang="ru-RU" sz="2400" dirty="0">
                <a:solidFill>
                  <a:schemeClr val="folHlink"/>
                </a:solidFill>
              </a:rPr>
              <a:t>Цель игры-1)раньше всех закончить эстафету;</a:t>
            </a:r>
            <a:br>
              <a:rPr lang="ru-RU" sz="2400" dirty="0">
                <a:solidFill>
                  <a:schemeClr val="folHlink"/>
                </a:solidFill>
              </a:rPr>
            </a:br>
            <a:r>
              <a:rPr lang="ru-RU" sz="2400" dirty="0">
                <a:solidFill>
                  <a:schemeClr val="folHlink"/>
                </a:solidFill>
              </a:rPr>
              <a:t>                    2)раньше всех найти талисман команды, зашифрованный в ответах на карте капитана;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844675"/>
            <a:ext cx="4643438" cy="50133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1.Каждая команда получает карточку с заданиями.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2.Верно решенная карточка-12 баллов всей команде.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3.Номер участника совпадает  с номером предыдущего этапа.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4.Задания на сдачу СОВ жюри решаются по порядку номеров карточки.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5.Номера решающих определяет жюри.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6.Каждому участнику зачисляется два очка за верное решение (это и очки команды).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 7. За каждое неверное решение у команды снимаются два очка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(они же очки участника, неверно решившего задание).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8.Если игрок ошибается, к нему на помощь идет член его команды, но только консультантом. получает одно очко.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800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endParaRPr lang="ru-RU" sz="2400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endParaRPr lang="ru-RU" sz="2400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endParaRPr lang="ru-RU" sz="900" dirty="0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3438" y="1844675"/>
            <a:ext cx="4500562" cy="50133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solidFill>
                  <a:schemeClr val="folHlink"/>
                </a:solidFill>
              </a:rPr>
              <a:t>9</a:t>
            </a:r>
            <a:r>
              <a:rPr lang="ru-RU" sz="1800" dirty="0" smtClean="0">
                <a:solidFill>
                  <a:schemeClr val="folHlink"/>
                </a:solidFill>
              </a:rPr>
              <a:t>.Если </a:t>
            </a:r>
            <a:r>
              <a:rPr lang="ru-RU" sz="1800" dirty="0">
                <a:solidFill>
                  <a:schemeClr val="folHlink"/>
                </a:solidFill>
              </a:rPr>
              <a:t>игрок ошибается, к нему на помощь идет член его команды, но только консультантом. </a:t>
            </a:r>
            <a:r>
              <a:rPr lang="ru-RU" sz="1800" dirty="0" smtClean="0">
                <a:solidFill>
                  <a:schemeClr val="folHlink"/>
                </a:solidFill>
              </a:rPr>
              <a:t>Игрок  получает </a:t>
            </a:r>
            <a:r>
              <a:rPr lang="ru-RU" sz="1800" dirty="0">
                <a:solidFill>
                  <a:schemeClr val="folHlink"/>
                </a:solidFill>
              </a:rPr>
              <a:t>одно очко.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 smtClean="0">
                <a:solidFill>
                  <a:schemeClr val="folHlink"/>
                </a:solidFill>
              </a:rPr>
              <a:t>10.Если </a:t>
            </a:r>
            <a:r>
              <a:rPr lang="ru-RU" sz="1800" dirty="0">
                <a:solidFill>
                  <a:schemeClr val="folHlink"/>
                </a:solidFill>
              </a:rPr>
              <a:t>и консультант не помог, то решение не засчитывается. Участник (и команда) в этом случае баллы не получает.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 smtClean="0">
                <a:solidFill>
                  <a:schemeClr val="folHlink"/>
                </a:solidFill>
              </a:rPr>
              <a:t>11. </a:t>
            </a:r>
            <a:r>
              <a:rPr lang="ru-RU" sz="1800" dirty="0">
                <a:solidFill>
                  <a:schemeClr val="folHlink"/>
                </a:solidFill>
              </a:rPr>
              <a:t>Капитан и команда по верным решениям на карте капитана определяет талисман команды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 smtClean="0">
                <a:solidFill>
                  <a:schemeClr val="folHlink"/>
                </a:solidFill>
              </a:rPr>
              <a:t>12.Команда,раньше </a:t>
            </a:r>
            <a:r>
              <a:rPr lang="ru-RU" sz="1800" dirty="0">
                <a:solidFill>
                  <a:schemeClr val="folHlink"/>
                </a:solidFill>
              </a:rPr>
              <a:t>всех закончившая эстафету, получает дополнительно 4 волшебных боба; команда, закончившая этап второй-2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 smtClean="0">
                <a:solidFill>
                  <a:schemeClr val="folHlink"/>
                </a:solidFill>
              </a:rPr>
              <a:t>13.Команда,первая </a:t>
            </a:r>
            <a:r>
              <a:rPr lang="ru-RU" sz="1800" dirty="0">
                <a:solidFill>
                  <a:schemeClr val="folHlink"/>
                </a:solidFill>
              </a:rPr>
              <a:t>разгадавшая талисман первой получает 5 волшебных бобов,второй-3,последняя Проигравшая команда бонусные волшебные бобы не получает</a:t>
            </a:r>
            <a:r>
              <a:rPr lang="ru-RU" sz="1800" dirty="0" smtClean="0">
                <a:solidFill>
                  <a:schemeClr val="folHlink"/>
                </a:solidFill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14.Если команда не отгадывает талисман на карте  капитана ( ключ - верные решения). То она выбывает из </a:t>
            </a:r>
            <a:r>
              <a:rPr lang="ru-RU" sz="2000" dirty="0" err="1" smtClean="0">
                <a:solidFill>
                  <a:schemeClr val="accent4">
                    <a:lumMod val="75000"/>
                  </a:schemeClr>
                </a:solidFill>
              </a:rPr>
              <a:t>из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 игры…….</a:t>
            </a:r>
            <a:endParaRPr lang="ru-RU" sz="2000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800" dirty="0">
              <a:solidFill>
                <a:schemeClr val="folHlink"/>
              </a:solidFill>
            </a:endParaRPr>
          </a:p>
        </p:txBody>
      </p:sp>
      <p:pic>
        <p:nvPicPr>
          <p:cNvPr id="6" name="Рисунок 5" descr="images (11).jpg"/>
          <p:cNvPicPr>
            <a:picLocks noChangeAspect="1"/>
          </p:cNvPicPr>
          <p:nvPr/>
        </p:nvPicPr>
        <p:blipFill>
          <a:blip r:embed="rId2" cstate="print"/>
          <a:srcRect l="25240" r="13461" b="17847"/>
          <a:stretch>
            <a:fillRect/>
          </a:stretch>
        </p:blipFill>
        <p:spPr>
          <a:xfrm>
            <a:off x="7164288" y="188640"/>
            <a:ext cx="1428760" cy="1428760"/>
          </a:xfrm>
          <a:prstGeom prst="wedgeEllipseCallou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467155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905750" cy="1752600"/>
          </a:xfrm>
        </p:spPr>
        <p:txBody>
          <a:bodyPr/>
          <a:lstStyle/>
          <a:p>
            <a:endParaRPr lang="ru-RU" sz="2400" dirty="0">
              <a:solidFill>
                <a:schemeClr val="folHlink"/>
              </a:solidFill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835696" y="1844675"/>
            <a:ext cx="5256584" cy="50133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800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endParaRPr lang="ru-RU" sz="2400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endParaRPr lang="ru-RU" sz="2400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</a:rPr>
              <a:t>14.Если команда не отгадывает талисман на карте  капитана ( ключ - верные решения). То она выбывает из </a:t>
            </a:r>
            <a:r>
              <a:rPr lang="ru-RU" sz="3600" dirty="0" err="1" smtClean="0">
                <a:solidFill>
                  <a:schemeClr val="accent4">
                    <a:lumMod val="75000"/>
                  </a:schemeClr>
                </a:solidFill>
              </a:rPr>
              <a:t>из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</a:rPr>
              <a:t> игры…….</a:t>
            </a:r>
          </a:p>
          <a:p>
            <a:pPr>
              <a:lnSpc>
                <a:spcPct val="80000"/>
              </a:lnSpc>
            </a:pPr>
            <a:endParaRPr lang="ru-RU" sz="3600" dirty="0"/>
          </a:p>
        </p:txBody>
      </p:sp>
      <p:pic>
        <p:nvPicPr>
          <p:cNvPr id="6" name="Рисунок 5" descr="images (11).jpg"/>
          <p:cNvPicPr>
            <a:picLocks noChangeAspect="1"/>
          </p:cNvPicPr>
          <p:nvPr/>
        </p:nvPicPr>
        <p:blipFill>
          <a:blip r:embed="rId2" cstate="print"/>
          <a:srcRect l="25240" r="13461" b="17847"/>
          <a:stretch>
            <a:fillRect/>
          </a:stretch>
        </p:blipFill>
        <p:spPr>
          <a:xfrm>
            <a:off x="683568" y="980728"/>
            <a:ext cx="1428760" cy="1428760"/>
          </a:xfrm>
          <a:prstGeom prst="wedgeEllipseCallou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467155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428604"/>
            <a:ext cx="6858048" cy="1428760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chemeClr val="folHlink"/>
                </a:solidFill>
              </a:rPr>
              <a:t>Этап </a:t>
            </a:r>
            <a:r>
              <a:rPr lang="en-US" sz="4000" dirty="0">
                <a:solidFill>
                  <a:schemeClr val="folHlink"/>
                </a:solidFill>
              </a:rPr>
              <a:t>III -</a:t>
            </a:r>
            <a:r>
              <a:rPr lang="ru-RU" sz="4000" dirty="0">
                <a:solidFill>
                  <a:schemeClr val="folHlink"/>
                </a:solidFill>
              </a:rPr>
              <a:t>ЖАБА </a:t>
            </a:r>
            <a:br>
              <a:rPr lang="ru-RU" sz="4000" dirty="0">
                <a:solidFill>
                  <a:schemeClr val="folHlink"/>
                </a:solidFill>
              </a:rPr>
            </a:br>
            <a:endParaRPr lang="ru-RU" sz="4000" dirty="0">
              <a:solidFill>
                <a:schemeClr val="folHlink"/>
              </a:solidFill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dirty="0" smtClean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dirty="0" smtClean="0">
                <a:solidFill>
                  <a:schemeClr val="folHlink"/>
                </a:solidFill>
              </a:rPr>
              <a:t>                                Итак, теперь у вас </a:t>
            </a:r>
          </a:p>
          <a:p>
            <a:pPr>
              <a:buFont typeface="Wingdings" pitchFamily="2" charset="2"/>
              <a:buNone/>
            </a:pPr>
            <a:r>
              <a:rPr lang="ru-RU" dirty="0" smtClean="0">
                <a:solidFill>
                  <a:schemeClr val="folHlink"/>
                </a:solidFill>
              </a:rPr>
              <a:t>есть </a:t>
            </a:r>
            <a:r>
              <a:rPr lang="ru-RU" dirty="0">
                <a:solidFill>
                  <a:schemeClr val="folHlink"/>
                </a:solidFill>
              </a:rPr>
              <a:t>талисман, он поможет Вам в самом трудном испытании – сдачи ЖАБА.</a:t>
            </a:r>
          </a:p>
          <a:p>
            <a:pPr>
              <a:buFont typeface="Wingdings" pitchFamily="2" charset="2"/>
              <a:buNone/>
            </a:pPr>
            <a:endParaRPr lang="ru-RU" dirty="0">
              <a:solidFill>
                <a:schemeClr val="folHlink"/>
              </a:solidFill>
            </a:endParaRPr>
          </a:p>
        </p:txBody>
      </p:sp>
      <p:pic>
        <p:nvPicPr>
          <p:cNvPr id="5" name="Рисунок 4" descr="images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1285860"/>
            <a:ext cx="1912620" cy="1531620"/>
          </a:xfrm>
          <a:prstGeom prst="cloudCallou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686800" cy="671513"/>
          </a:xfrm>
        </p:spPr>
        <p:txBody>
          <a:bodyPr>
            <a:normAutofit fontScale="90000"/>
          </a:bodyPr>
          <a:lstStyle/>
          <a:p>
            <a:r>
              <a:rPr lang="ru-RU" sz="4000" b="0" spc="100" dirty="0">
                <a:solidFill>
                  <a:schemeClr val="folHlink"/>
                </a:solidFill>
              </a:rPr>
              <a:t>Правила </a:t>
            </a:r>
            <a:r>
              <a:rPr lang="en-US" sz="4000" b="0" spc="100" dirty="0">
                <a:solidFill>
                  <a:schemeClr val="folHlink"/>
                </a:solidFill>
              </a:rPr>
              <a:t>III</a:t>
            </a:r>
            <a:r>
              <a:rPr lang="ru-RU" sz="4000" b="0" spc="100" dirty="0">
                <a:solidFill>
                  <a:schemeClr val="folHlink"/>
                </a:solidFill>
              </a:rPr>
              <a:t> этапа  - турнир капитанов</a:t>
            </a:r>
            <a:r>
              <a:rPr lang="en-US" sz="4000" dirty="0">
                <a:solidFill>
                  <a:schemeClr val="folHlink"/>
                </a:solidFill>
              </a:rPr>
              <a:t/>
            </a:r>
            <a:br>
              <a:rPr lang="en-US" sz="4000" dirty="0">
                <a:solidFill>
                  <a:schemeClr val="folHlink"/>
                </a:solidFill>
              </a:rPr>
            </a:br>
            <a:endParaRPr lang="ru-RU" sz="4000" dirty="0">
              <a:solidFill>
                <a:schemeClr val="folHlink"/>
              </a:solidFill>
            </a:endParaRP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1879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1.Команда получает карточку с заданием –рассчитать составляющие магического зелья. Номер задачи совпадает с </a:t>
            </a:r>
            <a:r>
              <a:rPr lang="ru-RU" sz="2400" dirty="0" smtClean="0">
                <a:solidFill>
                  <a:schemeClr val="folHlink"/>
                </a:solidFill>
              </a:rPr>
              <a:t>В комментариях к каждому этапу урока я анализирую, что вызывало трудности при подготовке, с чем были связаны эти трудности – с технической стороной (например, подготовка раздаточного материала) или с психологическими особенностями детей и меня( это же игра) и как я с ними </a:t>
            </a:r>
            <a:r>
              <a:rPr lang="ru-RU" sz="2400" dirty="0" err="1" smtClean="0">
                <a:solidFill>
                  <a:schemeClr val="folHlink"/>
                </a:solidFill>
              </a:rPr>
              <a:t>справилась.номером</a:t>
            </a:r>
            <a:r>
              <a:rPr lang="ru-RU" sz="2400" dirty="0" smtClean="0">
                <a:solidFill>
                  <a:schemeClr val="folHlink"/>
                </a:solidFill>
              </a:rPr>
              <a:t> </a:t>
            </a:r>
            <a:r>
              <a:rPr lang="ru-RU" sz="2400" dirty="0">
                <a:solidFill>
                  <a:schemeClr val="folHlink"/>
                </a:solidFill>
              </a:rPr>
              <a:t>команды.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2.После обсуждения в команде ( 5 мин) капитан (или игрок, им выбранный) защищает решение.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3.Побеждает та команда, которая быстрее и вернее найдет верный рецепт магического зелья.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4.После защиты решения,  если  были допущены недочеты или ошибки, жюри может предложить игрокам других команд найти  ошибку и исправить ее. Верный ответ – отвечающему ( и команде</a:t>
            </a:r>
            <a:r>
              <a:rPr lang="ru-RU" sz="2400" dirty="0" smtClean="0">
                <a:solidFill>
                  <a:schemeClr val="folHlink"/>
                </a:solidFill>
              </a:rPr>
              <a:t>) 2 </a:t>
            </a:r>
            <a:r>
              <a:rPr lang="ru-RU" sz="2400" dirty="0">
                <a:solidFill>
                  <a:schemeClr val="folHlink"/>
                </a:solidFill>
              </a:rPr>
              <a:t>волшебных боба, с недочетами- 1,неверно -0</a:t>
            </a:r>
            <a:r>
              <a:rPr lang="ru-RU" sz="2400" dirty="0" smtClean="0">
                <a:solidFill>
                  <a:schemeClr val="folHlink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 smtClean="0">
                <a:solidFill>
                  <a:schemeClr val="folHlink"/>
                </a:solidFill>
              </a:rPr>
              <a:t>Дополнительные </a:t>
            </a:r>
            <a:r>
              <a:rPr lang="ru-RU" sz="2400" dirty="0">
                <a:solidFill>
                  <a:schemeClr val="folHlink"/>
                </a:solidFill>
              </a:rPr>
              <a:t>верные ответы участников других команд-1 волшебный боб.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endParaRPr lang="ru-RU" sz="2400" dirty="0">
              <a:solidFill>
                <a:schemeClr val="folHlink"/>
              </a:solidFill>
            </a:endParaRPr>
          </a:p>
        </p:txBody>
      </p:sp>
      <p:pic>
        <p:nvPicPr>
          <p:cNvPr id="6" name="Рисунок 5" descr="Bertiebotts3.jpg"/>
          <p:cNvPicPr>
            <a:picLocks noChangeAspect="1"/>
          </p:cNvPicPr>
          <p:nvPr/>
        </p:nvPicPr>
        <p:blipFill>
          <a:blip r:embed="rId2" cstate="print"/>
          <a:srcRect t="68757" r="22222"/>
          <a:stretch>
            <a:fillRect/>
          </a:stretch>
        </p:blipFill>
        <p:spPr>
          <a:xfrm>
            <a:off x="3491880" y="5661248"/>
            <a:ext cx="4968552" cy="955692"/>
          </a:xfrm>
          <a:prstGeom prst="ellips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04813"/>
            <a:ext cx="8229600" cy="61198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u="sng">
                <a:solidFill>
                  <a:schemeClr val="folHlink"/>
                </a:solidFill>
              </a:rPr>
              <a:t>Задача команды </a:t>
            </a:r>
            <a:r>
              <a:rPr lang="en-US" sz="2400" u="sng">
                <a:solidFill>
                  <a:schemeClr val="folHlink"/>
                </a:solidFill>
              </a:rPr>
              <a:t>I</a:t>
            </a:r>
            <a:endParaRPr lang="ru-RU" sz="2400" u="sng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chemeClr val="folHlink"/>
                </a:solidFill>
              </a:rPr>
              <a:t>	Для приготовления зелья для невидимости берут 5 частей сухих жаб, 3 части порошка копыта единорога и 1 часть пиявок. Сколько грамм копыта единорога надо взять  для приготовления 54 г зелья?</a:t>
            </a:r>
          </a:p>
          <a:p>
            <a:pPr>
              <a:lnSpc>
                <a:spcPct val="90000"/>
              </a:lnSpc>
            </a:pPr>
            <a:r>
              <a:rPr lang="ru-RU" sz="2400" u="sng">
                <a:solidFill>
                  <a:schemeClr val="folHlink"/>
                </a:solidFill>
              </a:rPr>
              <a:t>Задача команды </a:t>
            </a:r>
            <a:r>
              <a:rPr lang="en-US" sz="2400" u="sng">
                <a:solidFill>
                  <a:schemeClr val="folHlink"/>
                </a:solidFill>
              </a:rPr>
              <a:t>II</a:t>
            </a:r>
            <a:endParaRPr lang="ru-RU" sz="2400" u="sng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chemeClr val="folHlink"/>
                </a:solidFill>
              </a:rPr>
              <a:t>	Для приготовления оборотного зелья берут 1 часть ногтей гоблина, 2 части желчи гоблина и 5 частей паутины. Сколько грамм желчи необходимо взять для приготовления 72 г зелья?</a:t>
            </a:r>
          </a:p>
          <a:p>
            <a:pPr>
              <a:lnSpc>
                <a:spcPct val="90000"/>
              </a:lnSpc>
            </a:pPr>
            <a:r>
              <a:rPr lang="ru-RU" sz="2400" u="sng">
                <a:solidFill>
                  <a:schemeClr val="folHlink"/>
                </a:solidFill>
              </a:rPr>
              <a:t>Задача команды </a:t>
            </a:r>
            <a:r>
              <a:rPr lang="en-US" sz="2400" u="sng">
                <a:solidFill>
                  <a:schemeClr val="folHlink"/>
                </a:solidFill>
              </a:rPr>
              <a:t>III</a:t>
            </a:r>
            <a:endParaRPr lang="ru-RU" sz="2400" u="sng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chemeClr val="folHlink"/>
                </a:solidFill>
              </a:rPr>
              <a:t>	Для приготовления зелья для полета на метле берут 1 часть волос кентавра, 4 части растертого пера феникса и 3 части чешуи дракона. Сколько грамм чешуи дракона надо взять для приготовления 32 г зелья? </a:t>
            </a:r>
          </a:p>
          <a:p>
            <a:pPr>
              <a:lnSpc>
                <a:spcPct val="90000"/>
              </a:lnSpc>
            </a:pPr>
            <a:endParaRPr lang="ru-RU" sz="2400">
              <a:solidFill>
                <a:schemeClr val="folHlink"/>
              </a:solidFill>
            </a:endParaRPr>
          </a:p>
        </p:txBody>
      </p:sp>
      <p:pic>
        <p:nvPicPr>
          <p:cNvPr id="4" name="Рисунок 3" descr="images (10).jpg"/>
          <p:cNvPicPr>
            <a:picLocks noChangeAspect="1"/>
          </p:cNvPicPr>
          <p:nvPr/>
        </p:nvPicPr>
        <p:blipFill>
          <a:blip r:embed="rId2" cstate="print"/>
          <a:srcRect l="25635" t="14648" r="34082" b="16992"/>
          <a:stretch>
            <a:fillRect/>
          </a:stretch>
        </p:blipFill>
        <p:spPr>
          <a:xfrm>
            <a:off x="7143768" y="4857760"/>
            <a:ext cx="1643074" cy="1695006"/>
          </a:xfrm>
          <a:prstGeom prst="ellips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472" y="2928934"/>
            <a:ext cx="6929486" cy="2786082"/>
          </a:xfrm>
        </p:spPr>
        <p:txBody>
          <a:bodyPr>
            <a:noAutofit/>
          </a:bodyPr>
          <a:lstStyle/>
          <a:p>
            <a:r>
              <a:rPr lang="ru-RU" sz="4000" dirty="0" smtClean="0"/>
              <a:t>    </a:t>
            </a:r>
            <a:r>
              <a:rPr lang="ru-RU" sz="4800" dirty="0" smtClean="0"/>
              <a:t>До  встречи в </a:t>
            </a:r>
            <a:r>
              <a:rPr lang="ru-RU" sz="4800" dirty="0" err="1" smtClean="0"/>
              <a:t>Хогварде</a:t>
            </a:r>
            <a:r>
              <a:rPr lang="ru-RU" sz="4800" dirty="0" smtClean="0"/>
              <a:t>!</a:t>
            </a:r>
          </a:p>
        </p:txBody>
      </p:sp>
      <p:pic>
        <p:nvPicPr>
          <p:cNvPr id="7" name="Рисунок 6" descr="images (1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7422" y="3786190"/>
            <a:ext cx="4572032" cy="2560338"/>
          </a:xfrm>
          <a:prstGeom prst="cloud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04"/>
            <a:ext cx="7772400" cy="10001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folHlink"/>
                </a:solidFill>
              </a:rPr>
              <a:t>   Мы приняли приглашение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28728" y="1357298"/>
            <a:ext cx="5929313" cy="392906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ru-RU" sz="4000" dirty="0" smtClean="0">
                <a:solidFill>
                  <a:schemeClr val="folHlink"/>
                </a:solidFill>
              </a:rPr>
              <a:t>ведь у нас есть </a:t>
            </a:r>
          </a:p>
          <a:p>
            <a:pPr>
              <a:lnSpc>
                <a:spcPct val="80000"/>
              </a:lnSpc>
              <a:buNone/>
            </a:pPr>
            <a:r>
              <a:rPr lang="ru-RU" sz="4000" b="1" u="sng" dirty="0" smtClean="0">
                <a:solidFill>
                  <a:schemeClr val="folHlink"/>
                </a:solidFill>
              </a:rPr>
              <a:t>три волшебника</a:t>
            </a:r>
            <a:r>
              <a:rPr lang="ru-RU" sz="4000" u="sng" dirty="0" smtClean="0">
                <a:solidFill>
                  <a:schemeClr val="folHlink"/>
                </a:solidFill>
              </a:rPr>
              <a:t> </a:t>
            </a:r>
            <a:r>
              <a:rPr lang="ru-RU" sz="4000" dirty="0" smtClean="0">
                <a:solidFill>
                  <a:schemeClr val="folHlink"/>
                </a:solidFill>
              </a:rPr>
              <a:t>–</a:t>
            </a:r>
            <a:r>
              <a:rPr lang="ru-RU" sz="4000" b="1" u="sng" dirty="0" smtClean="0">
                <a:solidFill>
                  <a:schemeClr val="folHlink"/>
                </a:solidFill>
              </a:rPr>
              <a:t>это три команды! </a:t>
            </a:r>
          </a:p>
          <a:p>
            <a:pPr>
              <a:lnSpc>
                <a:spcPct val="80000"/>
              </a:lnSpc>
              <a:buNone/>
            </a:pPr>
            <a:r>
              <a:rPr lang="ru-RU" sz="4000" dirty="0" smtClean="0">
                <a:solidFill>
                  <a:schemeClr val="folHlink"/>
                </a:solidFill>
              </a:rPr>
              <a:t>Участники команды-  победителя будут наделены званием почетного ученика </a:t>
            </a:r>
            <a:r>
              <a:rPr lang="ru-RU" sz="4000" dirty="0" err="1" smtClean="0">
                <a:solidFill>
                  <a:schemeClr val="folHlink"/>
                </a:solidFill>
              </a:rPr>
              <a:t>Хогварда</a:t>
            </a:r>
            <a:r>
              <a:rPr lang="ru-RU" sz="4000" dirty="0" smtClean="0">
                <a:solidFill>
                  <a:schemeClr val="folHlink"/>
                </a:solidFill>
              </a:rPr>
              <a:t>! </a:t>
            </a:r>
          </a:p>
          <a:p>
            <a:endParaRPr lang="ru-RU" sz="3600" dirty="0"/>
          </a:p>
        </p:txBody>
      </p:sp>
      <p:pic>
        <p:nvPicPr>
          <p:cNvPr id="4" name="Рисунок 3" descr="images (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4357694"/>
            <a:ext cx="2736567" cy="2049784"/>
          </a:xfrm>
          <a:prstGeom prst="irregularSeal2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2.gstatic.com/images?q=tbn:ANd9GcTMuvEdwEM6sZvdlGxA7ie4OjYu74xXToE-uznRPqNKVYgxoczLOw"/>
          <p:cNvPicPr>
            <a:picLocks noChangeAspect="1" noChangeArrowheads="1"/>
          </p:cNvPicPr>
          <p:nvPr/>
        </p:nvPicPr>
        <p:blipFill>
          <a:blip r:embed="rId2" cstate="print"/>
          <a:srcRect l="10838" t="-15411" r="15462" b="2397"/>
          <a:stretch>
            <a:fillRect/>
          </a:stretch>
        </p:blipFill>
        <p:spPr bwMode="auto">
          <a:xfrm>
            <a:off x="3357554" y="1428736"/>
            <a:ext cx="2428892" cy="157163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214313"/>
            <a:ext cx="7772400" cy="1470025"/>
          </a:xfrm>
        </p:spPr>
        <p:txBody>
          <a:bodyPr>
            <a:normAutofit/>
          </a:bodyPr>
          <a:lstStyle/>
          <a:p>
            <a:r>
              <a:rPr lang="ru-RU" spc="100" dirty="0" smtClean="0">
                <a:solidFill>
                  <a:schemeClr val="folHlink"/>
                </a:solidFill>
              </a:rPr>
              <a:t>Введение в игру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785918" y="2500313"/>
            <a:ext cx="5929354" cy="335757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endParaRPr lang="ru-RU" sz="6000" b="1" dirty="0" smtClean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6000" b="1" dirty="0" smtClean="0">
                <a:solidFill>
                  <a:schemeClr val="folHlink"/>
                </a:solidFill>
              </a:rPr>
              <a:t>Ну, что,</a:t>
            </a:r>
            <a:r>
              <a:rPr lang="en-US" sz="6000" b="1" dirty="0" smtClean="0">
                <a:solidFill>
                  <a:schemeClr val="folHlink"/>
                </a:solidFill>
              </a:rPr>
              <a:t> </a:t>
            </a:r>
            <a:r>
              <a:rPr lang="ru-RU" sz="6000" b="1" dirty="0" smtClean="0">
                <a:solidFill>
                  <a:schemeClr val="folHlink"/>
                </a:solidFill>
              </a:rPr>
              <a:t>юные волшебники,- начнем турнир? !</a:t>
            </a:r>
          </a:p>
          <a:p>
            <a:pPr>
              <a:lnSpc>
                <a:spcPct val="80000"/>
              </a:lnSpc>
            </a:pPr>
            <a:endParaRPr lang="ru-RU" sz="6000" b="1" dirty="0" smtClean="0">
              <a:solidFill>
                <a:schemeClr val="folHlink"/>
              </a:solidFill>
            </a:endParaRPr>
          </a:p>
          <a:p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folHlink"/>
                </a:solidFill>
              </a:rPr>
              <a:t>Этапы игры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I</a:t>
            </a:r>
            <a:r>
              <a:rPr lang="en-US" dirty="0"/>
              <a:t> </a:t>
            </a:r>
            <a:r>
              <a:rPr lang="ru-RU" dirty="0" smtClean="0"/>
              <a:t>    </a:t>
            </a:r>
            <a:r>
              <a:rPr lang="ru-RU" dirty="0" smtClean="0">
                <a:solidFill>
                  <a:schemeClr val="folHlink"/>
                </a:solidFill>
              </a:rPr>
              <a:t>РАЗМИНКА </a:t>
            </a:r>
            <a:endParaRPr lang="ru-RU" dirty="0" smtClean="0">
              <a:solidFill>
                <a:schemeClr val="folHlink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folHlink"/>
                </a:solidFill>
              </a:rPr>
              <a:t>  волшебников(проба </a:t>
            </a:r>
            <a:r>
              <a:rPr lang="ru-RU" dirty="0">
                <a:solidFill>
                  <a:schemeClr val="folHlink"/>
                </a:solidFill>
              </a:rPr>
              <a:t>сил)</a:t>
            </a:r>
          </a:p>
          <a:p>
            <a:r>
              <a:rPr lang="en-US" dirty="0">
                <a:solidFill>
                  <a:schemeClr val="folHlink"/>
                </a:solidFill>
              </a:rPr>
              <a:t>II</a:t>
            </a:r>
            <a:r>
              <a:rPr lang="ru-RU" dirty="0">
                <a:solidFill>
                  <a:schemeClr val="folHlink"/>
                </a:solidFill>
              </a:rPr>
              <a:t> </a:t>
            </a:r>
            <a:r>
              <a:rPr lang="ru-RU" dirty="0" smtClean="0">
                <a:solidFill>
                  <a:schemeClr val="folHlink"/>
                </a:solidFill>
              </a:rPr>
              <a:t>   С </a:t>
            </a:r>
            <a:r>
              <a:rPr lang="ru-RU" dirty="0">
                <a:solidFill>
                  <a:schemeClr val="folHlink"/>
                </a:solidFill>
              </a:rPr>
              <a:t>О В</a:t>
            </a:r>
          </a:p>
          <a:p>
            <a:r>
              <a:rPr lang="en-US" dirty="0">
                <a:solidFill>
                  <a:schemeClr val="folHlink"/>
                </a:solidFill>
              </a:rPr>
              <a:t>III </a:t>
            </a:r>
            <a:r>
              <a:rPr lang="ru-RU" dirty="0" smtClean="0">
                <a:solidFill>
                  <a:schemeClr val="folHlink"/>
                </a:solidFill>
              </a:rPr>
              <a:t> Ж </a:t>
            </a:r>
            <a:r>
              <a:rPr lang="ru-RU" dirty="0">
                <a:solidFill>
                  <a:schemeClr val="folHlink"/>
                </a:solidFill>
              </a:rPr>
              <a:t>А Б А</a:t>
            </a:r>
          </a:p>
          <a:p>
            <a:pPr>
              <a:buFont typeface="Wingdings" pitchFamily="2" charset="2"/>
              <a:buNone/>
            </a:pPr>
            <a:endParaRPr lang="ru-RU" dirty="0">
              <a:solidFill>
                <a:schemeClr val="folHlink"/>
              </a:solidFill>
            </a:endParaRPr>
          </a:p>
        </p:txBody>
      </p:sp>
      <p:pic>
        <p:nvPicPr>
          <p:cNvPr id="4" name="Рисунок 3" descr="7792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7752" y="2357430"/>
            <a:ext cx="2000264" cy="3150416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576262"/>
          </a:xfrm>
        </p:spPr>
        <p:txBody>
          <a:bodyPr>
            <a:noAutofit/>
          </a:bodyPr>
          <a:lstStyle/>
          <a:p>
            <a:r>
              <a:rPr lang="ru-RU" sz="4800" b="1" u="sng" dirty="0">
                <a:solidFill>
                  <a:schemeClr val="folHlink"/>
                </a:solidFill>
              </a:rPr>
              <a:t>Правила игры</a:t>
            </a:r>
            <a:r>
              <a:rPr lang="ru-RU" sz="4800" u="sng" dirty="0">
                <a:solidFill>
                  <a:schemeClr val="folHlink"/>
                </a:solidFill>
              </a:rPr>
              <a:t>: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836613"/>
            <a:ext cx="8229600" cy="60213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/>
              <a:t> 		     </a:t>
            </a:r>
            <a:r>
              <a:rPr lang="ru-RU" sz="1800" dirty="0"/>
              <a:t>   </a:t>
            </a:r>
            <a:r>
              <a:rPr lang="ru-RU" sz="2000" b="1" dirty="0">
                <a:solidFill>
                  <a:schemeClr val="folHlink"/>
                </a:solidFill>
              </a:rPr>
              <a:t>1)</a:t>
            </a:r>
            <a:r>
              <a:rPr lang="ru-RU" sz="2000" dirty="0">
                <a:solidFill>
                  <a:schemeClr val="folHlink"/>
                </a:solidFill>
              </a:rPr>
              <a:t> За правильный ответ участнику команды ( его очки – это и  очки его команды) начисляются очки- волшебные бобы; ошибка, допущенная в ответе, неправильный ответ, нарушение дисциплины приводят к потере бобов.</a:t>
            </a:r>
            <a:endParaRPr lang="ru-RU" sz="2000" b="1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chemeClr val="folHlink"/>
                </a:solidFill>
              </a:rPr>
              <a:t>                       </a:t>
            </a:r>
            <a:r>
              <a:rPr lang="ru-RU" sz="2000" b="1" dirty="0">
                <a:solidFill>
                  <a:schemeClr val="folHlink"/>
                </a:solidFill>
              </a:rPr>
              <a:t>2) </a:t>
            </a:r>
            <a:r>
              <a:rPr lang="ru-RU" sz="2000" dirty="0">
                <a:solidFill>
                  <a:schemeClr val="folHlink"/>
                </a:solidFill>
              </a:rPr>
              <a:t>Каждый член команды может вновь отвечать только после того, как ответят все члены команды.</a:t>
            </a:r>
            <a:endParaRPr lang="en-US" sz="2000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>
                <a:solidFill>
                  <a:schemeClr val="folHlink"/>
                </a:solidFill>
              </a:rPr>
              <a:t> </a:t>
            </a:r>
            <a:r>
              <a:rPr lang="en-US" sz="1600" dirty="0">
                <a:solidFill>
                  <a:schemeClr val="folHlink"/>
                </a:solidFill>
              </a:rPr>
              <a:t>		 </a:t>
            </a:r>
            <a:r>
              <a:rPr lang="ru-RU" sz="1600" dirty="0">
                <a:solidFill>
                  <a:schemeClr val="folHlink"/>
                </a:solidFill>
              </a:rPr>
              <a:t>  </a:t>
            </a:r>
            <a:r>
              <a:rPr lang="en-US" sz="1600" dirty="0">
                <a:solidFill>
                  <a:schemeClr val="folHlink"/>
                </a:solidFill>
              </a:rPr>
              <a:t>     </a:t>
            </a:r>
            <a:r>
              <a:rPr lang="ru-RU" sz="2000" b="1" dirty="0">
                <a:solidFill>
                  <a:schemeClr val="folHlink"/>
                </a:solidFill>
              </a:rPr>
              <a:t>3)</a:t>
            </a:r>
            <a:r>
              <a:rPr lang="ru-RU" sz="2000" dirty="0">
                <a:solidFill>
                  <a:schemeClr val="folHlink"/>
                </a:solidFill>
              </a:rPr>
              <a:t> Вопросы и задания дает учитель. </a:t>
            </a:r>
            <a:endParaRPr lang="en-US" sz="2000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solidFill>
                  <a:schemeClr val="folHlink"/>
                </a:solidFill>
              </a:rPr>
              <a:t>	</a:t>
            </a:r>
            <a:r>
              <a:rPr lang="ru-RU" sz="2000" dirty="0">
                <a:solidFill>
                  <a:schemeClr val="folHlink"/>
                </a:solidFill>
              </a:rPr>
              <a:t>Он же записывает счет соревнования на доске</a:t>
            </a:r>
            <a:endParaRPr lang="ru-RU" sz="2000" b="1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chemeClr val="folHlink"/>
                </a:solidFill>
              </a:rPr>
              <a:t>                       </a:t>
            </a:r>
            <a:r>
              <a:rPr lang="ru-RU" sz="2000" b="1" dirty="0">
                <a:solidFill>
                  <a:schemeClr val="folHlink"/>
                </a:solidFill>
              </a:rPr>
              <a:t>4)</a:t>
            </a:r>
            <a:r>
              <a:rPr lang="ru-RU" sz="2000" dirty="0">
                <a:solidFill>
                  <a:schemeClr val="folHlink"/>
                </a:solidFill>
              </a:rPr>
              <a:t> После постановки общего задания на некоторых этапах разрешаются консультации игроков внутри команд и во время ответа.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>
                <a:solidFill>
                  <a:schemeClr val="folHlink"/>
                </a:solidFill>
              </a:rPr>
              <a:t>           	         </a:t>
            </a:r>
            <a:r>
              <a:rPr lang="ru-RU" sz="2000" b="1" dirty="0">
                <a:solidFill>
                  <a:schemeClr val="folHlink"/>
                </a:solidFill>
              </a:rPr>
              <a:t>5) </a:t>
            </a:r>
            <a:r>
              <a:rPr lang="ru-RU" sz="2000" dirty="0">
                <a:solidFill>
                  <a:schemeClr val="folHlink"/>
                </a:solidFill>
              </a:rPr>
              <a:t>За правильные аргументированные дополнения ответов учащихся из другой команды каждый может получить дополнительно 2 волшебных боба.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>
                <a:solidFill>
                  <a:schemeClr val="folHlink"/>
                </a:solidFill>
              </a:rPr>
              <a:t>		       6) </a:t>
            </a:r>
            <a:r>
              <a:rPr lang="ru-RU" sz="2000" dirty="0">
                <a:solidFill>
                  <a:schemeClr val="folHlink"/>
                </a:solidFill>
              </a:rPr>
              <a:t>по</a:t>
            </a:r>
            <a:r>
              <a:rPr lang="ru-RU" sz="2000" b="1" dirty="0">
                <a:solidFill>
                  <a:schemeClr val="folHlink"/>
                </a:solidFill>
              </a:rPr>
              <a:t> </a:t>
            </a:r>
            <a:r>
              <a:rPr lang="ru-RU" sz="2000" dirty="0">
                <a:solidFill>
                  <a:schemeClr val="folHlink"/>
                </a:solidFill>
              </a:rPr>
              <a:t>подведении итогов игры </a:t>
            </a:r>
            <a:r>
              <a:rPr lang="ru-RU" sz="2400" b="1" dirty="0">
                <a:solidFill>
                  <a:srgbClr val="FF9933"/>
                </a:solidFill>
              </a:rPr>
              <a:t>участники команды – победителя получают отличные отметки.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chemeClr val="folHlink"/>
                </a:solidFill>
              </a:rPr>
              <a:t>		      </a:t>
            </a:r>
            <a:r>
              <a:rPr lang="ru-RU" sz="2000" b="1" dirty="0">
                <a:solidFill>
                  <a:schemeClr val="folHlink"/>
                </a:solidFill>
              </a:rPr>
              <a:t>7)</a:t>
            </a:r>
            <a:r>
              <a:rPr lang="ru-RU" sz="2000" dirty="0">
                <a:solidFill>
                  <a:schemeClr val="folHlink"/>
                </a:solidFill>
              </a:rPr>
              <a:t> участники двух проигравших команд могут обменять заработанные во время игры бобы на оценку.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>
                <a:solidFill>
                  <a:schemeClr val="folHlink"/>
                </a:solidFill>
              </a:rPr>
              <a:t>			</a:t>
            </a:r>
            <a:r>
              <a:rPr lang="ru-RU" sz="2000" b="1" dirty="0">
                <a:solidFill>
                  <a:srgbClr val="FF9933"/>
                </a:solidFill>
              </a:rPr>
              <a:t>Больше 6 волшебных бобов – «5»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>
                <a:solidFill>
                  <a:srgbClr val="FF9933"/>
                </a:solidFill>
              </a:rPr>
              <a:t>			От 4-5 волшебных бобов       - «4»</a:t>
            </a: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9933"/>
              </a:solidFill>
            </a:endParaRPr>
          </a:p>
        </p:txBody>
      </p:sp>
      <p:pic>
        <p:nvPicPr>
          <p:cNvPr id="5" name="Рисунок 4" descr="images (1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4071942"/>
            <a:ext cx="1508760" cy="1935480"/>
          </a:xfrm>
          <a:prstGeom prst="wedgeEllipseCallou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66"/>
            <a:ext cx="8229600" cy="1500198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folHlink"/>
                </a:solidFill>
              </a:rPr>
              <a:t>Этап </a:t>
            </a:r>
            <a:r>
              <a:rPr lang="en-US" sz="4000" b="1" dirty="0">
                <a:solidFill>
                  <a:schemeClr val="folHlink"/>
                </a:solidFill>
              </a:rPr>
              <a:t> I </a:t>
            </a:r>
            <a:r>
              <a:rPr lang="ru-RU" sz="4000" b="1" dirty="0">
                <a:solidFill>
                  <a:schemeClr val="folHlink"/>
                </a:solidFill>
              </a:rPr>
              <a:t/>
            </a:r>
            <a:br>
              <a:rPr lang="ru-RU" sz="4000" b="1" dirty="0">
                <a:solidFill>
                  <a:schemeClr val="folHlink"/>
                </a:solidFill>
              </a:rPr>
            </a:br>
            <a:r>
              <a:rPr lang="ru-RU" sz="4900" b="1" dirty="0" smtClean="0">
                <a:solidFill>
                  <a:schemeClr val="folHlink"/>
                </a:solidFill>
              </a:rPr>
              <a:t>Разминка </a:t>
            </a:r>
            <a:r>
              <a:rPr lang="ru-RU" sz="4900" b="1" dirty="0">
                <a:solidFill>
                  <a:schemeClr val="folHlink"/>
                </a:solidFill>
              </a:rPr>
              <a:t>волшебников</a:t>
            </a:r>
            <a:r>
              <a:rPr lang="ru-RU" sz="4000" b="1" dirty="0">
                <a:solidFill>
                  <a:schemeClr val="folHlink"/>
                </a:solidFill>
              </a:rPr>
              <a:t/>
            </a:r>
            <a:br>
              <a:rPr lang="ru-RU" sz="4000" b="1" dirty="0">
                <a:solidFill>
                  <a:schemeClr val="folHlink"/>
                </a:solidFill>
              </a:rPr>
            </a:br>
            <a:r>
              <a:rPr lang="ru-RU" sz="3600" dirty="0" smtClean="0">
                <a:solidFill>
                  <a:schemeClr val="folHlink"/>
                </a:solidFill>
              </a:rPr>
              <a:t> </a:t>
            </a:r>
            <a:r>
              <a:rPr lang="ru-RU" sz="3600" dirty="0">
                <a:solidFill>
                  <a:schemeClr val="folHlink"/>
                </a:solidFill>
              </a:rPr>
              <a:t>Правила </a:t>
            </a:r>
            <a:r>
              <a:rPr lang="en-US" sz="3600" dirty="0">
                <a:solidFill>
                  <a:schemeClr val="folHlink"/>
                </a:solidFill>
              </a:rPr>
              <a:t>I</a:t>
            </a:r>
            <a:r>
              <a:rPr lang="ru-RU" sz="3600" dirty="0">
                <a:solidFill>
                  <a:schemeClr val="folHlink"/>
                </a:solidFill>
              </a:rPr>
              <a:t> этапа </a:t>
            </a:r>
            <a:br>
              <a:rPr lang="ru-RU" sz="3600" dirty="0">
                <a:solidFill>
                  <a:schemeClr val="folHlink"/>
                </a:solidFill>
              </a:rPr>
            </a:br>
            <a:endParaRPr lang="ru-RU" sz="3600" dirty="0">
              <a:solidFill>
                <a:schemeClr val="folHlink"/>
              </a:solidFill>
            </a:endParaRPr>
          </a:p>
        </p:txBody>
      </p:sp>
      <p:sp>
        <p:nvSpPr>
          <p:cNvPr id="136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07950" y="1785926"/>
            <a:ext cx="4392613" cy="4811724"/>
          </a:xfrm>
        </p:spPr>
        <p:txBody>
          <a:bodyPr/>
          <a:lstStyle/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1.Верно решенная карточка-16 баллов всей команде</a:t>
            </a:r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2.Каждому участнику зачисляется два очка за верное решение</a:t>
            </a:r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3.За каждое неверное решение у команды снимаются два </a:t>
            </a:r>
            <a:r>
              <a:rPr lang="ru-RU" sz="2400" dirty="0" smtClean="0">
                <a:solidFill>
                  <a:schemeClr val="folHlink"/>
                </a:solidFill>
              </a:rPr>
              <a:t>очка</a:t>
            </a:r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 smtClean="0">
                <a:solidFill>
                  <a:schemeClr val="folHlink"/>
                </a:solidFill>
              </a:rPr>
              <a:t>( </a:t>
            </a:r>
            <a:r>
              <a:rPr lang="ru-RU" sz="2400" dirty="0">
                <a:solidFill>
                  <a:schemeClr val="folHlink"/>
                </a:solidFill>
              </a:rPr>
              <a:t>они же очки участника, неверно решившего задание)</a:t>
            </a:r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4.Время решения ограничено </a:t>
            </a:r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1 мин.; </a:t>
            </a:r>
          </a:p>
        </p:txBody>
      </p:sp>
      <p:sp>
        <p:nvSpPr>
          <p:cNvPr id="13619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87900" y="1785926"/>
            <a:ext cx="4356100" cy="4595824"/>
          </a:xfrm>
        </p:spPr>
        <p:txBody>
          <a:bodyPr/>
          <a:lstStyle/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5.После окончания времени решения игрок  по команде   «стоп»должен перевернуть карточку и сказать капитану результат счета.</a:t>
            </a:r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6.Капитан команды заносит ответы членов команды в карточку капитана и сдает ее учителю.</a:t>
            </a:r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7.Учитель подводит итоги</a:t>
            </a:r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	 и заносит результаты этапа в таблицу на доске.</a:t>
            </a:r>
          </a:p>
        </p:txBody>
      </p:sp>
      <p:pic>
        <p:nvPicPr>
          <p:cNvPr id="5" name="Рисунок 4" descr="images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172344"/>
            <a:ext cx="1285884" cy="1551098"/>
          </a:xfrm>
          <a:prstGeom prst="cloudCallout">
            <a:avLst/>
          </a:prstGeom>
          <a:ln>
            <a:noFill/>
          </a:ln>
        </p:spPr>
      </p:pic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/>
            <a:r>
              <a:rPr lang="en-US" sz="3600" dirty="0">
                <a:solidFill>
                  <a:schemeClr val="folHlink"/>
                </a:solidFill>
              </a:rPr>
              <a:t>I</a:t>
            </a:r>
            <a:r>
              <a:rPr lang="ru-RU" sz="3600" dirty="0">
                <a:solidFill>
                  <a:schemeClr val="folHlink"/>
                </a:solidFill>
              </a:rPr>
              <a:t>.Устный счет- проверка</a:t>
            </a:r>
            <a:br>
              <a:rPr lang="ru-RU" sz="3600" dirty="0">
                <a:solidFill>
                  <a:schemeClr val="folHlink"/>
                </a:solidFill>
              </a:rPr>
            </a:br>
            <a:endParaRPr lang="ru-RU" sz="4000" dirty="0">
              <a:solidFill>
                <a:schemeClr val="folHlink"/>
              </a:solidFill>
            </a:endParaRPr>
          </a:p>
        </p:txBody>
      </p:sp>
      <p:graphicFrame>
        <p:nvGraphicFramePr>
          <p:cNvPr id="58448" name="Group 80"/>
          <p:cNvGraphicFramePr>
            <a:graphicFrameLocks noGrp="1"/>
          </p:cNvGraphicFramePr>
          <p:nvPr>
            <p:ph type="tbl" idx="1"/>
          </p:nvPr>
        </p:nvGraphicFramePr>
        <p:xfrm>
          <a:off x="457200" y="1981200"/>
          <a:ext cx="8229600" cy="4181856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20907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90-52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+ 25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: 21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* 19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</a:t>
                      </a:r>
                      <a:r>
                        <a:rPr kumimoji="0" lang="ru-RU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+ 13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</a:t>
                      </a:r>
                      <a:endParaRPr lang="ru-RU" sz="1600" dirty="0" smtClean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79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-5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: 14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* 3 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+ 13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</a:t>
                      </a:r>
                      <a:r>
                        <a:rPr kumimoji="0" lang="ru-RU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:  </a:t>
                      </a:r>
                      <a:r>
                        <a:rPr kumimoji="0" lang="ru-RU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13</a:t>
                      </a:r>
                      <a:endParaRPr kumimoji="0" lang="ru-RU" sz="16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100-79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* 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:  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+ 2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</a:t>
                      </a:r>
                      <a:r>
                        <a:rPr kumimoji="0" lang="ru-RU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* 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29+51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: 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*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+ 36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</a:t>
                      </a:r>
                      <a:r>
                        <a:rPr kumimoji="0" lang="ru-RU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: 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26+48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: 37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* 29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- 49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</a:t>
                      </a:r>
                      <a:r>
                        <a:rPr kumimoji="0" lang="ru-RU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*  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100-58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: 14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* 26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+ 22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</a:t>
                      </a:r>
                      <a:r>
                        <a:rPr kumimoji="0" lang="ru-RU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: 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31+49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: 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* 19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 - 52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</a:t>
                      </a:r>
                      <a:r>
                        <a:rPr kumimoji="0" lang="ru-RU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*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78-23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: 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* 19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- 27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</a:t>
                      </a:r>
                      <a:r>
                        <a:rPr kumimoji="0" lang="ru-RU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: 34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  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29322" y="385762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37170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70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131840" y="371703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7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292080" y="37170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99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236296" y="378904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4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99592" y="580526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54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131840" y="58052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25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220072" y="58052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86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7308304" y="58052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folHlink"/>
                </a:solidFill>
              </a:rPr>
              <a:t>    Этап </a:t>
            </a:r>
            <a:r>
              <a:rPr lang="en-US" dirty="0" smtClean="0">
                <a:solidFill>
                  <a:schemeClr val="folHlink"/>
                </a:solidFill>
              </a:rPr>
              <a:t>II -</a:t>
            </a:r>
            <a:r>
              <a:rPr lang="ru-RU" dirty="0" smtClean="0">
                <a:solidFill>
                  <a:schemeClr val="folHlink"/>
                </a:solidFill>
              </a:rPr>
              <a:t>СОВ</a:t>
            </a:r>
            <a:endParaRPr lang="ru-RU" dirty="0">
              <a:solidFill>
                <a:schemeClr val="folHlink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1928794" y="1857364"/>
            <a:ext cx="6000792" cy="352583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400" dirty="0"/>
              <a:t>	</a:t>
            </a:r>
            <a:r>
              <a:rPr lang="ru-RU" sz="2400" dirty="0" smtClean="0"/>
              <a:t>	</a:t>
            </a:r>
            <a:r>
              <a:rPr lang="ru-RU" sz="4400" dirty="0" smtClean="0">
                <a:solidFill>
                  <a:schemeClr val="folHlink"/>
                </a:solidFill>
              </a:rPr>
              <a:t>Итак, разминка окончена, пора перейти к более серьезным испытаниям</a:t>
            </a:r>
            <a:endParaRPr lang="ru-RU" sz="4400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400" dirty="0"/>
              <a:t>	</a:t>
            </a:r>
            <a:r>
              <a:rPr lang="ru-RU" sz="2400" dirty="0" smtClean="0">
                <a:solidFill>
                  <a:schemeClr val="folHlink"/>
                </a:solidFill>
              </a:rPr>
              <a:t>.</a:t>
            </a:r>
            <a:endParaRPr lang="ru-RU" sz="2400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400" dirty="0">
                <a:solidFill>
                  <a:schemeClr val="folHlink"/>
                </a:solidFill>
              </a:rPr>
              <a:t> </a:t>
            </a:r>
            <a:r>
              <a:rPr lang="ru-RU" sz="4200" dirty="0">
                <a:solidFill>
                  <a:schemeClr val="folHlink"/>
                </a:solidFill>
              </a:rPr>
              <a:t>Страшно? Тогда давайте немного подготовимся к ним.</a:t>
            </a:r>
          </a:p>
          <a:p>
            <a:pPr>
              <a:buFont typeface="Wingdings" pitchFamily="2" charset="2"/>
              <a:buNone/>
            </a:pPr>
            <a:endParaRPr lang="ru-RU" sz="2400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endParaRPr lang="ru-RU" sz="1800" dirty="0">
              <a:solidFill>
                <a:schemeClr val="folHlink"/>
              </a:solidFill>
            </a:endParaRPr>
          </a:p>
        </p:txBody>
      </p:sp>
      <p:pic>
        <p:nvPicPr>
          <p:cNvPr id="4" name="Рисунок 3" descr="images (8).jpg"/>
          <p:cNvPicPr>
            <a:picLocks noChangeAspect="1"/>
          </p:cNvPicPr>
          <p:nvPr/>
        </p:nvPicPr>
        <p:blipFill>
          <a:blip r:embed="rId3" cstate="print"/>
          <a:srcRect r="24999" b="10714"/>
          <a:stretch>
            <a:fillRect/>
          </a:stretch>
        </p:blipFill>
        <p:spPr>
          <a:xfrm>
            <a:off x="928662" y="571480"/>
            <a:ext cx="2250297" cy="1500198"/>
          </a:xfrm>
          <a:prstGeom prst="cloudCallou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447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28662" y="1600201"/>
            <a:ext cx="3567138" cy="4257692"/>
          </a:xfrm>
        </p:spPr>
        <p:txBody>
          <a:bodyPr>
            <a:normAutofit lnSpcReduction="10000"/>
          </a:bodyPr>
          <a:lstStyle/>
          <a:p>
            <a:r>
              <a:rPr lang="ru-RU" sz="5400" b="1" dirty="0">
                <a:solidFill>
                  <a:schemeClr val="folHlink"/>
                </a:solidFill>
              </a:rPr>
              <a:t>Реши уравнения</a:t>
            </a:r>
          </a:p>
          <a:p>
            <a:pPr>
              <a:buFont typeface="Wingdings" pitchFamily="2" charset="2"/>
              <a:buNone/>
            </a:pPr>
            <a:r>
              <a:rPr lang="ru-RU" sz="3600" dirty="0">
                <a:solidFill>
                  <a:schemeClr val="folHlink"/>
                </a:solidFill>
              </a:rPr>
              <a:t>1)32-Х=25</a:t>
            </a:r>
            <a:r>
              <a:rPr lang="ru-RU" sz="3600" dirty="0" smtClean="0">
                <a:solidFill>
                  <a:schemeClr val="folHlink"/>
                </a:solidFill>
              </a:rPr>
              <a:t>;    </a:t>
            </a:r>
            <a:endParaRPr lang="ru-RU" sz="3600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3600" dirty="0">
                <a:solidFill>
                  <a:schemeClr val="folHlink"/>
                </a:solidFill>
              </a:rPr>
              <a:t>2)25-Х=32</a:t>
            </a:r>
            <a:r>
              <a:rPr lang="ru-RU" sz="3600" dirty="0" smtClean="0">
                <a:solidFill>
                  <a:schemeClr val="folHlink"/>
                </a:solidFill>
              </a:rPr>
              <a:t>;    </a:t>
            </a:r>
            <a:endParaRPr lang="ru-RU" sz="3600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3600" dirty="0">
                <a:solidFill>
                  <a:schemeClr val="folHlink"/>
                </a:solidFill>
              </a:rPr>
              <a:t>3)Х+25=32</a:t>
            </a:r>
            <a:r>
              <a:rPr lang="ru-RU" sz="3600" dirty="0" smtClean="0">
                <a:solidFill>
                  <a:schemeClr val="folHlink"/>
                </a:solidFill>
              </a:rPr>
              <a:t>;   </a:t>
            </a:r>
            <a:endParaRPr lang="ru-RU" sz="3600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3600" dirty="0">
                <a:solidFill>
                  <a:schemeClr val="folHlink"/>
                </a:solidFill>
              </a:rPr>
              <a:t>4)Х+32=25</a:t>
            </a:r>
            <a:r>
              <a:rPr lang="ru-RU" sz="3600" dirty="0" smtClean="0">
                <a:solidFill>
                  <a:schemeClr val="folHlink"/>
                </a:solidFill>
              </a:rPr>
              <a:t>; </a:t>
            </a:r>
            <a:endParaRPr lang="ru-RU" sz="3600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endParaRPr lang="ru-RU" sz="3600" dirty="0">
              <a:solidFill>
                <a:schemeClr val="folHlink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2066" y="1600201"/>
            <a:ext cx="3614734" cy="390050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5400" dirty="0" smtClean="0">
                <a:solidFill>
                  <a:schemeClr val="folHlink"/>
                </a:solidFill>
              </a:rPr>
              <a:t>   </a:t>
            </a:r>
            <a:r>
              <a:rPr lang="ru-RU" sz="5400" b="1" dirty="0" smtClean="0">
                <a:solidFill>
                  <a:schemeClr val="folHlink"/>
                </a:solidFill>
              </a:rPr>
              <a:t>Проверка</a:t>
            </a:r>
          </a:p>
          <a:p>
            <a:pPr>
              <a:buNone/>
            </a:pPr>
            <a:endParaRPr lang="ru-RU" sz="3900" b="1" dirty="0" smtClean="0">
              <a:solidFill>
                <a:schemeClr val="folHlink"/>
              </a:solidFill>
            </a:endParaRPr>
          </a:p>
          <a:p>
            <a:r>
              <a:rPr lang="ru-RU" sz="3600" dirty="0" smtClean="0">
                <a:solidFill>
                  <a:schemeClr val="folHlink"/>
                </a:solidFill>
              </a:rPr>
              <a:t>1)   х=7 </a:t>
            </a:r>
          </a:p>
          <a:p>
            <a:r>
              <a:rPr lang="ru-RU" sz="3600" dirty="0" smtClean="0">
                <a:solidFill>
                  <a:schemeClr val="folHlink"/>
                </a:solidFill>
              </a:rPr>
              <a:t>2) нет решения</a:t>
            </a:r>
          </a:p>
          <a:p>
            <a:r>
              <a:rPr lang="ru-RU" sz="3600" dirty="0" smtClean="0">
                <a:solidFill>
                  <a:schemeClr val="folHlink"/>
                </a:solidFill>
              </a:rPr>
              <a:t>3)  х=7</a:t>
            </a:r>
          </a:p>
          <a:p>
            <a:r>
              <a:rPr lang="ru-RU" sz="3600" dirty="0" smtClean="0">
                <a:solidFill>
                  <a:schemeClr val="folHlink"/>
                </a:solidFill>
              </a:rPr>
              <a:t>4) нет решения</a:t>
            </a:r>
          </a:p>
          <a:p>
            <a:endParaRPr lang="ru-RU" dirty="0"/>
          </a:p>
        </p:txBody>
      </p:sp>
      <p:pic>
        <p:nvPicPr>
          <p:cNvPr id="7" name="Рисунок 6" descr="images (1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71802" y="214290"/>
            <a:ext cx="1785950" cy="2291067"/>
          </a:xfrm>
          <a:prstGeom prst="cloud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TP102426826_templat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Другая">
      <a:majorFont>
        <a:latin typeface="Monotype Corsiva"/>
        <a:ea typeface=""/>
        <a:cs typeface=""/>
      </a:majorFont>
      <a:minorFont>
        <a:latin typeface="Monotype Corsiva"/>
        <a:ea typeface=""/>
        <a:cs typeface="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89FC732-10F3-4B33-9EA8-DB36726C4C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812</Words>
  <Application>Microsoft Office PowerPoint</Application>
  <PresentationFormat>Экран (4:3)</PresentationFormat>
  <Paragraphs>170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TP102426826_template</vt:lpstr>
      <vt:lpstr>   Введение в игру</vt:lpstr>
      <vt:lpstr>   Мы приняли приглашение</vt:lpstr>
      <vt:lpstr>Введение в игру</vt:lpstr>
      <vt:lpstr>Этапы игры</vt:lpstr>
      <vt:lpstr>Правила игры:</vt:lpstr>
      <vt:lpstr>Этап  I  Разминка волшебников  Правила I этапа  </vt:lpstr>
      <vt:lpstr>I.Устный счет- проверка </vt:lpstr>
      <vt:lpstr>    Этап II -СОВ</vt:lpstr>
      <vt:lpstr>Слайд 9</vt:lpstr>
      <vt:lpstr>Слайд 10</vt:lpstr>
      <vt:lpstr>Правила II этапа    -    эстафета Цель игры-1)раньше всех закончить эстафету;                     2)раньше всех найти талисман команды, зашифрованный в ответах на карте капитана;</vt:lpstr>
      <vt:lpstr>Слайд 12</vt:lpstr>
      <vt:lpstr>Этап III -ЖАБА  </vt:lpstr>
      <vt:lpstr>Правила III этапа  - турнир капитанов 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игру</dc:title>
  <dc:creator>Мася</dc:creator>
  <cp:lastModifiedBy>Корвацкая</cp:lastModifiedBy>
  <cp:revision>61</cp:revision>
  <dcterms:created xsi:type="dcterms:W3CDTF">2013-01-29T17:18:49Z</dcterms:created>
  <dcterms:modified xsi:type="dcterms:W3CDTF">2013-01-30T10:10:25Z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TC024268279991</vt:lpwstr>
  </property>
</Properties>
</file>