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6" r:id="rId2"/>
    <p:sldId id="257" r:id="rId3"/>
    <p:sldId id="271" r:id="rId4"/>
    <p:sldId id="258" r:id="rId5"/>
    <p:sldId id="259" r:id="rId6"/>
    <p:sldId id="260" r:id="rId7"/>
    <p:sldId id="261" r:id="rId8"/>
    <p:sldId id="275" r:id="rId9"/>
    <p:sldId id="267" r:id="rId10"/>
    <p:sldId id="276" r:id="rId11"/>
    <p:sldId id="266" r:id="rId12"/>
    <p:sldId id="277" r:id="rId13"/>
    <p:sldId id="265" r:id="rId14"/>
    <p:sldId id="274" r:id="rId15"/>
    <p:sldId id="270" r:id="rId16"/>
    <p:sldId id="272" r:id="rId17"/>
    <p:sldId id="273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orbe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rbel" pitchFamily="34" charset="0"/>
              </a:defRPr>
            </a:lvl1pPr>
          </a:lstStyle>
          <a:p>
            <a:pPr>
              <a:defRPr/>
            </a:pPr>
            <a:fld id="{6241785F-6BDD-45D8-B777-E4B3A8B0EF02}" type="datetimeFigureOut">
              <a:rPr lang="ru-RU"/>
              <a:pPr>
                <a:defRPr/>
              </a:pPr>
              <a:t>19.04.2013</a:t>
            </a:fld>
            <a:endParaRPr lang="ru-RU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orbe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rbel" pitchFamily="34" charset="0"/>
              </a:defRPr>
            </a:lvl1pPr>
          </a:lstStyle>
          <a:p>
            <a:pPr>
              <a:defRPr/>
            </a:pPr>
            <a:fld id="{D7A33AE8-BF76-4311-9909-C942C939DE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66E51-3CFA-4D6A-B090-EC7C9886F8CC}" type="datetimeFigureOut">
              <a:rPr lang="ru-RU"/>
              <a:pPr>
                <a:defRPr/>
              </a:pPr>
              <a:t>19.04.2013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D5B507D-4C74-46B9-916C-CF84B3F77F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A65AE-375D-4F4D-BBBB-1C2DBDB89AF1}" type="datetimeFigureOut">
              <a:rPr lang="ru-RU"/>
              <a:pPr>
                <a:defRPr/>
              </a:pPr>
              <a:t>19.04.2013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53D39-322B-45D7-825A-24958F2264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047E9-5C8E-4AF2-90B2-0BF9D9210AE4}" type="datetimeFigureOut">
              <a:rPr lang="ru-RU"/>
              <a:pPr>
                <a:defRPr/>
              </a:pPr>
              <a:t>19.04.2013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DCB13-B7EB-4EEB-8C73-20610B98E5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21782-37D7-4B86-8E1A-1C7F76250237}" type="datetimeFigureOut">
              <a:rPr lang="ru-RU"/>
              <a:pPr>
                <a:defRPr/>
              </a:pPr>
              <a:t>19.04.2013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121FF-14CA-4513-9BDE-2D531EECBC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EB32E06-2753-4D55-B68C-0FE29C83523B}" type="datetimeFigureOut">
              <a:rPr lang="ru-RU"/>
              <a:pPr>
                <a:defRPr/>
              </a:pPr>
              <a:t>19.04.2013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81A6A0B-5874-44B3-BA0C-5782E9EC5A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5EDFD-3D2C-4B17-A5BE-08D6632C790C}" type="datetimeFigureOut">
              <a:rPr lang="ru-RU"/>
              <a:pPr>
                <a:defRPr/>
              </a:pPr>
              <a:t>19.04.2013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86BD5-2E31-44B0-92A5-99B262D834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D7EB25F-ED38-4615-94C5-E89C25795866}" type="datetimeFigureOut">
              <a:rPr lang="ru-RU"/>
              <a:pPr>
                <a:defRPr/>
              </a:pPr>
              <a:t>19.04.2013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4D9BB36-0608-43FA-8475-0B9B5807F2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32385-7143-4884-AE6D-77E61A5FE946}" type="datetimeFigureOut">
              <a:rPr lang="ru-RU"/>
              <a:pPr>
                <a:defRPr/>
              </a:pPr>
              <a:t>19.04.2013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4DA5E-A0A0-4226-B5FB-B83556FA64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BD21041-99CD-4F05-AE2D-FECC932C5D8A}" type="datetimeFigureOut">
              <a:rPr lang="ru-RU"/>
              <a:pPr>
                <a:defRPr/>
              </a:pPr>
              <a:t>19.04.2013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4C764FF-6E70-4F4A-A6EA-B7F59DA242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B07B06C-3851-4A93-92E1-AA5ACC4DBF23}" type="datetimeFigureOut">
              <a:rPr lang="ru-RU"/>
              <a:pPr>
                <a:defRPr/>
              </a:pPr>
              <a:t>19.04.2013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55DD2DD-A13C-4814-8382-C5027C3242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C0D488A-5B41-4829-A89F-DACDBB678BD9}" type="datetimeFigureOut">
              <a:rPr lang="ru-RU"/>
              <a:pPr>
                <a:defRPr/>
              </a:pPr>
              <a:t>19.04.2013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C81048A-97A0-4D1F-A0BD-86DB2AED94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F58E5FC1-5389-4C20-B998-4ABED4B3379E}" type="datetimeFigureOut">
              <a:rPr lang="ru-RU"/>
              <a:pPr>
                <a:defRPr/>
              </a:pPr>
              <a:t>19.04.2013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fld id="{82D1A3A5-3554-4DA7-949D-B4BB6071DB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87" r:id="rId2"/>
    <p:sldLayoutId id="2147483793" r:id="rId3"/>
    <p:sldLayoutId id="2147483788" r:id="rId4"/>
    <p:sldLayoutId id="2147483794" r:id="rId5"/>
    <p:sldLayoutId id="2147483789" r:id="rId6"/>
    <p:sldLayoutId id="2147483795" r:id="rId7"/>
    <p:sldLayoutId id="2147483796" r:id="rId8"/>
    <p:sldLayoutId id="2147483797" r:id="rId9"/>
    <p:sldLayoutId id="2147483790" r:id="rId10"/>
    <p:sldLayoutId id="214748379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gif"/><Relationship Id="rId4" Type="http://schemas.openxmlformats.org/officeDocument/2006/relationships/image" Target="../media/image13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wmf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38" y="642918"/>
            <a:ext cx="7172325" cy="2814637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satMod val="130000"/>
                  </a:schemeClr>
                </a:solidFill>
              </a:rPr>
              <a:t>Обобщающий урок по теме</a:t>
            </a:r>
            <a:br>
              <a:rPr lang="ru-RU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7200" b="1" dirty="0" smtClean="0">
                <a:solidFill>
                  <a:srgbClr val="FF0000"/>
                </a:solidFill>
              </a:rPr>
              <a:t>ФУНКЦИИ</a:t>
            </a:r>
            <a:r>
              <a:rPr lang="en-US" sz="7200" b="1" dirty="0" smtClean="0">
                <a:solidFill>
                  <a:srgbClr val="FF0000"/>
                </a:solidFill>
              </a:rPr>
              <a:t/>
            </a:r>
            <a:br>
              <a:rPr lang="en-US" sz="7200" b="1" dirty="0" smtClean="0">
                <a:solidFill>
                  <a:srgbClr val="FF0000"/>
                </a:solidFill>
              </a:rPr>
            </a:br>
            <a:r>
              <a:rPr lang="ru-RU" sz="4400" b="1" dirty="0" smtClean="0">
                <a:solidFill>
                  <a:schemeClr val="accent5">
                    <a:lumMod val="50000"/>
                  </a:schemeClr>
                </a:solidFill>
              </a:rPr>
              <a:t>для учащихся 7 классов</a:t>
            </a:r>
            <a:endParaRPr lang="ru-RU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17" y="5105400"/>
            <a:ext cx="4857783" cy="1752600"/>
          </a:xfrm>
        </p:spPr>
        <p:txBody>
          <a:bodyPr/>
          <a:lstStyle/>
          <a:p>
            <a:pPr marL="26988" eaLnBrk="1" hangingPunct="1"/>
            <a:r>
              <a:rPr lang="ru-RU" sz="2000" b="1" dirty="0" smtClean="0">
                <a:solidFill>
                  <a:schemeClr val="tx1"/>
                </a:solidFill>
              </a:rPr>
              <a:t>Подготовила и провела учитель математики МКОУ </a:t>
            </a:r>
            <a:r>
              <a:rPr lang="ru-RU" sz="2000" b="1" dirty="0" err="1" smtClean="0">
                <a:solidFill>
                  <a:schemeClr val="tx1"/>
                </a:solidFill>
              </a:rPr>
              <a:t>Еманжелинская</a:t>
            </a:r>
            <a:r>
              <a:rPr lang="ru-RU" sz="2000" b="1" dirty="0" smtClean="0">
                <a:solidFill>
                  <a:schemeClr val="tx1"/>
                </a:solidFill>
              </a:rPr>
              <a:t> СОШ 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</a:rPr>
              <a:t>Чернявская Оксана Владимировна</a:t>
            </a:r>
          </a:p>
        </p:txBody>
      </p:sp>
      <p:pic>
        <p:nvPicPr>
          <p:cNvPr id="8196" name="Picture 4" descr="C:\Documents and Settings\Admin\Local Settings\Temporary Internet Files\Content.IE5\1KPWU6K3\MC900441527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7950" y="3429000"/>
            <a:ext cx="2500330" cy="1571636"/>
          </a:xfrm>
          <a:prstGeom prst="rect">
            <a:avLst/>
          </a:prstGeom>
          <a:noFill/>
        </p:spPr>
      </p:pic>
      <p:pic>
        <p:nvPicPr>
          <p:cNvPr id="8197" name="Picture 5" descr="C:\Documents and Settings\Admin\Local Settings\Temporary Internet Files\Content.IE5\TY6NZXRW\MC900230563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2976" y="3786190"/>
            <a:ext cx="2989631" cy="26064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3"/>
          <p:cNvSpPr>
            <a:spLocks noGrp="1"/>
          </p:cNvSpPr>
          <p:nvPr>
            <p:ph idx="1"/>
          </p:nvPr>
        </p:nvSpPr>
        <p:spPr>
          <a:xfrm>
            <a:off x="1285875" y="642938"/>
            <a:ext cx="7499350" cy="48006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2400" b="1" dirty="0" smtClean="0"/>
              <a:t>Проверь своё решение!</a:t>
            </a:r>
            <a:endParaRPr lang="ru-RU" sz="2400" dirty="0" smtClean="0"/>
          </a:p>
          <a:p>
            <a:pPr>
              <a:buFont typeface="Wingdings 2" pitchFamily="18" charset="2"/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У=-0,5х</a:t>
            </a:r>
          </a:p>
          <a:p>
            <a:pPr>
              <a:buFont typeface="Wingdings 2" pitchFamily="18" charset="2"/>
              <a:buNone/>
            </a:pPr>
            <a:r>
              <a:rPr lang="ru-RU" sz="2400" b="1" dirty="0" smtClean="0"/>
              <a:t>А (0; 1)          	1=-0,5*0</a:t>
            </a:r>
            <a:endParaRPr lang="ru-RU" sz="2400" dirty="0" smtClean="0"/>
          </a:p>
          <a:p>
            <a:pPr>
              <a:buFont typeface="Wingdings 2" pitchFamily="18" charset="2"/>
              <a:buNone/>
            </a:pPr>
            <a:r>
              <a:rPr lang="ru-RU" sz="2400" b="1" dirty="0" smtClean="0"/>
              <a:t>		 	1=0  (нет)</a:t>
            </a:r>
            <a:endParaRPr lang="ru-RU" sz="2400" dirty="0" smtClean="0"/>
          </a:p>
          <a:p>
            <a:pPr>
              <a:buFont typeface="Wingdings 2" pitchFamily="18" charset="2"/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Ответ: точка А не принадлежит графику    у=-0,5х</a:t>
            </a:r>
            <a:endParaRPr lang="ru-RU" sz="2400" dirty="0" smtClean="0">
              <a:solidFill>
                <a:srgbClr val="FF0000"/>
              </a:solidFill>
            </a:endParaRPr>
          </a:p>
          <a:p>
            <a:pPr>
              <a:buFont typeface="Wingdings 2" pitchFamily="18" charset="2"/>
              <a:buNone/>
            </a:pPr>
            <a:r>
              <a:rPr lang="ru-RU" sz="2400" b="1" dirty="0" smtClean="0"/>
              <a:t> </a:t>
            </a:r>
            <a:endParaRPr lang="ru-RU" sz="2400" dirty="0" smtClean="0"/>
          </a:p>
          <a:p>
            <a:pPr>
              <a:buFont typeface="Wingdings 2" pitchFamily="18" charset="2"/>
              <a:buNone/>
            </a:pPr>
            <a:r>
              <a:rPr lang="ru-RU" sz="2400" b="1" dirty="0" smtClean="0"/>
              <a:t>В (-1; 0,5)	0,5=-0,5*(-1)</a:t>
            </a:r>
            <a:endParaRPr lang="ru-RU" sz="2400" dirty="0" smtClean="0"/>
          </a:p>
          <a:p>
            <a:pPr>
              <a:buFont typeface="Wingdings 2" pitchFamily="18" charset="2"/>
              <a:buNone/>
            </a:pPr>
            <a:r>
              <a:rPr lang="ru-RU" sz="2400" b="1" dirty="0" smtClean="0"/>
              <a:t>			0,5=0,5  ( да)</a:t>
            </a:r>
            <a:endParaRPr lang="ru-RU" sz="2400" dirty="0" smtClean="0"/>
          </a:p>
          <a:p>
            <a:pPr>
              <a:buFont typeface="Wingdings 2" pitchFamily="18" charset="2"/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Ответ: точка В принадлежит графику    у=-0,5х</a:t>
            </a:r>
            <a:endParaRPr lang="ru-RU" sz="2400" dirty="0" smtClean="0">
              <a:solidFill>
                <a:srgbClr val="FF0000"/>
              </a:solidFill>
            </a:endParaRPr>
          </a:p>
          <a:p>
            <a:pPr>
              <a:buFont typeface="Wingdings 2" pitchFamily="18" charset="2"/>
              <a:buNone/>
            </a:pPr>
            <a:r>
              <a:rPr lang="ru-RU" sz="2400" dirty="0" smtClean="0">
                <a:solidFill>
                  <a:srgbClr val="FF0000"/>
                </a:solidFill>
              </a:rPr>
              <a:t>	</a:t>
            </a:r>
          </a:p>
          <a:p>
            <a:pPr>
              <a:buFont typeface="Wingdings 2" pitchFamily="18" charset="2"/>
              <a:buNone/>
            </a:pPr>
            <a:r>
              <a:rPr lang="ru-RU" sz="2400" b="1" dirty="0" smtClean="0"/>
              <a:t> </a:t>
            </a:r>
            <a:endParaRPr lang="ru-RU" sz="2400" dirty="0" smtClean="0"/>
          </a:p>
          <a:p>
            <a:pPr>
              <a:buFont typeface="Wingdings 2" pitchFamily="18" charset="2"/>
              <a:buNone/>
            </a:pPr>
            <a:r>
              <a:rPr lang="ru-RU" sz="2400" b="1" dirty="0" smtClean="0"/>
              <a:t>Ты смог заработать два «+»?</a:t>
            </a:r>
            <a:endParaRPr lang="ru-RU" sz="2400" dirty="0" smtClean="0"/>
          </a:p>
          <a:p>
            <a:r>
              <a:rPr lang="ru-RU" dirty="0" smtClean="0"/>
              <a:t> </a:t>
            </a:r>
          </a:p>
          <a:p>
            <a:endParaRPr lang="ru-RU" dirty="0" smtClean="0"/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072313" y="5786438"/>
            <a:ext cx="1571625" cy="85725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7412" name="Picture 4" descr="C:\Documents and Settings\Admin\Local Settings\Temporary Internet Files\Content.IE5\TY6NZXRW\MC90041261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214290"/>
            <a:ext cx="3071834" cy="2247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Grp="1"/>
          </p:cNvSpPr>
          <p:nvPr>
            <p:ph type="title"/>
          </p:nvPr>
        </p:nvSpPr>
        <p:spPr bwMode="auto">
          <a:xfrm>
            <a:off x="1042988" y="714375"/>
            <a:ext cx="7891462" cy="11303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>
              <a:defRPr/>
            </a:pPr>
            <a:r>
              <a:rPr lang="ru-RU" sz="3200" b="1" dirty="0" smtClean="0">
                <a:solidFill>
                  <a:srgbClr val="FF0000"/>
                </a:solidFill>
                <a:effectLst/>
                <a:latin typeface="Arial" charset="0"/>
              </a:rPr>
              <a:t>Пересекаются ли графики данных функций? Если да, то в какой точке?</a:t>
            </a:r>
            <a:br>
              <a:rPr lang="ru-RU" sz="3200" b="1" dirty="0" smtClean="0">
                <a:solidFill>
                  <a:srgbClr val="FF0000"/>
                </a:solidFill>
                <a:effectLst/>
                <a:latin typeface="Arial" charset="0"/>
              </a:rPr>
            </a:br>
            <a:endParaRPr lang="ru-RU" sz="3200" b="1" dirty="0" smtClean="0"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45063" name="Rectangle 7"/>
          <p:cNvSpPr>
            <a:spLocks noGrp="1"/>
          </p:cNvSpPr>
          <p:nvPr>
            <p:ph type="body" idx="1"/>
          </p:nvPr>
        </p:nvSpPr>
        <p:spPr>
          <a:xfrm>
            <a:off x="1435100" y="2060575"/>
            <a:ext cx="7499350" cy="1512888"/>
          </a:xfrm>
        </p:spPr>
        <p:txBody>
          <a:bodyPr/>
          <a:lstStyle/>
          <a:p>
            <a:pPr marL="692150" indent="-609600" eaLnBrk="1" hangingPunct="1">
              <a:buFont typeface="Wingdings 2" pitchFamily="18" charset="2"/>
              <a:buAutoNum type="arabicPeriod"/>
            </a:pPr>
            <a:r>
              <a:rPr lang="ru-RU" sz="4000" smtClean="0">
                <a:latin typeface="Arial" charset="0"/>
              </a:rPr>
              <a:t>У=4х-2    и   у=-6 х+8</a:t>
            </a:r>
          </a:p>
          <a:p>
            <a:pPr marL="692150" indent="-609600" eaLnBrk="1" hangingPunct="1">
              <a:buFont typeface="Wingdings 2" pitchFamily="18" charset="2"/>
              <a:buAutoNum type="arabicPeriod"/>
            </a:pPr>
            <a:r>
              <a:rPr lang="ru-RU" sz="4000" smtClean="0">
                <a:latin typeface="Arial" charset="0"/>
              </a:rPr>
              <a:t>У=-3х+8  и   у=-5-3х</a:t>
            </a:r>
          </a:p>
        </p:txBody>
      </p:sp>
      <p:sp>
        <p:nvSpPr>
          <p:cNvPr id="45064" name="Text Box 8"/>
          <p:cNvSpPr txBox="1">
            <a:spLocks noChangeArrowheads="1"/>
          </p:cNvSpPr>
          <p:nvPr/>
        </p:nvSpPr>
        <p:spPr bwMode="auto">
          <a:xfrm>
            <a:off x="1476375" y="3644900"/>
            <a:ext cx="6767513" cy="204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3200" b="1" i="1" u="sng" dirty="0">
                <a:solidFill>
                  <a:srgbClr val="0033CC"/>
                </a:solidFill>
              </a:rPr>
              <a:t>Ответы: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3200" b="1" i="1" dirty="0">
                <a:solidFill>
                  <a:srgbClr val="0033CC"/>
                </a:solidFill>
              </a:rPr>
              <a:t>Пересекаются в точке (1; 2 ).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3200" b="1" i="1" dirty="0">
                <a:solidFill>
                  <a:srgbClr val="0033CC"/>
                </a:solidFill>
              </a:rPr>
              <a:t>Не пересекаются.</a:t>
            </a:r>
          </a:p>
        </p:txBody>
      </p:sp>
      <p:sp>
        <p:nvSpPr>
          <p:cNvPr id="16389" name="TextBox 4"/>
          <p:cNvSpPr txBox="1">
            <a:spLocks noChangeArrowheads="1"/>
          </p:cNvSpPr>
          <p:nvPr/>
        </p:nvSpPr>
        <p:spPr bwMode="auto">
          <a:xfrm>
            <a:off x="7929563" y="0"/>
            <a:ext cx="1071562" cy="646113"/>
          </a:xfrm>
          <a:prstGeom prst="rect">
            <a:avLst/>
          </a:pr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3600" b="1" dirty="0"/>
              <a:t>№6</a:t>
            </a: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71625" y="5786438"/>
            <a:ext cx="59293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hlinkClick r:id="rId3" action="ppaction://hlinksldjump"/>
              </a:rPr>
              <a:t>Проверь своё решение!!!</a:t>
            </a:r>
            <a:endParaRPr lang="ru-RU" sz="2800" b="1"/>
          </a:p>
        </p:txBody>
      </p:sp>
      <p:pic>
        <p:nvPicPr>
          <p:cNvPr id="18440" name="Picture 8" descr="C:\Documents and Settings\Admin\Local Settings\Temporary Internet Files\Content.IE5\73YRLJ1T\MC900441882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4929198"/>
            <a:ext cx="2357454" cy="16641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50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50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0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50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50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50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50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50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Содержимое 2"/>
          <p:cNvSpPr>
            <a:spLocks noGrp="1"/>
          </p:cNvSpPr>
          <p:nvPr>
            <p:ph idx="1"/>
          </p:nvPr>
        </p:nvSpPr>
        <p:spPr>
          <a:xfrm>
            <a:off x="857250" y="428625"/>
            <a:ext cx="8286750" cy="5643563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2000" b="1" u="sng" dirty="0" smtClean="0"/>
              <a:t>Проверь своё решение!</a:t>
            </a:r>
            <a:endParaRPr lang="ru-RU" sz="2000" u="sng" dirty="0" smtClean="0"/>
          </a:p>
          <a:p>
            <a:pPr>
              <a:buFont typeface="Wingdings 2" pitchFamily="18" charset="2"/>
              <a:buNone/>
            </a:pPr>
            <a:r>
              <a:rPr lang="ru-RU" sz="2000" b="1" dirty="0" smtClean="0"/>
              <a:t>1. у=4х-2   и   у=-6х+8</a:t>
            </a:r>
            <a:endParaRPr lang="ru-RU" sz="2000" dirty="0" smtClean="0"/>
          </a:p>
          <a:p>
            <a:pPr>
              <a:buFont typeface="Wingdings 2" pitchFamily="18" charset="2"/>
              <a:buNone/>
            </a:pPr>
            <a:r>
              <a:rPr lang="ru-RU" sz="2000" b="1" dirty="0" smtClean="0"/>
              <a:t>	4х-2=-6х+8</a:t>
            </a:r>
            <a:endParaRPr lang="ru-RU" sz="2000" dirty="0" smtClean="0"/>
          </a:p>
          <a:p>
            <a:pPr>
              <a:buFont typeface="Wingdings 2" pitchFamily="18" charset="2"/>
              <a:buNone/>
            </a:pPr>
            <a:r>
              <a:rPr lang="ru-RU" sz="2000" b="1" dirty="0" smtClean="0"/>
              <a:t>	4х+6х=8+2</a:t>
            </a:r>
            <a:endParaRPr lang="ru-RU" sz="2000" dirty="0" smtClean="0"/>
          </a:p>
          <a:p>
            <a:pPr>
              <a:buFont typeface="Wingdings 2" pitchFamily="18" charset="2"/>
              <a:buNone/>
            </a:pPr>
            <a:r>
              <a:rPr lang="ru-RU" sz="2000" b="1" dirty="0" smtClean="0"/>
              <a:t>	10х=10</a:t>
            </a:r>
            <a:endParaRPr lang="ru-RU" sz="2000" dirty="0" smtClean="0"/>
          </a:p>
          <a:p>
            <a:pPr>
              <a:buFont typeface="Wingdings 2" pitchFamily="18" charset="2"/>
              <a:buNone/>
            </a:pPr>
            <a:r>
              <a:rPr lang="ru-RU" sz="2000" b="1" dirty="0" smtClean="0"/>
              <a:t>	х=10:10</a:t>
            </a:r>
            <a:endParaRPr lang="ru-RU" sz="2000" dirty="0" smtClean="0"/>
          </a:p>
          <a:p>
            <a:pPr>
              <a:buFont typeface="Wingdings 2" pitchFamily="18" charset="2"/>
              <a:buNone/>
            </a:pPr>
            <a:r>
              <a:rPr lang="ru-RU" sz="2000" b="1" dirty="0" smtClean="0"/>
              <a:t>	х=1</a:t>
            </a:r>
            <a:endParaRPr lang="ru-RU" sz="2000" dirty="0" smtClean="0"/>
          </a:p>
          <a:p>
            <a:pPr>
              <a:buFont typeface="Wingdings 2" pitchFamily="18" charset="2"/>
              <a:buNone/>
            </a:pPr>
            <a:r>
              <a:rPr lang="ru-RU" sz="2000" b="1" dirty="0" smtClean="0"/>
              <a:t>У=4*1-2=2</a:t>
            </a:r>
            <a:endParaRPr lang="ru-RU" sz="2000" dirty="0" smtClean="0"/>
          </a:p>
          <a:p>
            <a:pPr>
              <a:buFont typeface="Wingdings 2" pitchFamily="18" charset="2"/>
              <a:buNone/>
            </a:pPr>
            <a:r>
              <a:rPr lang="ru-RU" sz="2000" b="1" i="1" dirty="0" smtClean="0">
                <a:solidFill>
                  <a:srgbClr val="FF0000"/>
                </a:solidFill>
              </a:rPr>
              <a:t>Ответ: графики пересекаются в точке (1; 2)</a:t>
            </a:r>
            <a:endParaRPr lang="ru-RU" sz="2000" i="1" dirty="0" smtClean="0">
              <a:solidFill>
                <a:srgbClr val="FF0000"/>
              </a:solidFill>
            </a:endParaRPr>
          </a:p>
          <a:p>
            <a:pPr>
              <a:buFont typeface="Wingdings 2" pitchFamily="18" charset="2"/>
              <a:buNone/>
            </a:pPr>
            <a:r>
              <a:rPr lang="ru-RU" sz="2000" b="1" dirty="0" smtClean="0"/>
              <a:t>2. у=-3х+8   и   у=-5-3х</a:t>
            </a:r>
            <a:endParaRPr lang="ru-RU" sz="2000" dirty="0" smtClean="0"/>
          </a:p>
          <a:p>
            <a:pPr>
              <a:buFont typeface="Wingdings 2" pitchFamily="18" charset="2"/>
              <a:buNone/>
            </a:pPr>
            <a:r>
              <a:rPr lang="ru-RU" sz="2000" b="1" dirty="0" smtClean="0"/>
              <a:t>	-3х+8=-5-3х</a:t>
            </a:r>
            <a:endParaRPr lang="ru-RU" sz="2000" dirty="0" smtClean="0"/>
          </a:p>
          <a:p>
            <a:pPr>
              <a:buFont typeface="Wingdings 2" pitchFamily="18" charset="2"/>
              <a:buNone/>
            </a:pPr>
            <a:r>
              <a:rPr lang="ru-RU" sz="2000" b="1" dirty="0" smtClean="0"/>
              <a:t>	-3х+3х=-5-8</a:t>
            </a:r>
            <a:endParaRPr lang="ru-RU" sz="2000" dirty="0" smtClean="0"/>
          </a:p>
          <a:p>
            <a:pPr>
              <a:buFont typeface="Wingdings 2" pitchFamily="18" charset="2"/>
              <a:buNone/>
            </a:pPr>
            <a:r>
              <a:rPr lang="ru-RU" sz="2000" b="1" dirty="0" smtClean="0"/>
              <a:t>	0х=-13</a:t>
            </a:r>
            <a:endParaRPr lang="ru-RU" sz="2000" dirty="0" smtClean="0"/>
          </a:p>
          <a:p>
            <a:pPr>
              <a:buFont typeface="Wingdings 2" pitchFamily="18" charset="2"/>
              <a:buNone/>
            </a:pPr>
            <a:r>
              <a:rPr lang="ru-RU" sz="2000" b="1" i="1" dirty="0" smtClean="0">
                <a:solidFill>
                  <a:srgbClr val="FF0000"/>
                </a:solidFill>
              </a:rPr>
              <a:t>Ответ: графики не пересекаются, т.к. уравнение не имеет решения.</a:t>
            </a:r>
            <a:endParaRPr lang="ru-RU" sz="2000" i="1" dirty="0" smtClean="0">
              <a:solidFill>
                <a:srgbClr val="FF0000"/>
              </a:solidFill>
            </a:endParaRPr>
          </a:p>
          <a:p>
            <a:pPr>
              <a:buFont typeface="Wingdings 2" pitchFamily="18" charset="2"/>
              <a:buNone/>
            </a:pPr>
            <a:r>
              <a:rPr lang="ru-RU" sz="2000" b="1" dirty="0" smtClean="0"/>
              <a:t> </a:t>
            </a:r>
            <a:r>
              <a:rPr lang="ru-RU" sz="2400" b="1" dirty="0" smtClean="0"/>
              <a:t>Ты смог заработать два «+»?</a:t>
            </a:r>
            <a:endParaRPr lang="ru-RU" sz="2400" dirty="0" smtClean="0"/>
          </a:p>
          <a:p>
            <a:endParaRPr lang="ru-RU" dirty="0" smtClean="0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6858000" y="6072188"/>
            <a:ext cx="1357313" cy="5715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9460" name="Picture 4" descr="C:\Documents and Settings\Admin\Local Settings\Temporary Internet Files\Content.IE5\B12JZMUW\MC900441884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500042"/>
            <a:ext cx="3500462" cy="28351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/>
          </p:nvPr>
        </p:nvSpPr>
        <p:spPr bwMode="auto">
          <a:xfrm>
            <a:off x="785813" y="214313"/>
            <a:ext cx="7499350" cy="868362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ru-RU" dirty="0" smtClean="0">
                <a:effectLst/>
                <a:latin typeface="Arial" charset="0"/>
              </a:rPr>
              <a:t>Давайте построим графики в одной системе координат!</a:t>
            </a:r>
          </a:p>
        </p:txBody>
      </p:sp>
      <p:sp>
        <p:nvSpPr>
          <p:cNvPr id="41988" name="Rectangle 4"/>
          <p:cNvSpPr>
            <a:spLocks noGrp="1"/>
          </p:cNvSpPr>
          <p:nvPr>
            <p:ph type="body" sz="half" idx="1"/>
          </p:nvPr>
        </p:nvSpPr>
        <p:spPr>
          <a:xfrm>
            <a:off x="1435100" y="1447800"/>
            <a:ext cx="3673475" cy="2413000"/>
          </a:xfrm>
        </p:spPr>
        <p:txBody>
          <a:bodyPr/>
          <a:lstStyle/>
          <a:p>
            <a:pPr marL="615950" indent="-533400" algn="ctr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smtClean="0">
                <a:solidFill>
                  <a:srgbClr val="FF0000"/>
                </a:solidFill>
                <a:latin typeface="Arial" charset="0"/>
              </a:rPr>
              <a:t>1 вариант</a:t>
            </a:r>
          </a:p>
          <a:p>
            <a:pPr marL="615950" indent="-533400" eaLnBrk="1" hangingPunct="1">
              <a:lnSpc>
                <a:spcPct val="90000"/>
              </a:lnSpc>
              <a:buFont typeface="Wingdings 2" pitchFamily="18" charset="2"/>
              <a:buAutoNum type="arabicPeriod"/>
            </a:pPr>
            <a:r>
              <a:rPr lang="ru-RU" sz="4000" b="1" smtClean="0">
                <a:latin typeface="Arial" charset="0"/>
              </a:rPr>
              <a:t>У=2х-3</a:t>
            </a:r>
          </a:p>
          <a:p>
            <a:pPr marL="615950" indent="-533400" eaLnBrk="1" hangingPunct="1">
              <a:lnSpc>
                <a:spcPct val="90000"/>
              </a:lnSpc>
              <a:buFont typeface="Wingdings 2" pitchFamily="18" charset="2"/>
              <a:buAutoNum type="arabicPeriod"/>
            </a:pPr>
            <a:r>
              <a:rPr lang="ru-RU" sz="4000" b="1" smtClean="0">
                <a:latin typeface="Arial" charset="0"/>
              </a:rPr>
              <a:t>У=2х+4</a:t>
            </a:r>
          </a:p>
          <a:p>
            <a:pPr marL="615950" indent="-533400" eaLnBrk="1" hangingPunct="1">
              <a:lnSpc>
                <a:spcPct val="90000"/>
              </a:lnSpc>
              <a:buFont typeface="Wingdings 2" pitchFamily="18" charset="2"/>
              <a:buAutoNum type="arabicPeriod"/>
            </a:pPr>
            <a:r>
              <a:rPr lang="ru-RU" sz="4000" b="1" smtClean="0">
                <a:latin typeface="Arial" charset="0"/>
              </a:rPr>
              <a:t>У=2х</a:t>
            </a:r>
          </a:p>
        </p:txBody>
      </p:sp>
      <p:sp>
        <p:nvSpPr>
          <p:cNvPr id="41989" name="Rectangle 5"/>
          <p:cNvSpPr>
            <a:spLocks noGrp="1"/>
          </p:cNvSpPr>
          <p:nvPr>
            <p:ph type="body" sz="half" idx="2"/>
          </p:nvPr>
        </p:nvSpPr>
        <p:spPr>
          <a:xfrm>
            <a:off x="5292725" y="1412875"/>
            <a:ext cx="3673475" cy="2376488"/>
          </a:xfrm>
        </p:spPr>
        <p:txBody>
          <a:bodyPr/>
          <a:lstStyle/>
          <a:p>
            <a:pPr marL="615950" indent="-533400" algn="ctr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smtClean="0">
                <a:solidFill>
                  <a:srgbClr val="FF0000"/>
                </a:solidFill>
                <a:latin typeface="Arial" charset="0"/>
              </a:rPr>
              <a:t>2 вариант</a:t>
            </a:r>
          </a:p>
          <a:p>
            <a:pPr marL="615950" indent="-533400" eaLnBrk="1" hangingPunct="1">
              <a:lnSpc>
                <a:spcPct val="90000"/>
              </a:lnSpc>
              <a:buFont typeface="Wingdings 2" pitchFamily="18" charset="2"/>
              <a:buAutoNum type="arabicPeriod"/>
            </a:pPr>
            <a:r>
              <a:rPr lang="ru-RU" sz="4000" b="1" smtClean="0">
                <a:latin typeface="Arial" charset="0"/>
              </a:rPr>
              <a:t>У=-3х+2</a:t>
            </a:r>
          </a:p>
          <a:p>
            <a:pPr marL="615950" indent="-533400" eaLnBrk="1" hangingPunct="1">
              <a:lnSpc>
                <a:spcPct val="90000"/>
              </a:lnSpc>
              <a:buFont typeface="Wingdings 2" pitchFamily="18" charset="2"/>
              <a:buAutoNum type="arabicPeriod"/>
            </a:pPr>
            <a:r>
              <a:rPr lang="ru-RU" sz="4000" b="1" smtClean="0">
                <a:latin typeface="Arial" charset="0"/>
              </a:rPr>
              <a:t>У=1,5х+2</a:t>
            </a:r>
          </a:p>
          <a:p>
            <a:pPr marL="615950" indent="-533400" eaLnBrk="1" hangingPunct="1">
              <a:lnSpc>
                <a:spcPct val="90000"/>
              </a:lnSpc>
              <a:buFont typeface="Wingdings 2" pitchFamily="18" charset="2"/>
              <a:buAutoNum type="arabicPeriod"/>
            </a:pPr>
            <a:r>
              <a:rPr lang="ru-RU" sz="4000" b="1" smtClean="0">
                <a:latin typeface="Arial" charset="0"/>
              </a:rPr>
              <a:t>У=2</a:t>
            </a:r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1142976" y="3929066"/>
            <a:ext cx="7632700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/>
              <a:t>Напиши ответ на вопрос: </a:t>
            </a:r>
          </a:p>
          <a:p>
            <a:pPr algn="ctr">
              <a:spcBef>
                <a:spcPct val="50000"/>
              </a:spcBef>
            </a:pPr>
            <a:r>
              <a:rPr lang="ru-RU" sz="3200" b="1" dirty="0">
                <a:solidFill>
                  <a:srgbClr val="FF0000"/>
                </a:solidFill>
              </a:rPr>
              <a:t>Каково взаимное расположение графиков?</a:t>
            </a:r>
          </a:p>
        </p:txBody>
      </p:sp>
      <p:sp>
        <p:nvSpPr>
          <p:cNvPr id="17414" name="TextBox 5"/>
          <p:cNvSpPr txBox="1">
            <a:spLocks noChangeArrowheads="1"/>
          </p:cNvSpPr>
          <p:nvPr/>
        </p:nvSpPr>
        <p:spPr bwMode="auto">
          <a:xfrm>
            <a:off x="7858125" y="0"/>
            <a:ext cx="1143000" cy="646113"/>
          </a:xfrm>
          <a:prstGeom prst="rect">
            <a:avLst/>
          </a:pr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3600" b="1" dirty="0"/>
              <a:t>№7</a:t>
            </a:r>
          </a:p>
        </p:txBody>
      </p:sp>
      <p:pic>
        <p:nvPicPr>
          <p:cNvPr id="20487" name="Picture 7" descr="C:\Documents and Settings\Admin\Local Settings\Temporary Internet Files\Content.IE5\1KPWU6K3\MC900441527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36" y="5214950"/>
            <a:ext cx="2587692" cy="15001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1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1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19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9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19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19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/>
      <p:bldP spid="41988" grpId="0" build="p"/>
      <p:bldP spid="41989" grpId="0" build="p"/>
      <p:bldP spid="4199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mtClean="0">
                <a:effectLst/>
                <a:latin typeface="Arial" charset="0"/>
              </a:rPr>
              <a:t>ОТВЕТ:</a:t>
            </a:r>
          </a:p>
        </p:txBody>
      </p:sp>
      <p:sp>
        <p:nvSpPr>
          <p:cNvPr id="6451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3600" b="1" dirty="0" smtClean="0">
                <a:latin typeface="Arial" charset="0"/>
              </a:rPr>
              <a:t>1 вариант</a:t>
            </a:r>
            <a:br>
              <a:rPr lang="ru-RU" sz="3600" b="1" dirty="0" smtClean="0">
                <a:latin typeface="Arial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Arial" charset="0"/>
              </a:rPr>
              <a:t>Графики параллельны.</a:t>
            </a:r>
          </a:p>
          <a:p>
            <a:pPr eaLnBrk="1" hangingPunct="1"/>
            <a:r>
              <a:rPr lang="ru-RU" sz="3600" b="1" dirty="0" smtClean="0">
                <a:latin typeface="Arial" charset="0"/>
              </a:rPr>
              <a:t>2 вариант</a:t>
            </a:r>
            <a:br>
              <a:rPr lang="ru-RU" sz="3600" b="1" dirty="0" smtClean="0">
                <a:latin typeface="Arial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Arial" charset="0"/>
              </a:rPr>
              <a:t>Графики пересекаются </a:t>
            </a:r>
            <a:br>
              <a:rPr lang="ru-RU" sz="3600" b="1" dirty="0" smtClean="0">
                <a:solidFill>
                  <a:srgbClr val="FF0000"/>
                </a:solidFill>
                <a:latin typeface="Arial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Arial" charset="0"/>
              </a:rPr>
              <a:t>в точке (0; 2)</a:t>
            </a:r>
          </a:p>
        </p:txBody>
      </p:sp>
      <p:pic>
        <p:nvPicPr>
          <p:cNvPr id="21508" name="Picture 4" descr="C:\Documents and Settings\Admin\Local Settings\Temporary Internet Files\Content.IE5\1KPWU6K3\MC900434829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3428976"/>
            <a:ext cx="3429024" cy="34290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/>
      <p:bldP spid="6451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mtClean="0">
                <a:effectLst/>
                <a:latin typeface="Arial" charset="0"/>
              </a:rPr>
              <a:t>Сосчитай «+»!</a:t>
            </a:r>
          </a:p>
        </p:txBody>
      </p:sp>
      <p:sp>
        <p:nvSpPr>
          <p:cNvPr id="56323" name="Rectangle 3"/>
          <p:cNvSpPr>
            <a:spLocks noGrp="1"/>
          </p:cNvSpPr>
          <p:nvPr>
            <p:ph type="body" idx="1"/>
          </p:nvPr>
        </p:nvSpPr>
        <p:spPr>
          <a:xfrm>
            <a:off x="1435100" y="1447800"/>
            <a:ext cx="7499350" cy="6858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mtClean="0">
                <a:solidFill>
                  <a:srgbClr val="FF0000"/>
                </a:solidFill>
                <a:latin typeface="Arial" charset="0"/>
              </a:rPr>
              <a:t>Поставь себе оценку:</a:t>
            </a:r>
          </a:p>
          <a:p>
            <a:pPr eaLnBrk="1" hangingPunct="1">
              <a:buFont typeface="Wingdings 2" pitchFamily="18" charset="2"/>
              <a:buNone/>
            </a:pPr>
            <a:endParaRPr lang="ru-RU" smtClean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4" name="Рисунок 3" descr="arg-5-25-trans-y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67175" y="2219325"/>
            <a:ext cx="1298575" cy="120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6011863" y="2565400"/>
            <a:ext cx="2663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>
                <a:solidFill>
                  <a:srgbClr val="FF0000"/>
                </a:solidFill>
              </a:rPr>
              <a:t>24 – 26</a:t>
            </a:r>
          </a:p>
        </p:txBody>
      </p:sp>
      <p:pic>
        <p:nvPicPr>
          <p:cNvPr id="56326" name="Picture 6" descr="arg-4-25-trans-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71775" y="3544888"/>
            <a:ext cx="1239838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7" name="Text Box 7"/>
          <p:cNvSpPr txBox="1">
            <a:spLocks noChangeArrowheads="1"/>
          </p:cNvSpPr>
          <p:nvPr/>
        </p:nvSpPr>
        <p:spPr bwMode="auto">
          <a:xfrm>
            <a:off x="4356100" y="3789363"/>
            <a:ext cx="16557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>
                <a:solidFill>
                  <a:srgbClr val="FF0000"/>
                </a:solidFill>
              </a:rPr>
              <a:t>20 - 23</a:t>
            </a:r>
          </a:p>
        </p:txBody>
      </p:sp>
      <p:pic>
        <p:nvPicPr>
          <p:cNvPr id="56328" name="Picture 8" descr="arg-3-25-trans-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31913" y="4813300"/>
            <a:ext cx="1370012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9" name="Text Box 9"/>
          <p:cNvSpPr txBox="1">
            <a:spLocks noChangeArrowheads="1"/>
          </p:cNvSpPr>
          <p:nvPr/>
        </p:nvSpPr>
        <p:spPr bwMode="auto">
          <a:xfrm>
            <a:off x="2987675" y="5373688"/>
            <a:ext cx="2089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>
                <a:solidFill>
                  <a:srgbClr val="FF0000"/>
                </a:solidFill>
              </a:rPr>
              <a:t>16 - 19</a:t>
            </a:r>
          </a:p>
        </p:txBody>
      </p:sp>
      <p:sp>
        <p:nvSpPr>
          <p:cNvPr id="56330" name="Line 10"/>
          <p:cNvSpPr>
            <a:spLocks noChangeShapeType="1"/>
          </p:cNvSpPr>
          <p:nvPr/>
        </p:nvSpPr>
        <p:spPr bwMode="auto">
          <a:xfrm flipV="1">
            <a:off x="6011863" y="2781300"/>
            <a:ext cx="2376487" cy="33115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500"/>
                            </p:stCondLst>
                            <p:childTnLst>
                              <p:par>
                                <p:cTn id="3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8500"/>
                            </p:stCondLst>
                            <p:childTnLst>
                              <p:par>
                                <p:cTn id="4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build="p"/>
      <p:bldP spid="56325" grpId="0"/>
      <p:bldP spid="56327" grpId="0"/>
      <p:bldP spid="56329" grpId="0"/>
      <p:bldP spid="5633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4" descr="C:\Documents and Settings\Admin\Local Settings\Temporary Internet Files\Content.IE5\TY6NZXRW\MP900399480[1].jpg"/>
          <p:cNvPicPr>
            <a:picLocks noChangeAspect="1" noChangeArrowheads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989984" y="-1"/>
            <a:ext cx="8154016" cy="6924911"/>
          </a:xfrm>
          <a:prstGeom prst="rect">
            <a:avLst/>
          </a:prstGeom>
          <a:noFill/>
        </p:spPr>
      </p:pic>
      <p:sp>
        <p:nvSpPr>
          <p:cNvPr id="23554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b="1" smtClean="0">
                <a:solidFill>
                  <a:srgbClr val="0033CC"/>
                </a:solidFill>
                <a:effectLst/>
                <a:latin typeface="Arial" charset="0"/>
              </a:rPr>
              <a:t>Домашнее задание</a:t>
            </a:r>
          </a:p>
        </p:txBody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>
          <a:xfrm>
            <a:off x="1435100" y="2708275"/>
            <a:ext cx="7499350" cy="3540125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4800" smtClean="0">
                <a:solidFill>
                  <a:srgbClr val="0033CC"/>
                </a:solidFill>
                <a:latin typeface="Arial" charset="0"/>
              </a:rPr>
              <a:t>№ 402,  № 423.</a:t>
            </a:r>
          </a:p>
          <a:p>
            <a:pPr algn="ctr" eaLnBrk="1" hangingPunct="1">
              <a:buFont typeface="Wingdings 2" pitchFamily="18" charset="2"/>
              <a:buNone/>
            </a:pPr>
            <a:endParaRPr lang="ru-RU" sz="4800" smtClean="0">
              <a:solidFill>
                <a:srgbClr val="0033CC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0" name="Picture 4" descr="C:\Documents and Settings\Admin\Local Settings\Temporary Internet Files\Content.IE5\B12JZMUW\MP900382698[1].jpg"/>
          <p:cNvPicPr>
            <a:picLocks noChangeAspect="1" noChangeArrowheads="1"/>
          </p:cNvPicPr>
          <p:nvPr/>
        </p:nvPicPr>
        <p:blipFill>
          <a:blip r:embed="rId3" cstate="email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971525" y="-20451"/>
            <a:ext cx="8172475" cy="6878451"/>
          </a:xfrm>
          <a:prstGeom prst="rect">
            <a:avLst/>
          </a:prstGeom>
          <a:noFill/>
        </p:spPr>
      </p:pic>
      <p:sp>
        <p:nvSpPr>
          <p:cNvPr id="24578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dirty="0" smtClean="0">
                <a:solidFill>
                  <a:srgbClr val="FFFF00"/>
                </a:solidFill>
                <a:effectLst/>
                <a:latin typeface="Arial" charset="0"/>
              </a:rPr>
              <a:t>Повторим…</a:t>
            </a:r>
          </a:p>
        </p:txBody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b="1" dirty="0" smtClean="0"/>
              <a:t>Что называется </a:t>
            </a:r>
            <a:r>
              <a:rPr lang="ru-RU" b="1" dirty="0" smtClean="0">
                <a:solidFill>
                  <a:srgbClr val="FFFF00"/>
                </a:solidFill>
              </a:rPr>
              <a:t>функцией</a:t>
            </a:r>
            <a:r>
              <a:rPr lang="ru-RU" b="1" dirty="0" smtClean="0"/>
              <a:t>?</a:t>
            </a:r>
          </a:p>
          <a:p>
            <a:pPr eaLnBrk="1" hangingPunct="1">
              <a:lnSpc>
                <a:spcPct val="80000"/>
              </a:lnSpc>
            </a:pPr>
            <a:r>
              <a:rPr lang="ru-RU" b="1" dirty="0" smtClean="0"/>
              <a:t>Что называется </a:t>
            </a:r>
            <a:r>
              <a:rPr lang="ru-RU" b="1" dirty="0" smtClean="0">
                <a:solidFill>
                  <a:srgbClr val="FFFF00"/>
                </a:solidFill>
              </a:rPr>
              <a:t>аргументом</a:t>
            </a:r>
            <a:r>
              <a:rPr lang="ru-RU" b="1" dirty="0" smtClean="0"/>
              <a:t>?</a:t>
            </a:r>
          </a:p>
          <a:p>
            <a:pPr eaLnBrk="1" hangingPunct="1">
              <a:lnSpc>
                <a:spcPct val="80000"/>
              </a:lnSpc>
            </a:pPr>
            <a:r>
              <a:rPr lang="ru-RU" b="1" dirty="0" smtClean="0"/>
              <a:t>Что называется </a:t>
            </a:r>
            <a:r>
              <a:rPr lang="ru-RU" b="1" dirty="0" smtClean="0">
                <a:solidFill>
                  <a:srgbClr val="FFFF00"/>
                </a:solidFill>
              </a:rPr>
              <a:t>областью определения</a:t>
            </a:r>
            <a:r>
              <a:rPr lang="ru-RU" b="1" dirty="0" smtClean="0">
                <a:solidFill>
                  <a:srgbClr val="922223"/>
                </a:solidFill>
              </a:rPr>
              <a:t> </a:t>
            </a:r>
            <a:r>
              <a:rPr lang="ru-RU" b="1" dirty="0" smtClean="0"/>
              <a:t>функции?</a:t>
            </a:r>
          </a:p>
          <a:p>
            <a:pPr eaLnBrk="1" hangingPunct="1">
              <a:lnSpc>
                <a:spcPct val="80000"/>
              </a:lnSpc>
            </a:pPr>
            <a:r>
              <a:rPr lang="ru-RU" b="1" dirty="0" smtClean="0"/>
              <a:t>Что называется </a:t>
            </a:r>
            <a:r>
              <a:rPr lang="ru-RU" b="1" dirty="0" smtClean="0">
                <a:solidFill>
                  <a:srgbClr val="FFFF00"/>
                </a:solidFill>
              </a:rPr>
              <a:t>графиком</a:t>
            </a:r>
            <a:r>
              <a:rPr lang="ru-RU" b="1" dirty="0" smtClean="0">
                <a:solidFill>
                  <a:srgbClr val="922223"/>
                </a:solidFill>
              </a:rPr>
              <a:t> </a:t>
            </a:r>
            <a:r>
              <a:rPr lang="ru-RU" b="1" dirty="0" smtClean="0"/>
              <a:t>функции?</a:t>
            </a:r>
          </a:p>
          <a:p>
            <a:pPr eaLnBrk="1" hangingPunct="1">
              <a:lnSpc>
                <a:spcPct val="80000"/>
              </a:lnSpc>
            </a:pPr>
            <a:r>
              <a:rPr lang="ru-RU" b="1" dirty="0" smtClean="0"/>
              <a:t>Какая функция называется </a:t>
            </a:r>
            <a:r>
              <a:rPr lang="ru-RU" b="1" dirty="0" smtClean="0">
                <a:solidFill>
                  <a:srgbClr val="FFFF00"/>
                </a:solidFill>
              </a:rPr>
              <a:t>линейной</a:t>
            </a:r>
            <a:r>
              <a:rPr lang="ru-RU" b="1" dirty="0" smtClean="0"/>
              <a:t>? Что является её графиком? Приведите примеры.</a:t>
            </a:r>
          </a:p>
          <a:p>
            <a:pPr eaLnBrk="1" hangingPunct="1">
              <a:lnSpc>
                <a:spcPct val="80000"/>
              </a:lnSpc>
            </a:pPr>
            <a:r>
              <a:rPr lang="ru-RU" b="1" dirty="0" smtClean="0"/>
              <a:t>Какая функция называется </a:t>
            </a:r>
            <a:r>
              <a:rPr lang="ru-RU" b="1" dirty="0" smtClean="0">
                <a:solidFill>
                  <a:srgbClr val="FFFF00"/>
                </a:solidFill>
              </a:rPr>
              <a:t>прямой пропорциональностью? </a:t>
            </a:r>
            <a:r>
              <a:rPr lang="ru-RU" b="1" dirty="0" smtClean="0"/>
              <a:t>Что является её графиком? Приведите примеры.</a:t>
            </a:r>
          </a:p>
          <a:p>
            <a:pPr eaLnBrk="1" hangingPunct="1"/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20952" y="285728"/>
            <a:ext cx="6423048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satMod val="130000"/>
                  </a:schemeClr>
                </a:solidFill>
              </a:rPr>
              <a:t>Ответьте на вопросы!</a:t>
            </a:r>
            <a:endParaRPr lang="ru-RU" b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100" y="1447800"/>
            <a:ext cx="7499350" cy="4838700"/>
          </a:xfrm>
        </p:spPr>
        <p:txBody>
          <a:bodyPr>
            <a:normAutofit fontScale="92500" lnSpcReduction="2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Что называется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функцией</a:t>
            </a:r>
            <a:r>
              <a:rPr lang="ru-RU" dirty="0" smtClean="0"/>
              <a:t>?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Что называется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аргументом</a:t>
            </a:r>
            <a:r>
              <a:rPr lang="ru-RU" dirty="0" smtClean="0"/>
              <a:t>?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Что называется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областью определения </a:t>
            </a:r>
            <a:r>
              <a:rPr lang="ru-RU" dirty="0" smtClean="0"/>
              <a:t>функции?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Что называется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графиком </a:t>
            </a:r>
            <a:r>
              <a:rPr lang="ru-RU" dirty="0" smtClean="0"/>
              <a:t>функции?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Какая функция называется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линейной</a:t>
            </a:r>
            <a:r>
              <a:rPr lang="ru-RU" dirty="0" smtClean="0"/>
              <a:t>? Что является её графиком? Приведите примеры.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Какая функция называется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прямой пропорциональностью?</a:t>
            </a:r>
            <a:r>
              <a:rPr lang="ru-RU" dirty="0" smtClean="0"/>
              <a:t> Что является её графиком? Приведите примеры.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pic>
        <p:nvPicPr>
          <p:cNvPr id="9220" name="Picture 4" descr="C:\Documents and Settings\Admin\Local Settings\Temporary Internet Files\Content.IE5\1KPWU6K3\MP900399193[1]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00100" y="214290"/>
            <a:ext cx="2128830" cy="12164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000"/>
                            </p:stCondLst>
                            <p:childTnLst>
                              <p:par>
                                <p:cTn id="5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mtClean="0">
                <a:effectLst/>
                <a:latin typeface="Arial" charset="0"/>
              </a:rPr>
              <a:t>Тест:</a:t>
            </a:r>
          </a:p>
        </p:txBody>
      </p:sp>
      <p:sp>
        <p:nvSpPr>
          <p:cNvPr id="58371" name="Rectangle 3"/>
          <p:cNvSpPr>
            <a:spLocks noGrp="1"/>
          </p:cNvSpPr>
          <p:nvPr>
            <p:ph type="body" idx="1"/>
          </p:nvPr>
        </p:nvSpPr>
        <p:spPr>
          <a:xfrm>
            <a:off x="827088" y="1412875"/>
            <a:ext cx="7818437" cy="576263"/>
          </a:xfrm>
        </p:spPr>
        <p:txBody>
          <a:bodyPr/>
          <a:lstStyle/>
          <a:p>
            <a:pPr marL="692150" indent="-609600" eaLnBrk="1" hangingPunct="1">
              <a:buFont typeface="Wingdings 2" pitchFamily="18" charset="2"/>
              <a:buNone/>
            </a:pPr>
            <a:r>
              <a:rPr lang="ru-RU" sz="2400" smtClean="0">
                <a:latin typeface="Arial" charset="0"/>
              </a:rPr>
              <a:t>1. </a:t>
            </a:r>
            <a:r>
              <a:rPr lang="ru-RU" sz="2400" b="1" smtClean="0">
                <a:latin typeface="Arial" charset="0"/>
              </a:rPr>
              <a:t>Какая из функций не является линейной?</a:t>
            </a:r>
          </a:p>
          <a:p>
            <a:pPr marL="692150" indent="-609600" eaLnBrk="1" hangingPunct="1">
              <a:buFont typeface="Wingdings 2" pitchFamily="18" charset="2"/>
              <a:buNone/>
            </a:pPr>
            <a:endParaRPr lang="ru-RU" sz="2400" b="1" smtClean="0">
              <a:latin typeface="Arial" charset="0"/>
            </a:endParaRPr>
          </a:p>
          <a:p>
            <a:pPr marL="692150" indent="-609600" eaLnBrk="1" hangingPunct="1">
              <a:buFont typeface="Wingdings 2" pitchFamily="18" charset="2"/>
              <a:buNone/>
            </a:pPr>
            <a:endParaRPr lang="ru-RU" sz="2000" smtClean="0">
              <a:latin typeface="Arial" charset="0"/>
            </a:endParaRP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4284663" y="1989138"/>
            <a:ext cx="19446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/>
              <a:t>б) у=5х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6443663" y="1989138"/>
            <a:ext cx="23764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/>
              <a:t>в) у=2х</a:t>
            </a:r>
            <a:r>
              <a:rPr lang="ru-RU" sz="3600" baseline="30000"/>
              <a:t>2</a:t>
            </a:r>
            <a:r>
              <a:rPr lang="ru-RU" sz="3600"/>
              <a:t>-1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1692275" y="2060575"/>
            <a:ext cx="2089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/>
              <a:t>а)У=-3х+7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1763713" y="3213100"/>
            <a:ext cx="20875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/>
              <a:t>а) У=-2х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971550" y="2636838"/>
            <a:ext cx="80645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ru-RU" sz="2800"/>
              <a:t>2.  </a:t>
            </a:r>
            <a:r>
              <a:rPr lang="ru-RU" sz="2400" b="1"/>
              <a:t>График какой функции не пересекает ось Ох?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971550" y="4005263"/>
            <a:ext cx="73453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ru-RU" sz="2800"/>
              <a:t>3. </a:t>
            </a:r>
            <a:r>
              <a:rPr lang="ru-RU" sz="2800" b="1"/>
              <a:t>Какие из графиков параллельны?</a:t>
            </a: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900113" y="5300663"/>
            <a:ext cx="784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ru-RU"/>
              <a:t>4. </a:t>
            </a:r>
            <a:r>
              <a:rPr lang="ru-RU" sz="2400" b="1"/>
              <a:t>Какой из графиков проходит через точку (0;11)?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4211638" y="3213100"/>
            <a:ext cx="17287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/>
              <a:t>б) У=3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6156325" y="3141663"/>
            <a:ext cx="2663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/>
              <a:t>в) у=3х+11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1187450" y="4581525"/>
            <a:ext cx="24479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/>
              <a:t>а) у=-8х+3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635375" y="4581525"/>
            <a:ext cx="24479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/>
              <a:t>б) у=2х-15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6372225" y="4508500"/>
            <a:ext cx="24479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/>
              <a:t>в) у=7-8х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1258888" y="5805488"/>
            <a:ext cx="24479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/>
              <a:t>а) у=-8х+3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924300" y="5734050"/>
            <a:ext cx="24479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/>
              <a:t>б) у=2х-15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6480175" y="5734050"/>
            <a:ext cx="2663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/>
              <a:t>в) у=3х+11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500938" y="285750"/>
            <a:ext cx="1428750" cy="646113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3600" b="1" dirty="0">
                <a:solidFill>
                  <a:schemeClr val="tx2">
                    <a:lumMod val="75000"/>
                  </a:schemeClr>
                </a:solidFill>
              </a:rPr>
              <a:t>№ 1</a:t>
            </a:r>
          </a:p>
        </p:txBody>
      </p:sp>
      <p:pic>
        <p:nvPicPr>
          <p:cNvPr id="10263" name="Picture 23" descr="C:\Documents and Settings\Admin\Local Settings\Temporary Internet Files\Content.IE5\1KPWU6K3\MP900399139[1]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00100" y="0"/>
            <a:ext cx="2428892" cy="13879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8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8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8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8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8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8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8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8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8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8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8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8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8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8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8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8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8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8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8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8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8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8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8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3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8" dur="30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30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3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4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6" dur="3000" fill="hold"/>
                                        <p:tgtEl>
                                          <p:spTgt spid="583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7" dur="3000" fill="hold"/>
                                        <p:tgtEl>
                                          <p:spTgt spid="583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8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3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4" dur="3000" fill="hold"/>
                                        <p:tgtEl>
                                          <p:spTgt spid="583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5" dur="3000" fill="hold"/>
                                        <p:tgtEl>
                                          <p:spTgt spid="583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1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33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8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0" dur="3000" fill="hold"/>
                                        <p:tgtEl>
                                          <p:spTgt spid="583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1" dur="3000" fill="hold"/>
                                        <p:tgtEl>
                                          <p:spTgt spid="583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2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3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8" dur="3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9" dur="3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3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2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/>
      <p:bldP spid="58371" grpId="0" build="p"/>
      <p:bldP spid="58373" grpId="0"/>
      <p:bldP spid="58374" grpId="0"/>
      <p:bldP spid="58374" grpId="1"/>
      <p:bldP spid="58376" grpId="0"/>
      <p:bldP spid="58377" grpId="0"/>
      <p:bldP spid="58378" grpId="0"/>
      <p:bldP spid="58379" grpId="0"/>
      <p:bldP spid="58381" grpId="0"/>
      <p:bldP spid="58382" grpId="0"/>
      <p:bldP spid="58382" grpId="1"/>
      <p:bldP spid="58383" grpId="0"/>
      <p:bldP spid="58384" grpId="0"/>
      <p:bldP spid="58384" grpId="1"/>
      <p:bldP spid="58386" grpId="0"/>
      <p:bldP spid="58387" grpId="0"/>
      <p:bldP spid="58387" grpId="1"/>
      <p:bldP spid="58389" grpId="0"/>
      <p:bldP spid="58390" grpId="0"/>
      <p:bldP spid="58392" grpId="0"/>
      <p:bldP spid="5839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>
              <a:defRPr/>
            </a:pPr>
            <a:r>
              <a:rPr lang="ru-RU" sz="36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Поработаем с графиком</a:t>
            </a:r>
            <a:r>
              <a:rPr lang="ru-RU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3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320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3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в учебнике на стр.62  рисунок 17.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Назовите значение функции при значении аргумента </a:t>
            </a:r>
            <a:r>
              <a:rPr lang="ru-RU" sz="4000" b="1" dirty="0" smtClean="0">
                <a:solidFill>
                  <a:schemeClr val="accent3">
                    <a:lumMod val="75000"/>
                  </a:schemeClr>
                </a:solidFill>
              </a:rPr>
              <a:t>-2; </a:t>
            </a: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0</a:t>
            </a:r>
            <a:r>
              <a:rPr lang="ru-RU" sz="4000" b="1" dirty="0" smtClean="0">
                <a:solidFill>
                  <a:schemeClr val="accent3">
                    <a:lumMod val="75000"/>
                  </a:schemeClr>
                </a:solidFill>
              </a:rPr>
              <a:t>; </a:t>
            </a:r>
            <a:r>
              <a:rPr lang="ru-RU" sz="4000" b="1" dirty="0" smtClean="0">
                <a:solidFill>
                  <a:srgbClr val="0070C0"/>
                </a:solidFill>
              </a:rPr>
              <a:t>2</a:t>
            </a:r>
            <a:r>
              <a:rPr lang="ru-RU" sz="4000" b="1" dirty="0" smtClean="0">
                <a:solidFill>
                  <a:schemeClr val="accent3">
                    <a:lumMod val="75000"/>
                  </a:schemeClr>
                </a:solidFill>
              </a:rPr>
              <a:t>; </a:t>
            </a:r>
            <a:r>
              <a:rPr lang="ru-RU" sz="4000" b="1" dirty="0" smtClean="0">
                <a:solidFill>
                  <a:srgbClr val="00B050"/>
                </a:solidFill>
              </a:rPr>
              <a:t>4</a:t>
            </a:r>
            <a:r>
              <a:rPr lang="ru-RU" sz="4000" b="1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4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000" b="1" dirty="0" smtClean="0">
                <a:solidFill>
                  <a:schemeClr val="accent3">
                    <a:lumMod val="75000"/>
                  </a:schemeClr>
                </a:solidFill>
              </a:rPr>
              <a:t>Ответ:  У=  </a:t>
            </a:r>
            <a:r>
              <a:rPr lang="ru-RU" sz="5400" b="1" dirty="0" smtClean="0">
                <a:solidFill>
                  <a:schemeClr val="accent3">
                    <a:lumMod val="75000"/>
                  </a:schemeClr>
                </a:solidFill>
              </a:rPr>
              <a:t>1;  </a:t>
            </a:r>
            <a:r>
              <a:rPr lang="ru-RU" sz="5400" b="1" dirty="0" smtClean="0">
                <a:solidFill>
                  <a:schemeClr val="tx2">
                    <a:lumMod val="75000"/>
                  </a:schemeClr>
                </a:solidFill>
              </a:rPr>
              <a:t>1,5</a:t>
            </a:r>
            <a:r>
              <a:rPr lang="ru-RU" sz="5400" b="1" dirty="0" smtClean="0">
                <a:solidFill>
                  <a:schemeClr val="accent3">
                    <a:lumMod val="75000"/>
                  </a:schemeClr>
                </a:solidFill>
              </a:rPr>
              <a:t>;  </a:t>
            </a:r>
            <a:r>
              <a:rPr lang="ru-RU" sz="5400" b="1" dirty="0" smtClean="0">
                <a:solidFill>
                  <a:srgbClr val="0070C0"/>
                </a:solidFill>
              </a:rPr>
              <a:t>3</a:t>
            </a:r>
            <a:r>
              <a:rPr lang="ru-RU" sz="5400" b="1" dirty="0" smtClean="0">
                <a:solidFill>
                  <a:schemeClr val="accent3">
                    <a:lumMod val="75000"/>
                  </a:schemeClr>
                </a:solidFill>
              </a:rPr>
              <a:t>;  </a:t>
            </a:r>
            <a:r>
              <a:rPr lang="ru-RU" sz="5400" b="1" dirty="0" smtClean="0">
                <a:solidFill>
                  <a:srgbClr val="00B050"/>
                </a:solidFill>
              </a:rPr>
              <a:t>2.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5400" b="1" dirty="0" smtClean="0">
                <a:solidFill>
                  <a:srgbClr val="00B050"/>
                </a:solidFill>
              </a:rPr>
              <a:t>Молодцы!</a:t>
            </a:r>
            <a:endParaRPr lang="ru-RU" sz="5400" dirty="0" smtClean="0">
              <a:solidFill>
                <a:srgbClr val="00B050"/>
              </a:solidFill>
            </a:endParaRPr>
          </a:p>
        </p:txBody>
      </p:sp>
      <p:pic>
        <p:nvPicPr>
          <p:cNvPr id="4" name="Рисунок 3" descr="arg-5-25-trans-y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84963" y="4143375"/>
            <a:ext cx="2459037" cy="227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9" name="TextBox 4"/>
          <p:cNvSpPr txBox="1">
            <a:spLocks noChangeArrowheads="1"/>
          </p:cNvSpPr>
          <p:nvPr/>
        </p:nvSpPr>
        <p:spPr bwMode="auto">
          <a:xfrm>
            <a:off x="7929563" y="142875"/>
            <a:ext cx="1000125" cy="646113"/>
          </a:xfrm>
          <a:prstGeom prst="rect">
            <a:avLst/>
          </a:pr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3600" b="1"/>
              <a:t>№2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4" name="Picture 6" descr="C:\Documents and Settings\Admin\Local Settings\Temporary Internet Files\Content.IE5\TY6NZXRW\MP900449036[1]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00100" y="2928934"/>
            <a:ext cx="7929618" cy="392906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</a:rPr>
              <a:t>Продолжим!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3600" b="1" dirty="0" smtClean="0"/>
              <a:t>Назовите значени</a:t>
            </a:r>
            <a:r>
              <a:rPr lang="ru-RU" sz="3600" b="1" dirty="0" smtClean="0">
                <a:latin typeface="Arial" charset="0"/>
              </a:rPr>
              <a:t>я</a:t>
            </a:r>
            <a:r>
              <a:rPr lang="ru-RU" sz="3600" b="1" dirty="0" smtClean="0"/>
              <a:t> аргумента при значении функции </a:t>
            </a:r>
            <a:r>
              <a:rPr lang="ru-RU" sz="3600" b="1" dirty="0" smtClean="0">
                <a:solidFill>
                  <a:srgbClr val="00B050"/>
                </a:solidFill>
              </a:rPr>
              <a:t>-2</a:t>
            </a:r>
            <a:r>
              <a:rPr lang="ru-RU" sz="3600" b="1" dirty="0" smtClean="0">
                <a:solidFill>
                  <a:srgbClr val="922223"/>
                </a:solidFill>
              </a:rPr>
              <a:t>; </a:t>
            </a:r>
            <a:r>
              <a:rPr lang="ru-RU" sz="3600" b="1" dirty="0" smtClean="0">
                <a:solidFill>
                  <a:srgbClr val="002060"/>
                </a:solidFill>
              </a:rPr>
              <a:t>0</a:t>
            </a:r>
            <a:r>
              <a:rPr lang="ru-RU" sz="3600" b="1" dirty="0" smtClean="0">
                <a:solidFill>
                  <a:srgbClr val="922223"/>
                </a:solidFill>
              </a:rPr>
              <a:t>; 2</a:t>
            </a:r>
            <a:r>
              <a:rPr lang="ru-RU" sz="3600" dirty="0" smtClean="0"/>
              <a:t>.</a:t>
            </a:r>
          </a:p>
          <a:p>
            <a:pPr eaLnBrk="1" hangingPunct="1">
              <a:buFont typeface="Wingdings 2" pitchFamily="18" charset="2"/>
              <a:buNone/>
            </a:pPr>
            <a:endParaRPr lang="ru-RU" sz="3600" b="1" dirty="0" smtClean="0">
              <a:solidFill>
                <a:srgbClr val="922223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ru-RU" b="1" dirty="0" smtClean="0">
                <a:solidFill>
                  <a:srgbClr val="FFFF00"/>
                </a:solidFill>
              </a:rPr>
              <a:t>Ответ:  </a:t>
            </a:r>
            <a:r>
              <a:rPr lang="ru-RU" sz="4000" b="1" dirty="0" err="1" smtClean="0">
                <a:solidFill>
                  <a:srgbClr val="FFFF00"/>
                </a:solidFill>
              </a:rPr>
              <a:t>х=</a:t>
            </a:r>
            <a:r>
              <a:rPr lang="ru-RU" sz="4000" b="1" dirty="0" smtClean="0">
                <a:solidFill>
                  <a:srgbClr val="FFFF00"/>
                </a:solidFill>
              </a:rPr>
              <a:t> -4;  -3;  0,2;  2,3;  4;  6.</a:t>
            </a:r>
          </a:p>
          <a:p>
            <a:pPr algn="ctr" eaLnBrk="1" hangingPunct="1">
              <a:buFont typeface="Wingdings 2" pitchFamily="18" charset="2"/>
              <a:buNone/>
            </a:pPr>
            <a:endParaRPr lang="ru-RU" sz="6000" b="1" dirty="0" smtClean="0">
              <a:solidFill>
                <a:srgbClr val="00B050"/>
              </a:solidFill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ru-RU" sz="6000" b="1" dirty="0" smtClean="0">
                <a:solidFill>
                  <a:srgbClr val="00B050"/>
                </a:solidFill>
              </a:rPr>
              <a:t>                       Молодцы!</a:t>
            </a:r>
            <a:endParaRPr lang="ru-RU" sz="6000" dirty="0" smtClean="0">
              <a:solidFill>
                <a:srgbClr val="00B050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endParaRPr lang="ru-RU" sz="4000" dirty="0" smtClean="0"/>
          </a:p>
          <a:p>
            <a:pPr eaLnBrk="1" hangingPunct="1">
              <a:buFont typeface="Wingdings 2" pitchFamily="18" charset="2"/>
              <a:buNone/>
            </a:pPr>
            <a:endParaRPr lang="ru-RU" dirty="0" smtClean="0"/>
          </a:p>
        </p:txBody>
      </p:sp>
      <p:pic>
        <p:nvPicPr>
          <p:cNvPr id="4" name="Рисунок 3" descr="arg-5-25-trans-y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28926" y="3714752"/>
            <a:ext cx="2459037" cy="227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TextBox 4"/>
          <p:cNvSpPr txBox="1">
            <a:spLocks noChangeArrowheads="1"/>
          </p:cNvSpPr>
          <p:nvPr/>
        </p:nvSpPr>
        <p:spPr bwMode="auto">
          <a:xfrm>
            <a:off x="7643813" y="285750"/>
            <a:ext cx="1071562" cy="646113"/>
          </a:xfrm>
          <a:prstGeom prst="rect">
            <a:avLst/>
          </a:pr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3600" b="1" dirty="0"/>
              <a:t>№3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8" name="Picture 6" descr="C:\Documents and Settings\Admin\Local Settings\Temporary Internet Files\Content.IE5\73YRLJ1T\MP900449104[1].jpg"/>
          <p:cNvPicPr>
            <a:picLocks noChangeAspect="1" noChangeArrowheads="1"/>
          </p:cNvPicPr>
          <p:nvPr/>
        </p:nvPicPr>
        <p:blipFill>
          <a:blip r:embed="rId3" cstate="email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928662" y="0"/>
            <a:ext cx="8215338" cy="6858000"/>
          </a:xfrm>
          <a:prstGeom prst="rect">
            <a:avLst/>
          </a:prstGeom>
          <a:noFill/>
        </p:spPr>
      </p:pic>
      <p:sp>
        <p:nvSpPr>
          <p:cNvPr id="30722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mtClean="0">
                <a:effectLst/>
                <a:latin typeface="Arial" charset="0"/>
              </a:rPr>
              <a:t>Выполни задание!</a:t>
            </a:r>
          </a:p>
        </p:txBody>
      </p:sp>
      <p:sp>
        <p:nvSpPr>
          <p:cNvPr id="3072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92150" indent="-609600" algn="ctr" eaLnBrk="1" hangingPunct="1">
              <a:buFont typeface="Wingdings 2" pitchFamily="18" charset="2"/>
              <a:buNone/>
            </a:pPr>
            <a:r>
              <a:rPr lang="ru-RU" b="1" dirty="0" smtClean="0">
                <a:latin typeface="Arial" charset="0"/>
              </a:rPr>
              <a:t>Дана функция </a:t>
            </a:r>
          </a:p>
          <a:p>
            <a:pPr marL="692150" indent="-609600" eaLnBrk="1" hangingPunct="1">
              <a:buFont typeface="Wingdings 2" pitchFamily="18" charset="2"/>
              <a:buNone/>
            </a:pPr>
            <a:r>
              <a:rPr lang="ru-RU" b="1" dirty="0" smtClean="0">
                <a:latin typeface="Arial" charset="0"/>
              </a:rPr>
              <a:t>У = 2 </a:t>
            </a:r>
            <a:r>
              <a:rPr lang="ru-RU" b="1" dirty="0" err="1" smtClean="0">
                <a:latin typeface="Arial" charset="0"/>
              </a:rPr>
              <a:t>х+</a:t>
            </a:r>
            <a:r>
              <a:rPr lang="ru-RU" b="1" dirty="0" smtClean="0">
                <a:latin typeface="Arial" charset="0"/>
              </a:rPr>
              <a:t> 7                            у = 2 </a:t>
            </a:r>
            <a:r>
              <a:rPr lang="ru-RU" b="1" dirty="0" err="1" smtClean="0">
                <a:latin typeface="Arial" charset="0"/>
              </a:rPr>
              <a:t>х</a:t>
            </a:r>
            <a:r>
              <a:rPr lang="ru-RU" b="1" dirty="0" smtClean="0">
                <a:latin typeface="Arial" charset="0"/>
              </a:rPr>
              <a:t> - 7</a:t>
            </a:r>
          </a:p>
          <a:p>
            <a:pPr marL="692150" indent="-609600" algn="ctr" eaLnBrk="1" hangingPunct="1">
              <a:buFont typeface="Wingdings 2" pitchFamily="18" charset="2"/>
              <a:buNone/>
            </a:pPr>
            <a:r>
              <a:rPr lang="ru-RU" b="1" dirty="0" smtClean="0">
                <a:latin typeface="Arial" charset="0"/>
              </a:rPr>
              <a:t>Найди:</a:t>
            </a:r>
          </a:p>
          <a:p>
            <a:pPr marL="692150" indent="-609600" eaLnBrk="1" hangingPunct="1"/>
            <a:r>
              <a:rPr lang="ru-RU" b="1" i="1" dirty="0" smtClean="0"/>
              <a:t>значение функции</a:t>
            </a:r>
            <a:r>
              <a:rPr lang="ru-RU" b="1" dirty="0" smtClean="0"/>
              <a:t> при значении аргумента</a:t>
            </a:r>
            <a:r>
              <a:rPr lang="ru-RU" b="1" dirty="0" smtClean="0">
                <a:latin typeface="Arial" charset="0"/>
              </a:rPr>
              <a:t>  4; 0,1; -7.</a:t>
            </a:r>
          </a:p>
          <a:p>
            <a:pPr marL="692150" indent="-609600" eaLnBrk="1" hangingPunct="1"/>
            <a:r>
              <a:rPr lang="ru-RU" b="1" i="1" dirty="0" smtClean="0"/>
              <a:t>значение аргумента</a:t>
            </a:r>
            <a:r>
              <a:rPr lang="ru-RU" b="1" dirty="0" smtClean="0"/>
              <a:t> при значении функции</a:t>
            </a:r>
            <a:r>
              <a:rPr lang="ru-RU" sz="3600" b="1" dirty="0" smtClean="0"/>
              <a:t> </a:t>
            </a:r>
            <a:r>
              <a:rPr lang="ru-RU" sz="3600" b="1" dirty="0" smtClean="0">
                <a:latin typeface="Arial" charset="0"/>
              </a:rPr>
              <a:t>9. </a:t>
            </a:r>
            <a:endParaRPr lang="ru-RU" b="1" dirty="0" smtClean="0">
              <a:latin typeface="Arial" charset="0"/>
            </a:endParaRPr>
          </a:p>
        </p:txBody>
      </p:sp>
      <p:sp>
        <p:nvSpPr>
          <p:cNvPr id="13316" name="TextBox 3"/>
          <p:cNvSpPr txBox="1">
            <a:spLocks noChangeArrowheads="1"/>
          </p:cNvSpPr>
          <p:nvPr/>
        </p:nvSpPr>
        <p:spPr bwMode="auto">
          <a:xfrm>
            <a:off x="7929563" y="142875"/>
            <a:ext cx="1071562" cy="646113"/>
          </a:xfrm>
          <a:prstGeom prst="rect">
            <a:avLst/>
          </a:pr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3600" b="1" dirty="0"/>
              <a:t>№4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C:\Documents and Settings\Admin\Local Settings\Temporary Internet Files\Content.IE5\73YRLJ1T\MP900449104[1].jpg"/>
          <p:cNvPicPr>
            <a:picLocks noChangeAspect="1" noChangeArrowheads="1"/>
          </p:cNvPicPr>
          <p:nvPr/>
        </p:nvPicPr>
        <p:blipFill>
          <a:blip r:embed="rId3" cstate="email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928662" y="0"/>
            <a:ext cx="8215338" cy="6858000"/>
          </a:xfrm>
          <a:prstGeom prst="rect">
            <a:avLst/>
          </a:prstGeom>
          <a:noFill/>
        </p:spPr>
      </p:pic>
      <p:sp>
        <p:nvSpPr>
          <p:cNvPr id="32770" name="Rectangle 2"/>
          <p:cNvSpPr>
            <a:spLocks noGrp="1"/>
          </p:cNvSpPr>
          <p:nvPr>
            <p:ph type="title"/>
          </p:nvPr>
        </p:nvSpPr>
        <p:spPr bwMode="auto">
          <a:xfrm>
            <a:off x="1435100" y="274638"/>
            <a:ext cx="749935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>
              <a:defRPr/>
            </a:pPr>
            <a:r>
              <a:rPr lang="ru-RU" sz="3900" dirty="0" smtClean="0">
                <a:effectLst/>
                <a:latin typeface="Arial" charset="0"/>
                <a:hlinkClick r:id="rId4" action="ppaction://hlinksldjump"/>
              </a:rPr>
              <a:t>Поверь своё решение</a:t>
            </a:r>
            <a:r>
              <a:rPr lang="ru-RU" sz="3900" dirty="0" smtClean="0">
                <a:effectLst/>
                <a:latin typeface="Arial" charset="0"/>
              </a:rPr>
              <a:t>!!! </a:t>
            </a:r>
            <a:br>
              <a:rPr lang="ru-RU" sz="3900" dirty="0" smtClean="0">
                <a:effectLst/>
                <a:latin typeface="Arial" charset="0"/>
              </a:rPr>
            </a:br>
            <a:r>
              <a:rPr lang="ru-RU" sz="3900" dirty="0" smtClean="0">
                <a:effectLst/>
                <a:latin typeface="Arial" charset="0"/>
              </a:rPr>
              <a:t>Будь честным!</a:t>
            </a:r>
          </a:p>
        </p:txBody>
      </p:sp>
      <p:sp>
        <p:nvSpPr>
          <p:cNvPr id="32772" name="Rectangle 4"/>
          <p:cNvSpPr>
            <a:spLocks noGrp="1"/>
          </p:cNvSpPr>
          <p:nvPr>
            <p:ph type="body" sz="half" idx="1"/>
          </p:nvPr>
        </p:nvSpPr>
        <p:spPr>
          <a:xfrm>
            <a:off x="1116013" y="2143125"/>
            <a:ext cx="3741737" cy="4105275"/>
          </a:xfrm>
          <a:ln>
            <a:solidFill>
              <a:schemeClr val="tx1"/>
            </a:solidFill>
          </a:ln>
        </p:spPr>
        <p:txBody>
          <a:bodyPr/>
          <a:lstStyle/>
          <a:p>
            <a:pPr marL="615950" indent="-533400" algn="ctr" eaLnBrk="1" hangingPunct="1">
              <a:buFont typeface="Wingdings 2" pitchFamily="18" charset="2"/>
              <a:buNone/>
            </a:pPr>
            <a:r>
              <a:rPr lang="ru-RU" smtClean="0">
                <a:latin typeface="Arial" charset="0"/>
              </a:rPr>
              <a:t>1вариант</a:t>
            </a:r>
          </a:p>
          <a:p>
            <a:pPr marL="615950" indent="-533400" algn="ctr" eaLnBrk="1" hangingPunct="1">
              <a:buFont typeface="Wingdings 2" pitchFamily="18" charset="2"/>
              <a:buNone/>
            </a:pPr>
            <a:endParaRPr lang="ru-RU" smtClean="0">
              <a:latin typeface="Arial" charset="0"/>
            </a:endParaRPr>
          </a:p>
          <a:p>
            <a:pPr marL="615950" indent="-533400" eaLnBrk="1" hangingPunct="1">
              <a:buFont typeface="Wingdings 2" pitchFamily="18" charset="2"/>
              <a:buAutoNum type="arabicPeriod"/>
            </a:pPr>
            <a:r>
              <a:rPr lang="ru-RU" sz="3600" smtClean="0">
                <a:latin typeface="Arial" charset="0"/>
              </a:rPr>
              <a:t>Х=4 ,    </a:t>
            </a:r>
            <a:r>
              <a:rPr lang="ru-RU" sz="3600" smtClean="0">
                <a:solidFill>
                  <a:srgbClr val="FF0000"/>
                </a:solidFill>
                <a:latin typeface="Arial" charset="0"/>
              </a:rPr>
              <a:t>у=15</a:t>
            </a:r>
            <a:r>
              <a:rPr lang="ru-RU" sz="3600" smtClean="0">
                <a:latin typeface="Arial" charset="0"/>
              </a:rPr>
              <a:t/>
            </a:r>
            <a:br>
              <a:rPr lang="ru-RU" sz="3600" smtClean="0">
                <a:latin typeface="Arial" charset="0"/>
              </a:rPr>
            </a:br>
            <a:r>
              <a:rPr lang="ru-RU" sz="3600" smtClean="0">
                <a:latin typeface="Arial" charset="0"/>
              </a:rPr>
              <a:t>х=0,1,   </a:t>
            </a:r>
            <a:r>
              <a:rPr lang="ru-RU" sz="3600" smtClean="0">
                <a:solidFill>
                  <a:srgbClr val="FF0000"/>
                </a:solidFill>
                <a:latin typeface="Arial" charset="0"/>
              </a:rPr>
              <a:t>у=7,2</a:t>
            </a:r>
            <a:r>
              <a:rPr lang="ru-RU" sz="3600" smtClean="0">
                <a:latin typeface="Arial" charset="0"/>
              </a:rPr>
              <a:t/>
            </a:r>
            <a:br>
              <a:rPr lang="ru-RU" sz="3600" smtClean="0">
                <a:latin typeface="Arial" charset="0"/>
              </a:rPr>
            </a:br>
            <a:r>
              <a:rPr lang="ru-RU" sz="3600" smtClean="0">
                <a:latin typeface="Arial" charset="0"/>
              </a:rPr>
              <a:t>х=-7,     </a:t>
            </a:r>
            <a:r>
              <a:rPr lang="ru-RU" sz="3600" smtClean="0">
                <a:solidFill>
                  <a:srgbClr val="FF0000"/>
                </a:solidFill>
                <a:latin typeface="Arial" charset="0"/>
              </a:rPr>
              <a:t>у=-7</a:t>
            </a:r>
            <a:br>
              <a:rPr lang="ru-RU" sz="3600" smtClean="0">
                <a:solidFill>
                  <a:srgbClr val="FF0000"/>
                </a:solidFill>
                <a:latin typeface="Arial" charset="0"/>
              </a:rPr>
            </a:br>
            <a:endParaRPr lang="ru-RU" sz="3600" smtClean="0">
              <a:solidFill>
                <a:srgbClr val="FF0000"/>
              </a:solidFill>
              <a:latin typeface="Arial" charset="0"/>
            </a:endParaRPr>
          </a:p>
          <a:p>
            <a:pPr marL="615950" indent="-533400" eaLnBrk="1" hangingPunct="1">
              <a:buFont typeface="Wingdings 2" pitchFamily="18" charset="2"/>
              <a:buAutoNum type="arabicPeriod"/>
            </a:pPr>
            <a:r>
              <a:rPr lang="ru-RU" sz="3600" smtClean="0">
                <a:latin typeface="Arial" charset="0"/>
              </a:rPr>
              <a:t>У=9,      </a:t>
            </a:r>
            <a:r>
              <a:rPr lang="ru-RU" sz="3600" smtClean="0">
                <a:solidFill>
                  <a:srgbClr val="FF0000"/>
                </a:solidFill>
                <a:latin typeface="Arial" charset="0"/>
              </a:rPr>
              <a:t>х=1</a:t>
            </a:r>
            <a:br>
              <a:rPr lang="ru-RU" sz="3600" smtClean="0">
                <a:solidFill>
                  <a:srgbClr val="FF0000"/>
                </a:solidFill>
                <a:latin typeface="Arial" charset="0"/>
              </a:rPr>
            </a:br>
            <a:endParaRPr lang="ru-RU" smtClean="0">
              <a:latin typeface="Arial" charset="0"/>
            </a:endParaRPr>
          </a:p>
        </p:txBody>
      </p:sp>
      <p:sp>
        <p:nvSpPr>
          <p:cNvPr id="32773" name="Rectangle 5"/>
          <p:cNvSpPr>
            <a:spLocks noGrp="1"/>
          </p:cNvSpPr>
          <p:nvPr>
            <p:ph type="body" sz="half" idx="2"/>
          </p:nvPr>
        </p:nvSpPr>
        <p:spPr>
          <a:xfrm>
            <a:off x="4859338" y="2143125"/>
            <a:ext cx="3856037" cy="4105275"/>
          </a:xfrm>
          <a:ln>
            <a:solidFill>
              <a:schemeClr val="tx1"/>
            </a:solidFill>
          </a:ln>
        </p:spPr>
        <p:txBody>
          <a:bodyPr/>
          <a:lstStyle/>
          <a:p>
            <a:pPr marL="615950" indent="-533400" algn="ctr" eaLnBrk="1" hangingPunct="1">
              <a:buFont typeface="Wingdings 2" pitchFamily="18" charset="2"/>
              <a:buNone/>
            </a:pPr>
            <a:r>
              <a:rPr lang="ru-RU" smtClean="0">
                <a:latin typeface="Arial" charset="0"/>
              </a:rPr>
              <a:t>2 вариант</a:t>
            </a:r>
          </a:p>
          <a:p>
            <a:pPr marL="615950" indent="-533400" algn="ctr" eaLnBrk="1" hangingPunct="1">
              <a:buFont typeface="Wingdings 2" pitchFamily="18" charset="2"/>
              <a:buNone/>
            </a:pPr>
            <a:endParaRPr lang="ru-RU" smtClean="0">
              <a:latin typeface="Arial" charset="0"/>
            </a:endParaRPr>
          </a:p>
          <a:p>
            <a:pPr marL="615950" indent="-533400" eaLnBrk="1" hangingPunct="1">
              <a:buFont typeface="Wingdings 2" pitchFamily="18" charset="2"/>
              <a:buAutoNum type="arabicPeriod"/>
            </a:pPr>
            <a:r>
              <a:rPr lang="ru-RU" sz="3600" smtClean="0">
                <a:latin typeface="Arial" charset="0"/>
              </a:rPr>
              <a:t>Х=4 ,    </a:t>
            </a:r>
            <a:r>
              <a:rPr lang="ru-RU" sz="3600" smtClean="0">
                <a:solidFill>
                  <a:srgbClr val="FF0000"/>
                </a:solidFill>
                <a:latin typeface="Arial" charset="0"/>
              </a:rPr>
              <a:t>у=1</a:t>
            </a:r>
            <a:r>
              <a:rPr lang="ru-RU" sz="3600" smtClean="0">
                <a:latin typeface="Arial" charset="0"/>
              </a:rPr>
              <a:t/>
            </a:r>
            <a:br>
              <a:rPr lang="ru-RU" sz="3600" smtClean="0">
                <a:latin typeface="Arial" charset="0"/>
              </a:rPr>
            </a:br>
            <a:r>
              <a:rPr lang="ru-RU" sz="3600" smtClean="0">
                <a:latin typeface="Arial" charset="0"/>
              </a:rPr>
              <a:t>х=0,1,   </a:t>
            </a:r>
            <a:r>
              <a:rPr lang="ru-RU" sz="3600" smtClean="0">
                <a:solidFill>
                  <a:srgbClr val="FF0000"/>
                </a:solidFill>
                <a:latin typeface="Arial" charset="0"/>
              </a:rPr>
              <a:t>у=-6,8</a:t>
            </a:r>
            <a:r>
              <a:rPr lang="ru-RU" sz="3600" smtClean="0">
                <a:latin typeface="Arial" charset="0"/>
              </a:rPr>
              <a:t/>
            </a:r>
            <a:br>
              <a:rPr lang="ru-RU" sz="3600" smtClean="0">
                <a:latin typeface="Arial" charset="0"/>
              </a:rPr>
            </a:br>
            <a:r>
              <a:rPr lang="ru-RU" sz="3600" smtClean="0">
                <a:latin typeface="Arial" charset="0"/>
              </a:rPr>
              <a:t>х=-7,     </a:t>
            </a:r>
            <a:r>
              <a:rPr lang="ru-RU" sz="3600" smtClean="0">
                <a:solidFill>
                  <a:srgbClr val="FF0000"/>
                </a:solidFill>
                <a:latin typeface="Arial" charset="0"/>
              </a:rPr>
              <a:t>у=-21</a:t>
            </a:r>
            <a:br>
              <a:rPr lang="ru-RU" sz="3600" smtClean="0">
                <a:solidFill>
                  <a:srgbClr val="FF0000"/>
                </a:solidFill>
                <a:latin typeface="Arial" charset="0"/>
              </a:rPr>
            </a:br>
            <a:endParaRPr lang="ru-RU" sz="3600" smtClean="0">
              <a:solidFill>
                <a:srgbClr val="FF0000"/>
              </a:solidFill>
              <a:latin typeface="Arial" charset="0"/>
            </a:endParaRPr>
          </a:p>
          <a:p>
            <a:pPr marL="615950" indent="-533400" eaLnBrk="1" hangingPunct="1">
              <a:buFont typeface="Wingdings 2" pitchFamily="18" charset="2"/>
              <a:buAutoNum type="arabicPeriod"/>
            </a:pPr>
            <a:r>
              <a:rPr lang="ru-RU" sz="3600" smtClean="0">
                <a:latin typeface="Arial" charset="0"/>
              </a:rPr>
              <a:t>У=9,      </a:t>
            </a:r>
            <a:r>
              <a:rPr lang="ru-RU" sz="3600" smtClean="0">
                <a:solidFill>
                  <a:srgbClr val="FF0000"/>
                </a:solidFill>
                <a:latin typeface="Arial" charset="0"/>
              </a:rPr>
              <a:t>х=8</a:t>
            </a:r>
            <a:br>
              <a:rPr lang="ru-RU" sz="3600" smtClean="0">
                <a:solidFill>
                  <a:srgbClr val="FF0000"/>
                </a:solidFill>
                <a:latin typeface="Arial" charset="0"/>
              </a:rPr>
            </a:br>
            <a:endParaRPr lang="ru-RU" sz="3600" smtClean="0">
              <a:solidFill>
                <a:srgbClr val="FF0000"/>
              </a:solidFill>
              <a:latin typeface="Arial" charset="0"/>
            </a:endParaRPr>
          </a:p>
          <a:p>
            <a:pPr marL="615950" indent="-533400" eaLnBrk="1" hangingPunct="1">
              <a:buFont typeface="Wingdings 2" pitchFamily="18" charset="2"/>
              <a:buAutoNum type="arabicPeriod"/>
            </a:pPr>
            <a:endParaRPr lang="ru-RU" smtClean="0">
              <a:solidFill>
                <a:srgbClr val="FF0000"/>
              </a:solidFill>
              <a:latin typeface="Arial" charset="0"/>
            </a:endParaRPr>
          </a:p>
          <a:p>
            <a:pPr marL="615950" indent="-533400" eaLnBrk="1" hangingPunct="1">
              <a:buFont typeface="Wingdings 2" pitchFamily="18" charset="2"/>
              <a:buAutoNum type="arabicPeriod"/>
            </a:pPr>
            <a:endParaRPr lang="ru-RU" smtClean="0"/>
          </a:p>
        </p:txBody>
      </p:sp>
      <p:sp>
        <p:nvSpPr>
          <p:cNvPr id="14341" name="TextBox 4"/>
          <p:cNvSpPr txBox="1">
            <a:spLocks noChangeArrowheads="1"/>
          </p:cNvSpPr>
          <p:nvPr/>
        </p:nvSpPr>
        <p:spPr bwMode="auto">
          <a:xfrm>
            <a:off x="928688" y="1643063"/>
            <a:ext cx="250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/>
              <a:t>ОТВЕТЫ: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77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2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27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27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5" presetClass="emph" presetSubtype="1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3" dur="indefinite"/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44" dur="indefinite"/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45" dur="indefinite"/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5" presetClass="emph" presetSubtype="1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8" dur="indefinite"/>
                                        <p:tgtEl>
                                          <p:spTgt spid="3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49" dur="indefinite"/>
                                        <p:tgtEl>
                                          <p:spTgt spid="3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50" dur="indefinite"/>
                                        <p:tgtEl>
                                          <p:spTgt spid="3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5" presetClass="emph" presetSubtype="1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53" dur="indefinite"/>
                                        <p:tgtEl>
                                          <p:spTgt spid="32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54" dur="indefinite"/>
                                        <p:tgtEl>
                                          <p:spTgt spid="32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55" dur="indefinite"/>
                                        <p:tgtEl>
                                          <p:spTgt spid="32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5" presetClass="emph" presetSubtype="1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58" dur="indefinite"/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59" dur="indefinite"/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60" dur="indefinite"/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000"/>
                            </p:stCondLst>
                            <p:childTnLst>
                              <p:par>
                                <p:cTn id="62" presetID="5" presetClass="emph" presetSubtype="1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3" dur="indefinite"/>
                                        <p:tgtEl>
                                          <p:spTgt spid="327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64" dur="indefinite"/>
                                        <p:tgtEl>
                                          <p:spTgt spid="327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65" dur="indefinite"/>
                                        <p:tgtEl>
                                          <p:spTgt spid="327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5" presetClass="emph" presetSubtype="1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8" dur="indefinite"/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69" dur="indefinite"/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70" dur="indefinite"/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2" grpId="0" build="p" animBg="1"/>
      <p:bldP spid="32772" grpId="1" build="p"/>
      <p:bldP spid="3277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C:\Documents and Settings\Admin\Local Settings\Temporary Internet Files\Content.IE5\73YRLJ1T\MP900449104[1].jp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928662" y="0"/>
            <a:ext cx="8215338" cy="6858000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00125" y="642938"/>
          <a:ext cx="7358063" cy="5073651"/>
        </p:xfrm>
        <a:graphic>
          <a:graphicData uri="http://schemas.openxmlformats.org/drawingml/2006/table">
            <a:tbl>
              <a:tblPr/>
              <a:tblGrid>
                <a:gridCol w="3717925"/>
                <a:gridCol w="3640138"/>
              </a:tblGrid>
              <a:tr h="493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вариант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622" marR="646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вариант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622" marR="646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9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У=2х+7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Х=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то у=2*4+7=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Х=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то у=2*0,1+7=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7,2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=-7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то у=2*(-7)+7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=-7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622" marR="646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У=2х-7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Х=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то у=2*4-7=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Х=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то у=2*0,1-7=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-6,8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=-7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то у=2*(-7)-7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=-21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622" marR="646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У=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то  2х+7=9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2х=9-7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2х=2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Х=2:2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Х=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622" marR="646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У=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то  2х-7=9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2х=9+7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2х=16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Х=16:2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Х=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622" marR="646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376" name="Rectangle 1"/>
          <p:cNvSpPr>
            <a:spLocks noChangeArrowheads="1"/>
          </p:cNvSpPr>
          <p:nvPr/>
        </p:nvSpPr>
        <p:spPr bwMode="auto">
          <a:xfrm>
            <a:off x="357188" y="6072188"/>
            <a:ext cx="7858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ru-RU" sz="2800" b="1">
                <a:solidFill>
                  <a:srgbClr val="FF0000"/>
                </a:solidFill>
                <a:cs typeface="Times New Roman" pitchFamily="18" charset="0"/>
              </a:rPr>
              <a:t>Ты смог заработать четыре «+»?</a:t>
            </a:r>
            <a:endParaRPr lang="ru-RU"/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7572375" y="5857875"/>
            <a:ext cx="1357313" cy="71437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/>
          </p:cNvSpPr>
          <p:nvPr>
            <p:ph type="title"/>
          </p:nvPr>
        </p:nvSpPr>
        <p:spPr bwMode="auto">
          <a:xfrm>
            <a:off x="1403350" y="908050"/>
            <a:ext cx="749935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>
              <a:defRPr/>
            </a:pPr>
            <a:r>
              <a:rPr lang="ru-RU" sz="3900" dirty="0" smtClean="0">
                <a:effectLst/>
                <a:latin typeface="Arial" charset="0"/>
              </a:rPr>
              <a:t>Принадлежат ли графику функции </a:t>
            </a:r>
            <a:r>
              <a:rPr lang="ru-RU" sz="3900" dirty="0" smtClean="0">
                <a:solidFill>
                  <a:srgbClr val="FF0000"/>
                </a:solidFill>
                <a:effectLst/>
                <a:latin typeface="Arial" charset="0"/>
              </a:rPr>
              <a:t>У=-0,5х</a:t>
            </a:r>
            <a:r>
              <a:rPr lang="ru-RU" sz="3900" dirty="0" smtClean="0">
                <a:effectLst/>
                <a:latin typeface="Arial" charset="0"/>
              </a:rPr>
              <a:t> следующие точки?</a:t>
            </a:r>
          </a:p>
        </p:txBody>
      </p:sp>
      <p:sp>
        <p:nvSpPr>
          <p:cNvPr id="49155" name="Rectangle 3"/>
          <p:cNvSpPr>
            <a:spLocks noGrp="1"/>
          </p:cNvSpPr>
          <p:nvPr>
            <p:ph type="body" sz="half" idx="1"/>
          </p:nvPr>
        </p:nvSpPr>
        <p:spPr>
          <a:xfrm>
            <a:off x="1435100" y="2708275"/>
            <a:ext cx="3673475" cy="1935163"/>
          </a:xfrm>
        </p:spPr>
        <p:txBody>
          <a:bodyPr/>
          <a:lstStyle/>
          <a:p>
            <a:pPr marL="692150" indent="-609600" eaLnBrk="1" hangingPunct="1">
              <a:buFont typeface="Wingdings 2" pitchFamily="18" charset="2"/>
              <a:buAutoNum type="arabicPeriod"/>
            </a:pPr>
            <a:r>
              <a:rPr lang="ru-RU" sz="4400" smtClean="0">
                <a:latin typeface="Arial" charset="0"/>
              </a:rPr>
              <a:t>А(0; 1)</a:t>
            </a:r>
          </a:p>
          <a:p>
            <a:pPr marL="692150" indent="-609600" eaLnBrk="1" hangingPunct="1">
              <a:buFont typeface="Wingdings 2" pitchFamily="18" charset="2"/>
              <a:buAutoNum type="arabicPeriod"/>
            </a:pPr>
            <a:r>
              <a:rPr lang="ru-RU" sz="4400" smtClean="0">
                <a:latin typeface="Arial" charset="0"/>
              </a:rPr>
              <a:t>В(-1; 0,5)</a:t>
            </a:r>
          </a:p>
        </p:txBody>
      </p:sp>
      <p:sp>
        <p:nvSpPr>
          <p:cNvPr id="49157" name="Rectangle 5"/>
          <p:cNvSpPr>
            <a:spLocks noGrp="1"/>
          </p:cNvSpPr>
          <p:nvPr>
            <p:ph type="body" sz="half" idx="2"/>
          </p:nvPr>
        </p:nvSpPr>
        <p:spPr>
          <a:xfrm>
            <a:off x="5260975" y="2708275"/>
            <a:ext cx="3673475" cy="2233613"/>
          </a:xfrm>
        </p:spPr>
        <p:txBody>
          <a:bodyPr/>
          <a:lstStyle/>
          <a:p>
            <a:pPr marL="615950" indent="-533400" eaLnBrk="1" hangingPunct="1">
              <a:buFont typeface="Wingdings 2" pitchFamily="18" charset="2"/>
              <a:buAutoNum type="arabicPeriod"/>
            </a:pPr>
            <a:r>
              <a:rPr lang="ru-RU" sz="4000" smtClean="0">
                <a:solidFill>
                  <a:srgbClr val="FF0000"/>
                </a:solidFill>
                <a:latin typeface="Arial" charset="0"/>
              </a:rPr>
              <a:t>Нет</a:t>
            </a:r>
          </a:p>
          <a:p>
            <a:pPr marL="615950" indent="-533400" eaLnBrk="1" hangingPunct="1">
              <a:buFont typeface="Wingdings 2" pitchFamily="18" charset="2"/>
              <a:buAutoNum type="arabicPeriod"/>
            </a:pPr>
            <a:r>
              <a:rPr lang="ru-RU" sz="4000" smtClean="0">
                <a:solidFill>
                  <a:srgbClr val="FF0000"/>
                </a:solidFill>
                <a:latin typeface="Arial" charset="0"/>
              </a:rPr>
              <a:t>Да</a:t>
            </a:r>
          </a:p>
          <a:p>
            <a:pPr marL="615950" indent="-533400" eaLnBrk="1" hangingPunct="1">
              <a:buFont typeface="Wingdings 2" pitchFamily="18" charset="2"/>
              <a:buNone/>
            </a:pPr>
            <a:endParaRPr lang="ru-RU" sz="4000" smtClean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2771775" y="5300663"/>
            <a:ext cx="4752975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 dirty="0" smtClean="0">
                <a:solidFill>
                  <a:srgbClr val="00B050"/>
                </a:solidFill>
              </a:rPr>
              <a:t>      Молодцы</a:t>
            </a:r>
            <a:r>
              <a:rPr lang="ru-RU" sz="4800" b="1" dirty="0">
                <a:solidFill>
                  <a:srgbClr val="00B050"/>
                </a:solidFill>
              </a:rPr>
              <a:t>!</a:t>
            </a:r>
            <a:endParaRPr lang="ru-RU" sz="4800" dirty="0">
              <a:solidFill>
                <a:srgbClr val="00B050"/>
              </a:solidFill>
            </a:endParaRPr>
          </a:p>
          <a:p>
            <a:endParaRPr lang="ru-RU" sz="4800" dirty="0"/>
          </a:p>
          <a:p>
            <a:pPr>
              <a:spcBef>
                <a:spcPct val="50000"/>
              </a:spcBef>
            </a:pPr>
            <a:endParaRPr lang="ru-RU" sz="4800" dirty="0"/>
          </a:p>
        </p:txBody>
      </p:sp>
      <p:pic>
        <p:nvPicPr>
          <p:cNvPr id="4" name="Рисунок 3" descr="arg-5-25-trans-y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84963" y="4143375"/>
            <a:ext cx="2459037" cy="227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1" name="TextBox 6"/>
          <p:cNvSpPr txBox="1">
            <a:spLocks noChangeArrowheads="1"/>
          </p:cNvSpPr>
          <p:nvPr/>
        </p:nvSpPr>
        <p:spPr bwMode="auto">
          <a:xfrm>
            <a:off x="7715250" y="142875"/>
            <a:ext cx="1000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/>
              <a:t>№5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571625" y="4429125"/>
            <a:ext cx="49291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hlinkClick r:id="rId4" action="ppaction://hlinksldjump"/>
              </a:rPr>
              <a:t>Проверь своё решение!!!</a:t>
            </a:r>
            <a:endParaRPr lang="ru-RU" sz="2800" b="1"/>
          </a:p>
        </p:txBody>
      </p:sp>
      <p:pic>
        <p:nvPicPr>
          <p:cNvPr id="16394" name="Picture 10" descr="C:\Documents and Settings\Admin\Local Settings\Temporary Internet Files\Content.IE5\TY6NZXRW\MC900412610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14414" y="4852657"/>
            <a:ext cx="2184903" cy="20053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/>
      <p:bldP spid="49155" grpId="0" build="p"/>
      <p:bldP spid="49157" grpId="0" build="p"/>
      <p:bldP spid="4915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323</TotalTime>
  <Words>561</Words>
  <Application>Microsoft Office PowerPoint</Application>
  <PresentationFormat>Экран (4:3)</PresentationFormat>
  <Paragraphs>156</Paragraphs>
  <Slides>17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Солнцестояние</vt:lpstr>
      <vt:lpstr>Обобщающий урок по теме ФУНКЦИИ для учащихся 7 классов</vt:lpstr>
      <vt:lpstr>Ответьте на вопросы!</vt:lpstr>
      <vt:lpstr>Тест:</vt:lpstr>
      <vt:lpstr>Поработаем с графиком  в учебнике на стр.62  рисунок 17.</vt:lpstr>
      <vt:lpstr>Продолжим!</vt:lpstr>
      <vt:lpstr>Выполни задание!</vt:lpstr>
      <vt:lpstr>Поверь своё решение!!!  Будь честным!</vt:lpstr>
      <vt:lpstr>Слайд 8</vt:lpstr>
      <vt:lpstr>Принадлежат ли графику функции У=-0,5х следующие точки?</vt:lpstr>
      <vt:lpstr>Слайд 10</vt:lpstr>
      <vt:lpstr>Пересекаются ли графики данных функций? Если да, то в какой точке? </vt:lpstr>
      <vt:lpstr>Слайд 12</vt:lpstr>
      <vt:lpstr>Давайте построим графики в одной системе координат!</vt:lpstr>
      <vt:lpstr>ОТВЕТ:</vt:lpstr>
      <vt:lpstr>Сосчитай «+»!</vt:lpstr>
      <vt:lpstr>Домашнее задание</vt:lpstr>
      <vt:lpstr>Повторим…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Обобщающий урок по теме ФУНКЦИИ</dc:title>
  <dc:creator>User</dc:creator>
  <cp:lastModifiedBy>Tata</cp:lastModifiedBy>
  <cp:revision>23</cp:revision>
  <dcterms:created xsi:type="dcterms:W3CDTF">2008-11-14T13:06:28Z</dcterms:created>
  <dcterms:modified xsi:type="dcterms:W3CDTF">2013-04-18T20:03:49Z</dcterms:modified>
</cp:coreProperties>
</file>