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22" autoAdjust="0"/>
    <p:restoredTop sz="94660"/>
  </p:normalViewPr>
  <p:slideViewPr>
    <p:cSldViewPr>
      <p:cViewPr>
        <p:scale>
          <a:sx n="66" d="100"/>
          <a:sy n="66" d="100"/>
        </p:scale>
        <p:origin x="-5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9D34D-6E09-4764-80D5-602CBC4B6523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6DF95-EB33-4446-BEAA-B254480716E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 или </a:t>
            </a:r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C8F1B2-6676-40A7-9433-8C88035558CB}" type="slidenum">
              <a:rPr lang="ru-RU">
                <a:latin typeface="Arial" pitchFamily="34" charset="0"/>
              </a:rPr>
              <a:pPr/>
              <a:t>9</a:t>
            </a:fld>
            <a:endParaRPr lang="ru-RU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C22CF-7E32-4196-AE6B-5D0DEA605B01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49FD6-4119-49E0-A5EE-40B4AC63033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1258888" y="476250"/>
            <a:ext cx="6769100" cy="3240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Решение </a:t>
            </a:r>
          </a:p>
          <a:p>
            <a:pPr algn="ctr"/>
            <a:r>
              <a:rPr lang="ru-RU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тригонометрических </a:t>
            </a:r>
          </a:p>
          <a:p>
            <a:pPr algn="ctr"/>
            <a:r>
              <a:rPr lang="ru-RU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уравнений</a:t>
            </a:r>
          </a:p>
          <a:p>
            <a:pPr algn="ctr"/>
            <a:r>
              <a:rPr lang="ru-RU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10 класс</a:t>
            </a:r>
          </a:p>
        </p:txBody>
      </p:sp>
      <p:sp>
        <p:nvSpPr>
          <p:cNvPr id="2048" name="Text Box 0"/>
          <p:cNvSpPr txBox="1">
            <a:spLocks noChangeArrowheads="1"/>
          </p:cNvSpPr>
          <p:nvPr/>
        </p:nvSpPr>
        <p:spPr bwMode="auto">
          <a:xfrm>
            <a:off x="1042988" y="4797425"/>
            <a:ext cx="7561262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</a:rPr>
              <a:t>Ильина Светлана Владимировна</a:t>
            </a:r>
          </a:p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</a:rPr>
              <a:t>учитель математики</a:t>
            </a:r>
          </a:p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</a:rPr>
              <a:t>лицей № 9 имени 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</a:rPr>
              <a:t>О.А.Жолдасбекова</a:t>
            </a:r>
            <a:endParaRPr lang="ru-RU" b="1" dirty="0">
              <a:solidFill>
                <a:srgbClr val="7030A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</a:rPr>
              <a:t>г.Шымкент, Казахстан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>
            <a:spLocks noChangeArrowheads="1"/>
          </p:cNvSpPr>
          <p:nvPr/>
        </p:nvSpPr>
        <p:spPr bwMode="auto">
          <a:xfrm>
            <a:off x="323528" y="1268760"/>
            <a:ext cx="75009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 smtClean="0">
              <a:cs typeface="Arial" pitchFamily="34" charset="0"/>
            </a:endParaRPr>
          </a:p>
          <a:p>
            <a:endParaRPr lang="en-US" dirty="0" smtClean="0"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857250" y="285750"/>
            <a:ext cx="74295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Решить однородное тригонометрическое уравнение: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060848"/>
            <a:ext cx="6624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 + 5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+2cos 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x  = - 1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124744"/>
            <a:ext cx="806489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 + 5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+2cos 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x  = - 1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 + 5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+2cos 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x +1=0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sin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 + 5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+2cos 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x +  sin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 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 =0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 sin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 + 5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+3cos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 =0   |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cosx≠0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 tg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 +5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+ 3= 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= y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2y 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+5y +3 = 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 свойству коэффициентов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 - 1, y 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 -  3/2.</a:t>
            </a: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 -1, 			     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 -1.5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 =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2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/4 + </a:t>
            </a:r>
            <a:r>
              <a:rPr lang="el-GR" sz="22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n € Z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x =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arctg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(-1.5) +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n € Z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x =  -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arctg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1.5 +</a:t>
            </a:r>
            <a:r>
              <a:rPr lang="el-GR" sz="2200" b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n € Z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Ответ: 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/4 + 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arctg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.5 +</a:t>
            </a:r>
            <a:r>
              <a:rPr lang="el-GR" sz="2200" b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n € Z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88640"/>
            <a:ext cx="307808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rgbClr val="C00000"/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РЕШЕНИЕ</a:t>
            </a:r>
            <a:endParaRPr lang="ru-RU" sz="5400" b="1" cap="none" spc="0" dirty="0">
              <a:ln w="1905"/>
              <a:gradFill>
                <a:gsLst>
                  <a:gs pos="0">
                    <a:srgbClr val="C00000"/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1835150" y="549275"/>
            <a:ext cx="58324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Цели  урока: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755650" y="1341438"/>
            <a:ext cx="792003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dirty="0">
                <a:solidFill>
                  <a:srgbClr val="7030A0"/>
                </a:solidFill>
                <a:latin typeface="Times New Roman" pitchFamily="18" charset="0"/>
              </a:rPr>
              <a:t>Формировать умение решать  разные виды тригонометрических уравнений различными способами, умение быстро находить правильное решение, </a:t>
            </a:r>
          </a:p>
          <a:p>
            <a:pPr marL="342900" indent="-342900" algn="just"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</a:rPr>
              <a:t>Развивать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</a:rPr>
              <a:t>логическое и критическое мышление, внимание, память, </a:t>
            </a:r>
          </a:p>
          <a:p>
            <a:pPr marL="342900" indent="-342900" algn="just"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dirty="0">
                <a:solidFill>
                  <a:srgbClr val="7030A0"/>
                </a:solidFill>
                <a:latin typeface="Times New Roman" pitchFamily="18" charset="0"/>
              </a:rPr>
              <a:t>Воспитывать  ответственность,  самоконтроль</a:t>
            </a:r>
          </a:p>
          <a:p>
            <a:pPr marL="342900" indent="-342900" algn="ctr">
              <a:spcBef>
                <a:spcPct val="50000"/>
              </a:spcBef>
              <a:buFont typeface="Wingdings" pitchFamily="2" charset="2"/>
              <a:buChar char="v"/>
            </a:pPr>
            <a:endParaRPr lang="ru-RU" sz="2400" dirty="0">
              <a:solidFill>
                <a:schemeClr val="accent2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v"/>
            </a:pPr>
            <a:endParaRPr lang="ru-RU" sz="2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65341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Актуализация опорных знаний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23850" y="1125538"/>
            <a:ext cx="8497888" cy="5109091"/>
          </a:xfrm>
          <a:prstGeom prst="rect">
            <a:avLst/>
          </a:prstGeom>
          <a:noFill/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rgbClr val="993366"/>
                </a:solidFill>
                <a:latin typeface="Times New Roman" pitchFamily="18" charset="0"/>
              </a:rPr>
              <a:t>Простейшие тригонометрические уравнения</a:t>
            </a:r>
          </a:p>
          <a:p>
            <a:pPr algn="just"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sin x =a,        x =(-1) </a:t>
            </a:r>
            <a:r>
              <a:rPr lang="en-US" sz="3200" b="1" baseline="30000" dirty="0">
                <a:solidFill>
                  <a:srgbClr val="7030A0"/>
                </a:solidFill>
                <a:latin typeface="Times New Roman" pitchFamily="18" charset="0"/>
              </a:rPr>
              <a:t>n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</a:rPr>
              <a:t>arcsin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 a + </a:t>
            </a:r>
            <a:r>
              <a:rPr lang="el-GR" sz="3200" b="1" dirty="0">
                <a:solidFill>
                  <a:srgbClr val="7030A0"/>
                </a:solidFill>
                <a:latin typeface="Times New Roman" pitchFamily="18" charset="0"/>
                <a:cs typeface="Arial" pitchFamily="34" charset="0"/>
              </a:rPr>
              <a:t>π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Arial" pitchFamily="34" charset="0"/>
              </a:rPr>
              <a:t>n, n € Z,</a:t>
            </a:r>
          </a:p>
          <a:p>
            <a:pPr algn="just">
              <a:spcBef>
                <a:spcPct val="50000"/>
              </a:spcBef>
            </a:pP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Arial" pitchFamily="34" charset="0"/>
              </a:rPr>
              <a:t>cos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Arial" pitchFamily="34" charset="0"/>
              </a:rPr>
              <a:t> x = a,      x =  ±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Arial" pitchFamily="34" charset="0"/>
              </a:rPr>
              <a:t>arccos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Arial" pitchFamily="34" charset="0"/>
              </a:rPr>
              <a:t> a +  2 </a:t>
            </a:r>
            <a:r>
              <a:rPr lang="el-GR" sz="3200" b="1" dirty="0">
                <a:solidFill>
                  <a:srgbClr val="7030A0"/>
                </a:solidFill>
                <a:latin typeface="Times New Roman" pitchFamily="18" charset="0"/>
              </a:rPr>
              <a:t>π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n, n € Z,</a:t>
            </a:r>
          </a:p>
          <a:p>
            <a:pPr algn="just"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</a:rPr>
              <a:t>tg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 x= a,         x =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</a:rPr>
              <a:t>arctg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 a +  </a:t>
            </a:r>
            <a:r>
              <a:rPr lang="el-GR" sz="3200" b="1" dirty="0">
                <a:solidFill>
                  <a:srgbClr val="7030A0"/>
                </a:solidFill>
                <a:latin typeface="Times New Roman" pitchFamily="18" charset="0"/>
              </a:rPr>
              <a:t>π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n, n € Z,</a:t>
            </a:r>
          </a:p>
          <a:p>
            <a:pPr algn="just">
              <a:spcBef>
                <a:spcPct val="50000"/>
              </a:spcBef>
            </a:pP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</a:rPr>
              <a:t>ctg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 x = a,       x =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</a:rPr>
              <a:t>arcctg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 a +  </a:t>
            </a:r>
            <a:r>
              <a:rPr lang="el-GR" sz="3200" b="1" dirty="0">
                <a:solidFill>
                  <a:srgbClr val="7030A0"/>
                </a:solidFill>
                <a:latin typeface="Times New Roman" pitchFamily="18" charset="0"/>
              </a:rPr>
              <a:t>π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n, n € Z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,</a:t>
            </a:r>
          </a:p>
          <a:p>
            <a:pPr>
              <a:spcBef>
                <a:spcPct val="50000"/>
              </a:spcBef>
            </a:pPr>
            <a:endParaRPr lang="en-US" sz="3200" dirty="0">
              <a:solidFill>
                <a:schemeClr val="accent2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dirty="0">
              <a:solidFill>
                <a:schemeClr val="accent2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611560" y="692696"/>
            <a:ext cx="7920037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>
                <a:solidFill>
                  <a:srgbClr val="993366"/>
                </a:solidFill>
              </a:rPr>
              <a:t>Частные случаи</a:t>
            </a:r>
          </a:p>
          <a:p>
            <a:pPr algn="ctr">
              <a:spcBef>
                <a:spcPct val="50000"/>
              </a:spcBef>
            </a:pPr>
            <a:r>
              <a:rPr lang="ru-RU" sz="4800" b="1" dirty="0">
                <a:solidFill>
                  <a:srgbClr val="993366"/>
                </a:solidFill>
              </a:rPr>
              <a:t> решения простейших </a:t>
            </a:r>
          </a:p>
          <a:p>
            <a:pPr algn="ctr">
              <a:spcBef>
                <a:spcPct val="50000"/>
              </a:spcBef>
            </a:pPr>
            <a:r>
              <a:rPr lang="ru-RU" sz="4800" b="1" dirty="0">
                <a:solidFill>
                  <a:srgbClr val="993366"/>
                </a:solidFill>
              </a:rPr>
              <a:t> тригонометрических </a:t>
            </a:r>
          </a:p>
          <a:p>
            <a:pPr algn="ctr">
              <a:spcBef>
                <a:spcPct val="50000"/>
              </a:spcBef>
            </a:pPr>
            <a:r>
              <a:rPr lang="ru-RU" sz="4800" b="1" dirty="0">
                <a:solidFill>
                  <a:srgbClr val="993366"/>
                </a:solidFill>
              </a:rPr>
              <a:t>уравнений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827088" y="620713"/>
            <a:ext cx="655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993366"/>
                </a:solidFill>
                <a:latin typeface="Times New Roman" pitchFamily="18" charset="0"/>
              </a:rPr>
              <a:t>Решить уравнения:</a:t>
            </a:r>
            <a:r>
              <a:rPr lang="ru-RU" sz="2400" dirty="0">
                <a:solidFill>
                  <a:srgbClr val="9933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827088" y="1341438"/>
            <a:ext cx="74168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</a:rPr>
              <a:t>1</a:t>
            </a:r>
            <a:r>
              <a:rPr lang="ru-RU" b="1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</a:rPr>
              <a:t>вариант                                                             2 вариант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>
              <a:spcBef>
                <a:spcPct val="50000"/>
              </a:spcBef>
            </a:pPr>
            <a:endParaRPr lang="ru-RU" dirty="0"/>
          </a:p>
        </p:txBody>
      </p:sp>
      <p:graphicFrame>
        <p:nvGraphicFramePr>
          <p:cNvPr id="11301" name="Group 37"/>
          <p:cNvGraphicFramePr>
            <a:graphicFrameLocks noGrp="1"/>
          </p:cNvGraphicFramePr>
          <p:nvPr/>
        </p:nvGraphicFramePr>
        <p:xfrm>
          <a:off x="500063" y="1857375"/>
          <a:ext cx="3357586" cy="4049714"/>
        </p:xfrm>
        <a:graphic>
          <a:graphicData uri="http://schemas.openxmlformats.org/drawingml/2006/table">
            <a:tbl>
              <a:tblPr/>
              <a:tblGrid>
                <a:gridCol w="1428760"/>
                <a:gridCol w="1928826"/>
              </a:tblGrid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Sin x = 0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sin x = 1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sin x = -1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ctg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0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ctg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1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ctg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- 1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Group 30"/>
          <p:cNvGraphicFramePr>
            <a:graphicFrameLocks noGrp="1"/>
          </p:cNvGraphicFramePr>
          <p:nvPr/>
        </p:nvGraphicFramePr>
        <p:xfrm>
          <a:off x="4572000" y="1857375"/>
          <a:ext cx="4000528" cy="4037025"/>
        </p:xfrm>
        <a:graphic>
          <a:graphicData uri="http://schemas.openxmlformats.org/drawingml/2006/table">
            <a:tbl>
              <a:tblPr/>
              <a:tblGrid>
                <a:gridCol w="1714512"/>
                <a:gridCol w="2286016"/>
              </a:tblGrid>
              <a:tr h="661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cos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cos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5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cos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-1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5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5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- 1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6" name="Group 4"/>
          <p:cNvGraphicFramePr>
            <a:graphicFrameLocks noGrp="1"/>
          </p:cNvGraphicFramePr>
          <p:nvPr/>
        </p:nvGraphicFramePr>
        <p:xfrm>
          <a:off x="755650" y="1916113"/>
          <a:ext cx="7632700" cy="4049714"/>
        </p:xfrm>
        <a:graphic>
          <a:graphicData uri="http://schemas.openxmlformats.org/drawingml/2006/table">
            <a:tbl>
              <a:tblPr/>
              <a:tblGrid>
                <a:gridCol w="1873250"/>
                <a:gridCol w="5759450"/>
              </a:tblGrid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sin x = 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sin x = 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/2 + 2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sin x = -1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-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/2 + 2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ctg x = 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/2 +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ctg x = 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/4 +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ctg x = - 1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3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/4 +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3" name="Rectangle 27"/>
          <p:cNvSpPr>
            <a:spLocks noChangeArrowheads="1"/>
          </p:cNvSpPr>
          <p:nvPr/>
        </p:nvSpPr>
        <p:spPr bwMode="auto">
          <a:xfrm>
            <a:off x="1547813" y="765175"/>
            <a:ext cx="11641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1 вариант</a:t>
            </a:r>
          </a:p>
        </p:txBody>
      </p:sp>
      <p:sp>
        <p:nvSpPr>
          <p:cNvPr id="29696" name="Text Box 0"/>
          <p:cNvSpPr txBox="1">
            <a:spLocks noChangeArrowheads="1"/>
          </p:cNvSpPr>
          <p:nvPr/>
        </p:nvSpPr>
        <p:spPr bwMode="auto">
          <a:xfrm>
            <a:off x="827088" y="333375"/>
            <a:ext cx="612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                               П Р О В Е Р К А </a:t>
            </a:r>
            <a:endParaRPr lang="ru-RU" b="1" dirty="0"/>
          </a:p>
        </p:txBody>
      </p:sp>
      <p:graphicFrame>
        <p:nvGraphicFramePr>
          <p:cNvPr id="5" name="Group 4"/>
          <p:cNvGraphicFramePr>
            <a:graphicFrameLocks noGrp="1"/>
          </p:cNvGraphicFramePr>
          <p:nvPr/>
        </p:nvGraphicFramePr>
        <p:xfrm>
          <a:off x="755576" y="1916832"/>
          <a:ext cx="7632700" cy="4049714"/>
        </p:xfrm>
        <a:graphic>
          <a:graphicData uri="http://schemas.openxmlformats.org/drawingml/2006/table">
            <a:tbl>
              <a:tblPr/>
              <a:tblGrid>
                <a:gridCol w="1873250"/>
                <a:gridCol w="5759450"/>
              </a:tblGrid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sin x = 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sin x = 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/2 + 2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sin x = -1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-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/2 + 2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ctg x = 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/2 +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ctg x = 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/4 +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ctg x = - 1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3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/4 +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1331913" y="765175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2 </a:t>
            </a:r>
            <a:r>
              <a:rPr lang="ru-RU" b="1" dirty="0">
                <a:solidFill>
                  <a:srgbClr val="7030A0"/>
                </a:solidFill>
              </a:rPr>
              <a:t> вариант</a:t>
            </a:r>
            <a:r>
              <a:rPr lang="en-US" b="1" dirty="0">
                <a:solidFill>
                  <a:srgbClr val="7030A0"/>
                </a:solidFill>
              </a:rPr>
              <a:t>  </a:t>
            </a:r>
          </a:p>
          <a:p>
            <a:endParaRPr lang="ru-RU" dirty="0"/>
          </a:p>
        </p:txBody>
      </p:sp>
      <p:graphicFrame>
        <p:nvGraphicFramePr>
          <p:cNvPr id="14341" name="Group 5"/>
          <p:cNvGraphicFramePr>
            <a:graphicFrameLocks noGrp="1"/>
          </p:cNvGraphicFramePr>
          <p:nvPr/>
        </p:nvGraphicFramePr>
        <p:xfrm>
          <a:off x="827088" y="1773238"/>
          <a:ext cx="7632700" cy="4049714"/>
        </p:xfrm>
        <a:graphic>
          <a:graphicData uri="http://schemas.openxmlformats.org/drawingml/2006/table">
            <a:tbl>
              <a:tblPr/>
              <a:tblGrid>
                <a:gridCol w="1873250"/>
                <a:gridCol w="5759450"/>
              </a:tblGrid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cos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  х = </a:t>
                      </a: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/2 + </a:t>
                      </a: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 n € Z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cos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2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cos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x = -1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+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 tg x = 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 tg x = 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/4 +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, 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 tg x = - 1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     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 =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-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/4 + 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</a:rPr>
                        <a:t>n, n € Z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>
            <a:off x="3492500" y="765175"/>
            <a:ext cx="47434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Найти корни уравнения: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684213" y="1844675"/>
            <a:ext cx="7920037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Вариант № 1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 + 4sin x- 1 = 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993366"/>
                </a:solidFill>
              </a:rPr>
              <a:t>			</a:t>
            </a:r>
          </a:p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993366"/>
                </a:solidFill>
              </a:rPr>
              <a:t>				</a:t>
            </a:r>
            <a:r>
              <a:rPr lang="ru-RU" sz="2400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Вариант № 2</a:t>
            </a:r>
            <a:r>
              <a:rPr lang="en-US" sz="2400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spcBef>
                <a:spcPct val="50000"/>
              </a:spcBef>
            </a:pP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2cos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 – sin2x = 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827088" y="404813"/>
            <a:ext cx="7921625" cy="160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.</a:t>
            </a: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243" name="WordArt 5"/>
          <p:cNvSpPr>
            <a:spLocks noChangeArrowheads="1" noChangeShapeType="1" noTextEdit="1"/>
          </p:cNvSpPr>
          <p:nvPr/>
        </p:nvSpPr>
        <p:spPr bwMode="auto">
          <a:xfrm>
            <a:off x="1285875" y="214313"/>
            <a:ext cx="67691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</a:t>
            </a:r>
            <a:r>
              <a:rPr lang="ru-RU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</a:t>
            </a:r>
            <a:r>
              <a:rPr lang="ru-RU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о в е </a:t>
            </a:r>
            <a:r>
              <a:rPr lang="ru-RU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</a:t>
            </a:r>
            <a:r>
              <a:rPr lang="ru-RU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к а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28625" y="1000125"/>
            <a:ext cx="3743325" cy="531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4(1 – sin</a:t>
            </a:r>
            <a:r>
              <a:rPr lang="en-US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x) + 4sinx -1=0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4 -  4 sin</a:t>
            </a:r>
            <a:r>
              <a:rPr lang="en-US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 +4sinx -1=0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sin</a:t>
            </a:r>
            <a:r>
              <a:rPr lang="en-US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 + 4sinx +3 =0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sin</a:t>
            </a:r>
            <a:r>
              <a:rPr lang="en-US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 - 4sinx -3 =0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= y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4y</a:t>
            </a:r>
            <a:r>
              <a:rPr lang="en-US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– 4y -3 =0</a:t>
            </a: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aseline="-25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=-1/2,  </a:t>
            </a:r>
            <a:r>
              <a:rPr lang="en-US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aseline="-25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 1.5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= -1/2, 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(-1)</a:t>
            </a:r>
            <a:r>
              <a:rPr lang="en-US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arcsin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(-1/2) + </a:t>
            </a:r>
            <a:r>
              <a:rPr lang="el-GR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n, n € Z</a:t>
            </a:r>
            <a:endParaRPr lang="ru-RU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x=(-1)</a:t>
            </a:r>
            <a:r>
              <a:rPr lang="en-US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(- </a:t>
            </a:r>
            <a:r>
              <a:rPr lang="el-GR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n, n € Z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x= (-1) </a:t>
            </a:r>
            <a:r>
              <a:rPr lang="en-US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n+1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n, n € Z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≠ 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1.5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 1,5 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(-1) </a:t>
            </a:r>
            <a:r>
              <a:rPr lang="en-US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n+1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n, n € Z</a:t>
            </a:r>
            <a:endParaRPr lang="ru-RU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4716463" y="1341438"/>
            <a:ext cx="395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859338" y="1052513"/>
            <a:ext cx="3506787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2cos </a:t>
            </a:r>
            <a:r>
              <a:rPr lang="en-US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–sin2x = 0 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– 2sinxcosx =0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2cosx (</a:t>
            </a: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)=0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=0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или    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=0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x= </a:t>
            </a:r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/2 + </a:t>
            </a:r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n, n € Z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=0  I :  </a:t>
            </a: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≠ 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0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1 -  </a:t>
            </a: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x =0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tgx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=1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/4 + </a:t>
            </a:r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n € Z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≠ 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x= </a:t>
            </a:r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/2 + </a:t>
            </a:r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n, n € Z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исключить</a:t>
            </a:r>
            <a:endParaRPr lang="en-US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/4 + </a:t>
            </a:r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n, n € Z           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spcBef>
                <a:spcPct val="50000"/>
              </a:spcBef>
            </a:pPr>
            <a:endParaRPr lang="ru-RU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2" grpId="0"/>
    </p:bld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882</Words>
  <Application>Microsoft Office PowerPoint</Application>
  <PresentationFormat>Экран (4:3)</PresentationFormat>
  <Paragraphs>130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38</cp:revision>
  <dcterms:created xsi:type="dcterms:W3CDTF">2013-02-01T04:49:13Z</dcterms:created>
  <dcterms:modified xsi:type="dcterms:W3CDTF">2013-02-01T11:39:24Z</dcterms:modified>
</cp:coreProperties>
</file>