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3"/>
  </p:notesMasterIdLst>
  <p:sldIdLst>
    <p:sldId id="278" r:id="rId2"/>
    <p:sldId id="256" r:id="rId3"/>
    <p:sldId id="274" r:id="rId4"/>
    <p:sldId id="267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71" r:id="rId15"/>
    <p:sldId id="279" r:id="rId16"/>
    <p:sldId id="266" r:id="rId17"/>
    <p:sldId id="269" r:id="rId18"/>
    <p:sldId id="270" r:id="rId19"/>
    <p:sldId id="272" r:id="rId20"/>
    <p:sldId id="265" r:id="rId21"/>
    <p:sldId id="273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9" autoAdjust="0"/>
    <p:restoredTop sz="91711" autoAdjust="0"/>
  </p:normalViewPr>
  <p:slideViewPr>
    <p:cSldViewPr>
      <p:cViewPr varScale="1">
        <p:scale>
          <a:sx n="63" d="100"/>
          <a:sy n="63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EDE9F60-8F1E-4ED0-AB1F-666D4DEE712E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6370DC-4598-458B-AE72-EB776C626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D14873-F793-421F-99AC-680B2212E78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E1576A-6862-4293-A1EA-1FE2162063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DF1F6-2BC6-4E79-ADC2-EE662BEFDFFB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DFA26-67E8-4ED0-A881-D7AD5F253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D9D4D-8107-47C5-8BCC-FC0ACB01120F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F3A8C-1039-4A7F-A968-8C82D9FAF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BF24B-35A8-499C-A455-B46FB8A36494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6109F-0A8F-4014-B192-F56057D89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A2753D-853C-4D22-8C89-A6248C9122B4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37458F-4332-4E06-9CF7-F53B1F962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223F4-9CFA-47E4-88CF-19E87C025CB6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215CA-4667-4E90-A198-BAF61D1623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F05DA-1AD5-4CD7-A9CE-458242FEC96B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6CC74-752D-4620-8B81-8976A9915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BC1EF-ACF6-421A-88D7-85B456EB15AE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0F52E-1CC5-4D4E-B61B-E90D6C88F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A44EE18-13DD-4CF8-AB91-19A83DDE5E8B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7DE1880-E642-45B0-93A0-6E55D4F113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27B1-EF27-4B70-AE3E-4934A75F80C1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0415B-7B02-45A9-9222-A36580E9D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62D7C9C-FDB0-472E-97B5-6A2BBADFBDED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83FBBC-179D-4415-9730-CC300FB6B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90DACE-A455-40EC-BF3A-CA14F974BE6D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4BA8E8B-5047-4101-81D1-4380E93DCD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A23332B-C455-4C64-B94E-8E97B9A4348F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2779D1E-8A5B-412B-81CE-5C8D71532E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74" r:id="rId4"/>
    <p:sldLayoutId id="2147483775" r:id="rId5"/>
    <p:sldLayoutId id="2147483782" r:id="rId6"/>
    <p:sldLayoutId id="2147483776" r:id="rId7"/>
    <p:sldLayoutId id="2147483783" r:id="rId8"/>
    <p:sldLayoutId id="2147483784" r:id="rId9"/>
    <p:sldLayoutId id="2147483777" r:id="rId10"/>
    <p:sldLayoutId id="21474837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1143000" y="1928813"/>
            <a:ext cx="6786563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4000" b="1">
                <a:latin typeface="Monotype Corsiva" pitchFamily="66" charset="0"/>
                <a:cs typeface="Times New Roman" pitchFamily="18" charset="0"/>
              </a:rPr>
              <a:t>Посчитайте, используя ЭТ, хватит ли вам 260 рублей, чтобы купить все продукты, которые вам заказала мама, и хватит ли купить чипсы за 25 рублей?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714356"/>
            <a:ext cx="769313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Проблемная задача: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388" y="0"/>
            <a:ext cx="4749800" cy="5908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Важным элементом электронной таблицы является </a:t>
            </a:r>
            <a:r>
              <a:rPr lang="ru-RU" sz="22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табличный курсор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выделенный  прямоугольник. Ячейка таблицы, которую в данный момент занимает курсор, называется </a:t>
            </a:r>
            <a:r>
              <a:rPr lang="ru-RU" sz="22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активной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ячейкой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Вводить и редактировать данные можно только в активной ячейке.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ячейке могут помещаться текст, число или формула.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3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Формулы</a:t>
            </a: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являются своеобразными инструкциями , определяющими порядок вычислительных действий. Они могут  содержать имена ячеек, числа, знаки операций  </a:t>
            </a:r>
            <a:r>
              <a:rPr lang="ru-RU" sz="2300" b="1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«+» «-»«*»«/»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и обращения к функциям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0" y="357188"/>
            <a:ext cx="3786188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/>
          <p:nvPr/>
        </p:nvCxnSpPr>
        <p:spPr>
          <a:xfrm>
            <a:off x="4643438" y="714375"/>
            <a:ext cx="1928812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2411413" y="1644650"/>
            <a:ext cx="4089400" cy="271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4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4286250"/>
            <a:ext cx="404971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4929190" y="3143248"/>
            <a:ext cx="235064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Строка формул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7000875" y="3571875"/>
            <a:ext cx="928688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858125" y="6357938"/>
            <a:ext cx="428625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357188" y="6357938"/>
            <a:ext cx="428625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214313" y="0"/>
            <a:ext cx="87153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При решении задач мы будем использовать функции  суммирования (СУММ), вычисления среднего  арифметического значения (СРЗНАЧ), нахождения максимума (МАКС) и минимума (МИН).</a:t>
            </a:r>
          </a:p>
        </p:txBody>
      </p:sp>
      <p:pic>
        <p:nvPicPr>
          <p:cNvPr id="18435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2700338"/>
            <a:ext cx="6429375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28813" y="1047750"/>
            <a:ext cx="4738687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072438" y="6572250"/>
            <a:ext cx="357187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0" y="6572250"/>
            <a:ext cx="357188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357188" y="285750"/>
            <a:ext cx="8501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Изменение содержимого любой ячейки электронных таблиц приводит к автоматическому пересчету значений всех ячеек таблицы, в которых есть ссылки на данную.</a:t>
            </a:r>
          </a:p>
        </p:txBody>
      </p:sp>
      <p:pic>
        <p:nvPicPr>
          <p:cNvPr id="19459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57313" y="1714500"/>
            <a:ext cx="6429375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72438" y="6500813"/>
            <a:ext cx="285750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357188" y="6500813"/>
            <a:ext cx="285750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57250" y="1285875"/>
            <a:ext cx="721518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Какие преимущества может дать обработка информации с помощью электронных таблиц по сравнению с обработкой вручную?</a:t>
            </a:r>
          </a:p>
          <a:p>
            <a:pPr marL="457200" indent="-457200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rabicPeriod" startAt="2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В каких областях деятельности человека могут использоваться электронные таблицы?</a:t>
            </a:r>
          </a:p>
          <a:p>
            <a:pPr marL="457200" indent="-457200">
              <a:buFontTx/>
              <a:buAutoNum type="arabicPeriod" startAt="2"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" y="4071938"/>
            <a:ext cx="1795462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13" y="4143375"/>
            <a:ext cx="1868487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071670" y="357166"/>
            <a:ext cx="409221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Давайте обсудим</a:t>
            </a:r>
            <a:endParaRPr lang="ru-RU" sz="4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500938" y="6357938"/>
            <a:ext cx="357187" cy="3571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285750" y="6286500"/>
            <a:ext cx="357188" cy="357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214290"/>
            <a:ext cx="357431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Самое главное</a:t>
            </a:r>
            <a:endParaRPr lang="ru-RU" sz="4000" b="1" dirty="0">
              <a:ln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313" y="1071563"/>
            <a:ext cx="8424862" cy="4370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dirty="0">
                <a:latin typeface="+mn-lt"/>
              </a:rPr>
              <a:t> Для автоматизации обработки данных , представленных в табличной форме, используются программы,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называемые электронными таблицами (ЭТ) или электронными процессорами.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dirty="0">
                <a:latin typeface="+mn-lt"/>
              </a:rPr>
              <a:t>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Изменение содержимого </a:t>
            </a:r>
            <a:r>
              <a:rPr lang="ru-RU" sz="2000" b="1" dirty="0">
                <a:latin typeface="+mn-lt"/>
              </a:rPr>
              <a:t>любой ячейки ЭТ приводит к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автоматическому пересчету значений </a:t>
            </a:r>
            <a:r>
              <a:rPr lang="ru-RU" sz="2000" b="1" dirty="0">
                <a:latin typeface="+mn-lt"/>
              </a:rPr>
              <a:t>всех ячеек таблицы, в которых есть ссылки на данную.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dirty="0">
                <a:latin typeface="+mn-lt"/>
              </a:rPr>
              <a:t>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Электронные таблицы </a:t>
            </a:r>
            <a:r>
              <a:rPr lang="ru-RU" sz="2000" b="1" dirty="0">
                <a:latin typeface="+mn-lt"/>
              </a:rPr>
              <a:t>не только автоматизируют расчеты, но и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являются эффективным средством моделирования различных вариантов и ситуаций</a:t>
            </a:r>
            <a:r>
              <a:rPr lang="ru-RU" sz="2000" b="1" dirty="0">
                <a:latin typeface="+mn-lt"/>
              </a:rPr>
              <a:t>. Меняя значения исходных данных,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можно проследить за изменением получаемых результатов </a:t>
            </a:r>
            <a:r>
              <a:rPr lang="ru-RU" sz="2000" b="1" dirty="0">
                <a:latin typeface="+mn-lt"/>
              </a:rPr>
              <a:t>и из множества вариантов решения задачи выбрать наиболее подходящий.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429500" y="6215063"/>
            <a:ext cx="357188" cy="3571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500063" y="6286500"/>
            <a:ext cx="357187" cy="357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2327CB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2327CB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0"/>
                            </p:stCondLst>
                            <p:childTnLst>
                              <p:par>
                                <p:cTn id="22" presetID="16" presetClass="entr" presetSubtype="2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4"/>
          <p:cNvSpPr>
            <a:spLocks noGrp="1"/>
          </p:cNvSpPr>
          <p:nvPr>
            <p:ph type="sldNum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D2FAE3-3991-478B-9C5C-B7DDD44B249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609600"/>
            <a:ext cx="8713787" cy="1143000"/>
          </a:xfrm>
        </p:spPr>
        <p:txBody>
          <a:bodyPr>
            <a:normAutofit fontScale="90000"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4200" dirty="0">
                <a:solidFill>
                  <a:srgbClr val="003399"/>
                </a:solidFill>
              </a:rPr>
              <a:t>Вот наилучший способ посадки за компьютером</a:t>
            </a:r>
            <a:endParaRPr lang="en-US" sz="4200" dirty="0">
              <a:solidFill>
                <a:srgbClr val="003399"/>
              </a:solidFill>
            </a:endParaRPr>
          </a:p>
        </p:txBody>
      </p:sp>
      <p:pic>
        <p:nvPicPr>
          <p:cNvPr id="22532" name="Picture 4" descr="основной рисунок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844675"/>
            <a:ext cx="3622675" cy="4176713"/>
          </a:xfrm>
        </p:spPr>
      </p:pic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547813" y="2420938"/>
            <a:ext cx="1223962" cy="215900"/>
          </a:xfrm>
          <a:prstGeom prst="leftRightArrow">
            <a:avLst>
              <a:gd name="adj1" fmla="val 50000"/>
              <a:gd name="adj2" fmla="val 11338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547813" y="20955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Century Schoolbook" pitchFamily="18" charset="0"/>
              </a:rPr>
              <a:t>50-70 см</a:t>
            </a:r>
            <a:endParaRPr lang="en-US" sz="2000">
              <a:latin typeface="Century Schoolbook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067175" y="1773238"/>
            <a:ext cx="4826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>
                <a:solidFill>
                  <a:srgbClr val="003399"/>
                </a:solidFill>
                <a:latin typeface="Century Schoolbook" pitchFamily="18" charset="0"/>
              </a:rPr>
              <a:t>Экран монитора находится на расстоянии 50-70 см от глаз.</a:t>
            </a:r>
            <a:endParaRPr lang="en-US">
              <a:solidFill>
                <a:srgbClr val="003399"/>
              </a:solidFill>
              <a:latin typeface="Century Schoolbook" pitchFamily="18" charset="0"/>
            </a:endParaRP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908175" y="5805488"/>
            <a:ext cx="1152525" cy="0"/>
          </a:xfrm>
          <a:prstGeom prst="line">
            <a:avLst/>
          </a:prstGeom>
          <a:noFill/>
          <a:ln w="1079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067175" y="2708275"/>
            <a:ext cx="4932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99"/>
                </a:solidFill>
                <a:latin typeface="Century Schoolbook" pitchFamily="18" charset="0"/>
              </a:rPr>
              <a:t>Обе ступни стоят на полу</a:t>
            </a:r>
            <a:r>
              <a:rPr lang="en-US">
                <a:solidFill>
                  <a:srgbClr val="003399"/>
                </a:solidFill>
                <a:latin typeface="Century Schoolbook" pitchFamily="18" charset="0"/>
              </a:rPr>
              <a:t>.</a:t>
            </a:r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1187450" y="3068638"/>
            <a:ext cx="144463" cy="7921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1331913" y="3860800"/>
            <a:ext cx="8651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900113" y="2708275"/>
            <a:ext cx="0" cy="18716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067175" y="4941888"/>
            <a:ext cx="4752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99"/>
                </a:solidFill>
                <a:latin typeface="Century Schoolbook" pitchFamily="18" charset="0"/>
              </a:rPr>
              <a:t>Спина расположена вертикально.</a:t>
            </a:r>
            <a:endParaRPr lang="en-US">
              <a:solidFill>
                <a:srgbClr val="003399"/>
              </a:solidFill>
              <a:latin typeface="Century Schoolbook" pitchFamily="18" charset="0"/>
            </a:endParaRP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067175" y="3284538"/>
            <a:ext cx="47529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>
                <a:solidFill>
                  <a:srgbClr val="003399"/>
                </a:solidFill>
                <a:latin typeface="Century Schoolbook" pitchFamily="18" charset="0"/>
              </a:rPr>
              <a:t>Плечи расслаблены. Локти слегка касаются туловища. Предплечья находятся на той же высоте, что и клавиатура.</a:t>
            </a:r>
            <a:endParaRPr lang="en-US">
              <a:solidFill>
                <a:srgbClr val="003399"/>
              </a:solidFill>
              <a:latin typeface="Century Schoolbook" pitchFamily="18" charset="0"/>
            </a:endParaRPr>
          </a:p>
        </p:txBody>
      </p:sp>
      <p:pic>
        <p:nvPicPr>
          <p:cNvPr id="14363" name="Picture 2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786688" y="12144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4067175" y="2492375"/>
            <a:ext cx="4859338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rgbClr val="003399"/>
                </a:solidFill>
                <a:latin typeface="Century Schoolbook" pitchFamily="18" charset="0"/>
              </a:rPr>
              <a:t>Придерживайтесь этих рекомендаций, и тогда работа за компьютером не окажется вредной для здоровья.</a:t>
            </a:r>
            <a:endParaRPr lang="en-US" sz="2800">
              <a:solidFill>
                <a:srgbClr val="003399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3" grpId="0"/>
      <p:bldP spid="14344" grpId="0" build="allAtOnce"/>
      <p:bldP spid="14344" grpId="1" build="allAtOnce"/>
      <p:bldP spid="14345" grpId="0" animBg="1"/>
      <p:bldP spid="14346" grpId="0"/>
      <p:bldP spid="14346" grpId="1"/>
      <p:bldP spid="14349" grpId="0" animBg="1"/>
      <p:bldP spid="14350" grpId="0" animBg="1"/>
      <p:bldP spid="14352" grpId="0" animBg="1"/>
      <p:bldP spid="14353" grpId="0"/>
      <p:bldP spid="14353" grpId="1"/>
      <p:bldP spid="14362" grpId="0"/>
      <p:bldP spid="14362" grpId="1"/>
      <p:bldP spid="143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38" y="2857500"/>
          <a:ext cx="8358245" cy="3120390"/>
        </p:xfrm>
        <a:graphic>
          <a:graphicData uri="http://schemas.openxmlformats.org/drawingml/2006/table">
            <a:tbl>
              <a:tblPr/>
              <a:tblGrid>
                <a:gridCol w="1671649"/>
                <a:gridCol w="1671649"/>
                <a:gridCol w="1671649"/>
                <a:gridCol w="1671649"/>
                <a:gridCol w="1671649"/>
              </a:tblGrid>
              <a:tr h="43014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2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014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3590" name="Rectangle 1"/>
          <p:cNvSpPr>
            <a:spLocks noChangeArrowheads="1"/>
          </p:cNvSpPr>
          <p:nvPr/>
        </p:nvSpPr>
        <p:spPr bwMode="auto">
          <a:xfrm rot="10800000" flipV="1">
            <a:off x="571500" y="928688"/>
            <a:ext cx="750093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  <a:p>
            <a:pPr eaLnBrk="0" hangingPunct="0"/>
            <a:r>
              <a:rPr lang="ru-RU" sz="2400" b="1">
                <a:latin typeface="Monotype Corsiva" pitchFamily="66" charset="0"/>
                <a:cs typeface="Times New Roman" pitchFamily="18" charset="0"/>
              </a:rPr>
              <a:t>Посчитайте, используя ЭТ, хватит ли вам 260 рублей, чтобы купить все продукты, которые вам заказала мама, и хватит ли купить чипсы за 25 рублей? </a:t>
            </a:r>
          </a:p>
          <a:p>
            <a:pPr eaLnBrk="0" hangingPunct="0"/>
            <a:endParaRPr lang="ru-RU"/>
          </a:p>
          <a:p>
            <a:pPr eaLnBrk="0" hangingPunct="0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2643188"/>
          <a:ext cx="8715400" cy="3640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080"/>
                <a:gridCol w="1743080"/>
                <a:gridCol w="1743080"/>
                <a:gridCol w="1743080"/>
                <a:gridCol w="1743080"/>
              </a:tblGrid>
              <a:tr h="691489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Цена в рублях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Стоимость</a:t>
                      </a:r>
                    </a:p>
                  </a:txBody>
                  <a:tcPr marL="85725" marR="85725" marT="85725" marB="85725"/>
                </a:tc>
              </a:tr>
              <a:tr h="428065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Хлеб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=С2*</a:t>
                      </a:r>
                      <a:r>
                        <a:rPr lang="en-US" b="1">
                          <a:latin typeface="Times New Roman" pitchFamily="18" charset="0"/>
                          <a:cs typeface="Times New Roman" pitchFamily="18" charset="0"/>
                        </a:rPr>
                        <a:t>D2</a:t>
                      </a:r>
                    </a:p>
                  </a:txBody>
                  <a:tcPr marL="85725" marR="85725" marT="85725" marB="85725"/>
                </a:tc>
              </a:tr>
              <a:tr h="428065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Кофе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=С3*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D3</a:t>
                      </a:r>
                    </a:p>
                  </a:txBody>
                  <a:tcPr marL="85725" marR="85725" marT="85725" marB="85725"/>
                </a:tc>
              </a:tr>
              <a:tr h="428065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=С4*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D4</a:t>
                      </a:r>
                    </a:p>
                  </a:txBody>
                  <a:tcPr marL="85725" marR="85725" marT="85725" marB="85725"/>
                </a:tc>
              </a:tr>
              <a:tr h="428065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Пельмени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60,5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=С5*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D5</a:t>
                      </a:r>
                    </a:p>
                  </a:txBody>
                  <a:tcPr marL="85725" marR="85725" marT="85725" marB="85725"/>
                </a:tc>
              </a:tr>
              <a:tr h="428065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Чипсы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=С6*</a:t>
                      </a:r>
                      <a:r>
                        <a:rPr lang="en-US" b="1" dirty="0">
                          <a:latin typeface="Times New Roman" pitchFamily="18" charset="0"/>
                          <a:cs typeface="Times New Roman" pitchFamily="18" charset="0"/>
                        </a:rPr>
                        <a:t>D6</a:t>
                      </a:r>
                    </a:p>
                  </a:txBody>
                  <a:tcPr marL="85725" marR="85725" marT="85725" marB="85725"/>
                </a:tc>
              </a:tr>
              <a:tr h="691489"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=Е2+Е3+Е4+Е5+Е6</a:t>
                      </a:r>
                    </a:p>
                  </a:txBody>
                  <a:tcPr marL="85725" marR="85725" marT="85725" marB="85725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28662" y="285728"/>
            <a:ext cx="715567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Выполните практическую работу на ПК: 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572375" y="6357938"/>
            <a:ext cx="357188" cy="3571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500063" y="6429375"/>
            <a:ext cx="357187" cy="3571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00063" y="357188"/>
            <a:ext cx="7572375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Ход работы:</a:t>
            </a:r>
            <a:r>
              <a:rPr lang="ru-RU" sz="2400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0" hangingPunct="0">
              <a:buFontTx/>
              <a:buAutoNum type="arabicPeriod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ячейку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А1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вводим “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lvl="1" eaLnBrk="0" hangingPunct="0">
              <a:buFontTx/>
              <a:buAutoNum type="arabicPeriod" startAt="2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ячейки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А2, А3, А4, А5, А6, А7, А8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вводим “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1”, “2”, “3”, “4”, “5” </a:t>
            </a:r>
          </a:p>
          <a:p>
            <a:pPr lvl="1" eaLnBrk="0" hangingPunct="0">
              <a:buFontTx/>
              <a:buAutoNum type="arabicPeriod" startAt="3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ячейку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В1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вводим “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Наименование”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0" hangingPunct="0">
              <a:buFontTx/>
              <a:buAutoNum type="arabicPeriod" startAt="4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ячейку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С1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вводим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“Цена в рублях” </a:t>
            </a:r>
          </a:p>
          <a:p>
            <a:pPr lvl="1" eaLnBrk="0" hangingPunct="0">
              <a:buFontTx/>
              <a:buAutoNum type="arabicPeriod" startAt="5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ячейку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D1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вводим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“Количество” </a:t>
            </a:r>
          </a:p>
          <a:p>
            <a:pPr lvl="1" eaLnBrk="0" hangingPunct="0">
              <a:buFontTx/>
              <a:buAutoNum type="arabicPeriod" startAt="6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ячейку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Е1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вводим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“Стоимость”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1" eaLnBrk="0" hangingPunct="0">
              <a:buFontTx/>
              <a:buAutoNum type="arabicPeriod" startAt="7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т.д. </a:t>
            </a:r>
          </a:p>
          <a:p>
            <a:pPr lvl="1" eaLnBrk="0" hangingPunct="0">
              <a:buFontTx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столбце </a:t>
            </a:r>
            <a:r>
              <a:rPr lang="ru-RU" sz="2400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“Стоимость”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все формулы записываются на английском языке! </a:t>
            </a:r>
          </a:p>
          <a:p>
            <a:pPr lvl="1" eaLnBrk="0" hangingPunct="0">
              <a:buFontTx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формулах вместо переменных записываются имена ячеек. </a:t>
            </a:r>
          </a:p>
          <a:p>
            <a:pPr lvl="1" eaLnBrk="0" hangingPunct="0">
              <a:buFontTx/>
              <a:buChar char="•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После нажатия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вместо формулы сразу появляется число – результат вычисления </a:t>
            </a:r>
          </a:p>
          <a:p>
            <a:pPr eaLnBrk="0" hangingPunct="0"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286625" y="6143625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428625" y="6215063"/>
            <a:ext cx="428625" cy="4286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1928813"/>
          <a:ext cx="6096000" cy="312039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5725" marR="85725" marT="85725" marB="857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85750" y="285750"/>
            <a:ext cx="61087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2400" b="1" u="sng" dirty="0">
                <a:solidFill>
                  <a:schemeClr val="tx2">
                    <a:lumMod val="90000"/>
                  </a:schemeClr>
                </a:solidFill>
              </a:rPr>
              <a:t>После выполнения работы получаем:</a:t>
            </a:r>
            <a:r>
              <a:rPr lang="ru-RU" sz="2400" u="sng" dirty="0">
                <a:solidFill>
                  <a:schemeClr val="tx2">
                    <a:lumMod val="90000"/>
                  </a:schemeClr>
                </a:solidFill>
              </a:rPr>
              <a:t> </a:t>
            </a:r>
          </a:p>
          <a:p>
            <a:pPr eaLnBrk="0" hangingPunct="0"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1357313"/>
          <a:ext cx="8572560" cy="3714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714512"/>
                <a:gridCol w="1714512"/>
                <a:gridCol w="1714512"/>
                <a:gridCol w="1714512"/>
              </a:tblGrid>
              <a:tr h="797413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Цена в рублях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Стоимость</a:t>
                      </a:r>
                    </a:p>
                  </a:txBody>
                  <a:tcPr marL="85725" marR="85725" marT="85725" marB="85725"/>
                </a:tc>
              </a:tr>
              <a:tr h="486228"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Хлеб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</a:tr>
              <a:tr h="486228"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Кофе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</a:tr>
              <a:tr h="486228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</a:tr>
              <a:tr h="486228"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Пельмени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60,5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60,5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</a:tr>
              <a:tr h="486228"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Чипсы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</a:tr>
              <a:tr h="486228"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250,5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725" marR="85725" marT="85725" marB="85725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28688" y="5429250"/>
            <a:ext cx="720883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90000"/>
                  </a:schemeClr>
                </a:solidFill>
                <a:latin typeface="Monotype Corsiva" pitchFamily="66" charset="0"/>
                <a:cs typeface="Times New Roman" pitchFamily="18" charset="0"/>
              </a:rPr>
              <a:t>Ответ: </a:t>
            </a:r>
            <a:r>
              <a:rPr lang="ru-RU" sz="2800" b="1" dirty="0">
                <a:latin typeface="Monotype Corsiva" pitchFamily="66" charset="0"/>
                <a:cs typeface="Times New Roman" pitchFamily="18" charset="0"/>
              </a:rPr>
              <a:t>на  продукты и  чипсы  260 рублей  хватит.</a:t>
            </a:r>
            <a:endParaRPr lang="ru-RU" sz="2800" b="1" dirty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429500" y="6215063"/>
            <a:ext cx="428625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357188" y="6143625"/>
            <a:ext cx="428625" cy="4286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625" y="785813"/>
            <a:ext cx="79295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Рефлексия ученицы(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___ класса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теме “Знакомство с электронными таблицами”</a:t>
            </a:r>
          </a:p>
          <a:p>
            <a:pPr algn="ctr">
              <a:defRPr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уроке информатики по этой теме я знал(а)______________________________________________________. </a:t>
            </a:r>
          </a:p>
          <a:p>
            <a:pPr eaLnBrk="0" hangingPunct="0">
              <a:buFontTx/>
              <a:buAutoNum type="arabicPeriod" startAt="2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уроке информатики по этой теме я научился: ________________. </a:t>
            </a:r>
          </a:p>
          <a:p>
            <a:pPr eaLnBrk="0" hangingPunct="0">
              <a:buFontTx/>
              <a:buAutoNum type="arabicPeriod" startAt="3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Лучше всего у меня получалось: ______________________________. </a:t>
            </a:r>
          </a:p>
          <a:p>
            <a:pPr eaLnBrk="0" hangingPunct="0">
              <a:buFontTx/>
              <a:buAutoNum type="arabicPeriod" startAt="4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Основные трудности при изучении темы: _____________________. </a:t>
            </a:r>
          </a:p>
          <a:p>
            <a:pPr eaLnBrk="0" hangingPunct="0">
              <a:buFontTx/>
              <a:buAutoNum type="arabicPeriod" startAt="5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Оцените ваши чувства и ощущения во время изучения темы: </a:t>
            </a:r>
          </a:p>
          <a:p>
            <a:pPr eaLnBrk="0" hangingPunct="0">
              <a:defRPr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здорово -</a:t>
            </a:r>
            <a:br>
              <a:rPr lang="ru-RU" sz="20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норма – </a:t>
            </a:r>
            <a:br>
              <a:rPr lang="ru-RU" sz="20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плохо  -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Чтобы я изменил(а)  на уроке, чтобы улучшить свои результаты: ____________________________________________________________.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Дата 5"/>
          <p:cNvSpPr>
            <a:spLocks noGrp="1"/>
          </p:cNvSpPr>
          <p:nvPr>
            <p:ph type="dt" sz="quarter" idx="10"/>
          </p:nvPr>
        </p:nvSpPr>
        <p:spPr bwMode="auto">
          <a:xfrm>
            <a:off x="6215063" y="6072188"/>
            <a:ext cx="2395537" cy="63817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3233B1-330C-4C7C-8BFE-AD1FCB6B493D}" type="datetime1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17.04.2013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000108"/>
            <a:ext cx="7656263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/>
                <a:solidFill>
                  <a:schemeClr val="accent3"/>
                </a:solidFill>
                <a:latin typeface="+mn-lt"/>
              </a:rPr>
              <a:t>Электронные таблицы</a:t>
            </a:r>
            <a:endParaRPr lang="ru-RU" sz="4800" b="1" dirty="0">
              <a:ln/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143750" y="6357938"/>
            <a:ext cx="428625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214290"/>
            <a:ext cx="3861955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Тема урока: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71604" y="1928802"/>
            <a:ext cx="5068886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Задачи урока: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9223" name="TextBox 10"/>
          <p:cNvSpPr txBox="1">
            <a:spLocks noChangeArrowheads="1"/>
          </p:cNvSpPr>
          <p:nvPr/>
        </p:nvSpPr>
        <p:spPr bwMode="auto">
          <a:xfrm>
            <a:off x="714375" y="2643188"/>
            <a:ext cx="7358063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 b="1">
                <a:latin typeface="Century Schoolbook" pitchFamily="18" charset="0"/>
              </a:rPr>
              <a:t>Расширить представление о табличных моделях;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Century Schoolbook" pitchFamily="18" charset="0"/>
              </a:rPr>
              <a:t>Познакомиться с электронными таблицами;</a:t>
            </a:r>
          </a:p>
          <a:p>
            <a:pPr marL="342900" indent="-342900">
              <a:buFontTx/>
              <a:buAutoNum type="arabicPeriod"/>
            </a:pPr>
            <a:r>
              <a:rPr lang="ru-RU" sz="2400" b="1">
                <a:latin typeface="Century Schoolbook" pitchFamily="18" charset="0"/>
              </a:rPr>
              <a:t>Научиться создавать и выполнять простейшие вычисления в электронных таблицах.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643050"/>
            <a:ext cx="8994604" cy="261610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u="sng" dirty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n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п. 2.8 (учебник Л. </a:t>
            </a:r>
            <a:r>
              <a:rPr lang="ru-RU" sz="3200" b="1" dirty="0" err="1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Босовой</a:t>
            </a:r>
            <a:r>
              <a:rPr lang="ru-RU" sz="3200" b="1" dirty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подготовить в тетради таблицу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заданию № 4 работа № 8 стр. 187</a:t>
            </a:r>
            <a:endParaRPr lang="ru-RU" sz="3200" b="1" dirty="0">
              <a:ln/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428736"/>
            <a:ext cx="646843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Спасибо за урок!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pic>
        <p:nvPicPr>
          <p:cNvPr id="28675" name="Picture 3" descr="C:\Documents and Settings\гость1\Мои документы\Мои документы\рефлексия\windows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38" y="2714625"/>
            <a:ext cx="16573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38" y="642938"/>
            <a:ext cx="7429500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Для автоматизации обработки данных, представленных в табличной форме, используются специальные программы, называемые </a:t>
            </a:r>
            <a:r>
              <a:rPr lang="ru-RU" sz="4000" b="1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электронными таблицами (ЭТ) или табличным процессором</a:t>
            </a:r>
            <a:endParaRPr lang="en-US" sz="4000" b="1" dirty="0">
              <a:solidFill>
                <a:schemeClr val="tx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Microsoft Excel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asha\Рабочий стол\Бриклин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2357430"/>
            <a:ext cx="6021203" cy="421484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Прямоугольник 2"/>
          <p:cNvSpPr/>
          <p:nvPr/>
        </p:nvSpPr>
        <p:spPr>
          <a:xfrm>
            <a:off x="214313" y="0"/>
            <a:ext cx="8429625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истории: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Первая электронная таблица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Vizicalc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 визуальный компьютер) была создана в 1979 г. Д.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Бриклином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 Р. Фреэнкстоном.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Первыми кто стал применять ЭТ, были экономисты, которые с восторгом приняли это новшество.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15313" y="6357938"/>
            <a:ext cx="357187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357188" y="6357938"/>
            <a:ext cx="357187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1006475"/>
            <a:ext cx="7572375" cy="585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4282" y="0"/>
            <a:ext cx="819968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Запуск программы </a:t>
            </a:r>
            <a:r>
              <a:rPr lang="en-US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Microsoft EXSEL 2007</a:t>
            </a:r>
            <a:r>
              <a:rPr lang="en-US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:</a:t>
            </a:r>
            <a:endParaRPr lang="ru-RU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501063" y="6357938"/>
            <a:ext cx="357187" cy="28575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214313" y="6357938"/>
            <a:ext cx="428625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285875"/>
            <a:ext cx="744855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0034" y="0"/>
            <a:ext cx="592935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</a:rPr>
              <a:t>Интерфейс программы</a:t>
            </a:r>
            <a:endParaRPr lang="ru-RU" sz="3200" b="1" u="sng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15074" y="357166"/>
            <a:ext cx="232999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Кнопки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 размерами окна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6200000" flipH="1">
            <a:off x="7143750" y="1071563"/>
            <a:ext cx="500063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85720" y="642918"/>
            <a:ext cx="161896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Адрес ячейки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177800" y="1677988"/>
            <a:ext cx="1357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786050" y="642918"/>
            <a:ext cx="210185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Строка формул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2856707" y="1713706"/>
            <a:ext cx="1428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714480" y="4071942"/>
            <a:ext cx="412965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 а б о ч а я   о б л а с т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59370" y="2967335"/>
            <a:ext cx="226991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Выделенная ячейка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rot="10800000">
            <a:off x="857250" y="2857500"/>
            <a:ext cx="1071563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858149" y="1643050"/>
            <a:ext cx="928694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Главное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меню</a:t>
            </a:r>
            <a:endParaRPr lang="ru-RU" sz="16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авая фигурная скобка 24"/>
          <p:cNvSpPr/>
          <p:nvPr/>
        </p:nvSpPr>
        <p:spPr>
          <a:xfrm>
            <a:off x="7715250" y="1571625"/>
            <a:ext cx="142875" cy="6429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>
            <a:off x="7001669" y="1142207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7286625" y="1000125"/>
            <a:ext cx="500063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Управляющая кнопка: далее 36">
            <a:hlinkClick r:id="" action="ppaction://hlinkshowjump?jump=nextslide" highlightClick="1"/>
          </p:cNvPr>
          <p:cNvSpPr/>
          <p:nvPr/>
        </p:nvSpPr>
        <p:spPr>
          <a:xfrm>
            <a:off x="8429625" y="6500813"/>
            <a:ext cx="428625" cy="3571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Управляющая кнопка: назад 37">
            <a:hlinkClick r:id="" action="ppaction://hlinkshowjump?jump=previousslide" highlightClick="1"/>
          </p:cNvPr>
          <p:cNvSpPr/>
          <p:nvPr/>
        </p:nvSpPr>
        <p:spPr>
          <a:xfrm>
            <a:off x="7929563" y="6500813"/>
            <a:ext cx="428625" cy="35718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500"/>
                            </p:stCondLst>
                            <p:childTnLst>
                              <p:par>
                                <p:cTn id="4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000"/>
                            </p:stCondLst>
                            <p:childTnLst>
                              <p:par>
                                <p:cTn id="55" presetID="23" presetClass="entr" presetSubtype="16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18" grpId="0"/>
      <p:bldP spid="18" grpId="1"/>
      <p:bldP spid="19" grpId="0"/>
      <p:bldP spid="24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285750" y="0"/>
            <a:ext cx="8858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entury Schoolbook" pitchFamily="18" charset="0"/>
              </a:rPr>
              <a:t>Создаваемый и сохраняемый в </a:t>
            </a:r>
            <a:r>
              <a:rPr lang="en-US" sz="2400" b="1">
                <a:latin typeface="Century Schoolbook" pitchFamily="18" charset="0"/>
              </a:rPr>
              <a:t>Excel</a:t>
            </a:r>
            <a:r>
              <a:rPr lang="ru-RU" sz="2400" b="1">
                <a:latin typeface="Century Schoolbook" pitchFamily="18" charset="0"/>
              </a:rPr>
              <a:t> документ называется рабочей книгой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857250"/>
            <a:ext cx="480536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00063" y="1428750"/>
            <a:ext cx="7215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entury Schoolbook" pitchFamily="18" charset="0"/>
              </a:rPr>
              <a:t>Рабочая книга состоит из рабочих листов, похожих на листы бухгалтерской книги</a:t>
            </a:r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0" y="1785938"/>
            <a:ext cx="3143250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357188" y="2571750"/>
            <a:ext cx="31432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entury Schoolbook" pitchFamily="18" charset="0"/>
              </a:rPr>
              <a:t>Их можно перелистывать, щелкая на ярлыках, расположенных внизу окна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500313" y="5072063"/>
            <a:ext cx="2786062" cy="1500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143875" y="6429375"/>
            <a:ext cx="428625" cy="21431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428625" y="6429375"/>
            <a:ext cx="357188" cy="21431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5750" y="500063"/>
            <a:ext cx="3000375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Основная часть окна табличного процессора – </a:t>
            </a:r>
            <a:r>
              <a:rPr lang="ru-RU" sz="2400" b="1" u="sng">
                <a:latin typeface="Times New Roman" pitchFamily="18" charset="0"/>
                <a:cs typeface="Times New Roman" pitchFamily="18" charset="0"/>
              </a:rPr>
              <a:t>рабочий лист.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Рабочий лист состоит из 256 столбцов и 65536 строк.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Столбцы именуются латинскими буквами в алфавитном порядке, строки нумеруются сверху вниз, начиная с 1.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29000" y="214313"/>
            <a:ext cx="5321300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 стрелкой 4"/>
          <p:cNvCxnSpPr/>
          <p:nvPr/>
        </p:nvCxnSpPr>
        <p:spPr>
          <a:xfrm rot="16200000" flipV="1">
            <a:off x="-1143000" y="4214813"/>
            <a:ext cx="71437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143875" y="6643688"/>
            <a:ext cx="428625" cy="21431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285750" y="6643688"/>
            <a:ext cx="357188" cy="21431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285750"/>
            <a:ext cx="3357563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пересечении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столбцов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строк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образуются </a:t>
            </a:r>
            <a:r>
              <a:rPr lang="ru-RU" sz="20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ячейки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Каждая ячейка имеет имя, составленное из буквенного имени столбца и номера строки, на пересечении которых она располагается. Имя ячейки называют её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адресом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63" y="214313"/>
            <a:ext cx="3786187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4857750"/>
            <a:ext cx="27559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3143250"/>
            <a:ext cx="3071813" cy="3478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Расположенные подряд ячейки в строке или столбце или прямоугольнике образуют </a:t>
            </a:r>
            <a:r>
              <a:rPr lang="ru-RU" sz="2000" b="1" u="sng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диапазон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При задании диапазона указывают его начальную и конечную ячейки, в прямоугольном диапазоне –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ячейку левого верхнего и правого нижнего углов</a:t>
            </a:r>
            <a:r>
              <a:rPr lang="ru-RU" sz="2000" u="sng" dirty="0">
                <a:latin typeface="+mn-lt"/>
              </a:rPr>
              <a:t>.</a:t>
            </a:r>
            <a:endParaRPr lang="ru-RU" sz="2000" b="1" u="sng" dirty="0">
              <a:latin typeface="+mn-lt"/>
            </a:endParaRPr>
          </a:p>
        </p:txBody>
      </p:sp>
      <p:pic>
        <p:nvPicPr>
          <p:cNvPr id="16390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57938" y="3071813"/>
            <a:ext cx="25717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86125" y="2714625"/>
            <a:ext cx="291941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/>
          <p:nvPr/>
        </p:nvCxnSpPr>
        <p:spPr>
          <a:xfrm rot="10800000" flipV="1">
            <a:off x="6286500" y="571500"/>
            <a:ext cx="1643063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7858148" y="214290"/>
            <a:ext cx="56137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С5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5500688" y="6215063"/>
            <a:ext cx="1071562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572264" y="6396335"/>
            <a:ext cx="100540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В6:Е9</a:t>
            </a:r>
            <a:endParaRPr lang="ru-RU" sz="2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50" y="6500813"/>
            <a:ext cx="357188" cy="3571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285750" y="6572250"/>
            <a:ext cx="500063" cy="2857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743</TotalTime>
  <Words>934</Words>
  <Application>Microsoft Office PowerPoint</Application>
  <PresentationFormat>Экран (4:3)</PresentationFormat>
  <Paragraphs>161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Century Schoolbook</vt:lpstr>
      <vt:lpstr>Arial</vt:lpstr>
      <vt:lpstr>Wingdings</vt:lpstr>
      <vt:lpstr>Wingdings 2</vt:lpstr>
      <vt:lpstr>Calibri</vt:lpstr>
      <vt:lpstr>Monotype Corsiva</vt:lpstr>
      <vt:lpstr>Times New Roman</vt:lpstr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Вот наилучший способ посадки за компьютером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Квартира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Домашний</dc:creator>
  <cp:lastModifiedBy>revaz</cp:lastModifiedBy>
  <cp:revision>99</cp:revision>
  <dcterms:created xsi:type="dcterms:W3CDTF">2010-01-24T15:37:34Z</dcterms:created>
  <dcterms:modified xsi:type="dcterms:W3CDTF">2013-04-16T21:15:10Z</dcterms:modified>
</cp:coreProperties>
</file>