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9"/>
  </p:notesMasterIdLst>
  <p:sldIdLst>
    <p:sldId id="256" r:id="rId2"/>
    <p:sldId id="281" r:id="rId3"/>
    <p:sldId id="257" r:id="rId4"/>
    <p:sldId id="259" r:id="rId5"/>
    <p:sldId id="260" r:id="rId6"/>
    <p:sldId id="261" r:id="rId7"/>
    <p:sldId id="262" r:id="rId8"/>
    <p:sldId id="276" r:id="rId9"/>
    <p:sldId id="263" r:id="rId10"/>
    <p:sldId id="277" r:id="rId11"/>
    <p:sldId id="278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2" r:id="rId20"/>
    <p:sldId id="273" r:id="rId21"/>
    <p:sldId id="279" r:id="rId22"/>
    <p:sldId id="274" r:id="rId23"/>
    <p:sldId id="275" r:id="rId24"/>
    <p:sldId id="282" r:id="rId25"/>
    <p:sldId id="283" r:id="rId26"/>
    <p:sldId id="271" r:id="rId27"/>
    <p:sldId id="280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2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9EF2610-98B2-4F17-8AED-70584EAD0958}" type="datetimeFigureOut">
              <a:rPr lang="ru-RU"/>
              <a:pPr>
                <a:defRPr/>
              </a:pPr>
              <a:t>17.04.2013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141AAA3-D20C-492A-A216-4B6019EFE1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0" name="Rectangle 114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7" name="Rectangle 84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8" name="Rectangle 8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113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4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5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0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6" name="Freeform 44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50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51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Hexagon 52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3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4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5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6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Freeform 57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Hexagon 58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0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1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2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3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4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5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6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Freeform 67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8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3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6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9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88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 smtClean="0"/>
            </a:lvl1pPr>
          </a:lstStyle>
          <a:p>
            <a:pPr>
              <a:defRPr/>
            </a:pPr>
            <a:fld id="{BB5E196D-37CA-41DC-B579-FD43BB4578A5}" type="datetimeFigureOut">
              <a:rPr lang="ru-RU"/>
              <a:pPr>
                <a:defRPr/>
              </a:pPr>
              <a:t>17.04.2013</a:t>
            </a:fld>
            <a:endParaRPr lang="ru-RU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6AC7258-1A9D-46C5-81E7-6CC4076DCA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280C9-BD2A-4910-81CC-EEE95F60F8B3}" type="datetimeFigureOut">
              <a:rPr lang="ru-RU"/>
              <a:pPr>
                <a:defRPr/>
              </a:pPr>
              <a:t>17.04.2013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FEFDD-345B-4866-B3B0-1DB3B9223C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7F6E4-59ED-4E26-940D-27C4BFD3A4B6}" type="datetimeFigureOut">
              <a:rPr lang="ru-RU"/>
              <a:pPr>
                <a:defRPr/>
              </a:pPr>
              <a:t>17.04.2013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97CE7-4E75-48E4-804A-126902D4C5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2FBF9-D010-402A-B93F-E2869C388FBF}" type="datetimeFigureOut">
              <a:rPr lang="ru-RU"/>
              <a:pPr>
                <a:defRPr/>
              </a:pPr>
              <a:t>17.04.2013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3411C-F3D7-4578-A93F-3FCA2BDCF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E0145-7642-4C4D-BE01-5743A12BC361}" type="datetimeFigureOut">
              <a:rPr lang="ru-RU"/>
              <a:pPr>
                <a:defRPr/>
              </a:pPr>
              <a:t>17.04.2013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64E4F-B741-4B4F-9D70-5846E0B169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0E0DE-B005-4054-843D-FB675BF18799}" type="datetimeFigureOut">
              <a:rPr lang="ru-RU"/>
              <a:pPr>
                <a:defRPr/>
              </a:pPr>
              <a:t>17.04.2013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44012-6471-4955-9441-D96007D8B9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AD7D1-A401-460B-88E9-C94032CB3897}" type="datetimeFigureOut">
              <a:rPr lang="ru-RU"/>
              <a:pPr>
                <a:defRPr/>
              </a:pPr>
              <a:t>17.04.2013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F6D1F-FE29-4F29-B254-2F936B9D64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C871D-5CFE-4FA3-B914-FE03DDFF34E6}" type="datetimeFigureOut">
              <a:rPr lang="ru-RU"/>
              <a:pPr>
                <a:defRPr/>
              </a:pPr>
              <a:t>17.04.2013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414FF-DE9A-454F-B3C2-70E1232C65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64244-1565-447C-9BD9-38504F320AA4}" type="datetimeFigureOut">
              <a:rPr lang="ru-RU"/>
              <a:pPr>
                <a:defRPr/>
              </a:pPr>
              <a:t>17.04.2013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68D1D-BC6F-4194-A692-1A5D57F6E8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56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57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60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ACF54-9E23-4B35-A02D-D4AEB85B125C}" type="datetimeFigureOut">
              <a:rPr lang="ru-RU"/>
              <a:pPr>
                <a:defRPr/>
              </a:pPr>
              <a:t>17.04.2013</a:t>
            </a:fld>
            <a:endParaRPr lang="ru-RU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4262A-3C56-4F95-AAB9-E1D94A2393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9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10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101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10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B27A3-5AC0-4E30-9C37-6D884A233CAB}" type="datetimeFigureOut">
              <a:rPr lang="ru-RU"/>
              <a:pPr>
                <a:defRPr/>
              </a:pPr>
              <a:t>17.04.2013</a:t>
            </a:fld>
            <a:endParaRPr lang="ru-RU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71AA5-F2A0-4823-A755-B9CA30AB22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EFEFE"/>
                </a:solidFill>
                <a:latin typeface="+mn-lt"/>
              </a:defRPr>
            </a:lvl1pPr>
          </a:lstStyle>
          <a:p>
            <a:pPr>
              <a:defRPr/>
            </a:pPr>
            <a:fld id="{395C6A09-E669-47D5-A4AF-3BB186BD96AD}" type="datetimeFigureOut">
              <a:rPr lang="ru-RU"/>
              <a:pPr>
                <a:defRPr/>
              </a:pPr>
              <a:t>17.04.2013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EFEFE"/>
                </a:solidFill>
                <a:latin typeface="+mn-lt"/>
              </a:defRPr>
            </a:lvl1pPr>
          </a:lstStyle>
          <a:p>
            <a:pPr>
              <a:defRPr/>
            </a:pPr>
            <a:fld id="{03BAC4AC-7559-44A0-AAA9-63FD723950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4" r:id="rId8"/>
    <p:sldLayoutId id="2147483745" r:id="rId9"/>
    <p:sldLayoutId id="2147483741" r:id="rId10"/>
    <p:sldLayoutId id="214748374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4733925" y="2708275"/>
            <a:ext cx="3222625" cy="302418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b="1" smtClean="0">
                <a:solidFill>
                  <a:schemeClr val="tx1"/>
                </a:solidFill>
              </a:rPr>
              <a:t>Природные зоны Африки</a:t>
            </a:r>
            <a:br>
              <a:rPr lang="ru-RU" b="1" smtClean="0">
                <a:solidFill>
                  <a:schemeClr val="tx1"/>
                </a:solidFill>
              </a:rPr>
            </a:br>
            <a:r>
              <a:rPr lang="ru-RU" b="1" smtClean="0"/>
              <a:t/>
            </a:r>
            <a:br>
              <a:rPr lang="ru-RU" b="1" smtClean="0"/>
            </a:br>
            <a:r>
              <a:rPr lang="ru-RU" sz="2800" b="1" smtClean="0">
                <a:solidFill>
                  <a:schemeClr val="tx1"/>
                </a:solidFill>
              </a:rPr>
              <a:t>экваториальные леса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6463" y="-7938"/>
            <a:ext cx="3384550" cy="2320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6463" y="1185863"/>
            <a:ext cx="3959225" cy="49799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u="sng" kern="0" dirty="0">
                <a:solidFill>
                  <a:srgbClr val="000000"/>
                </a:solidFill>
                <a:latin typeface="Bookman Old Style" pitchFamily="18" charset="0"/>
              </a:rPr>
              <a:t>Климат</a:t>
            </a:r>
          </a:p>
          <a:p>
            <a:pPr marL="742950" lvl="1" indent="-285750" algn="ctr">
              <a:lnSpc>
                <a:spcPct val="90000"/>
              </a:lnSpc>
              <a:spcBef>
                <a:spcPct val="20000"/>
              </a:spcBef>
              <a:defRPr/>
            </a:pPr>
            <a:endParaRPr lang="ru-RU" sz="2800" u="sng" kern="0" dirty="0">
              <a:solidFill>
                <a:srgbClr val="000000"/>
              </a:solidFill>
              <a:latin typeface="Bookman Old Style" pitchFamily="18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ü"/>
              <a:defRPr/>
            </a:pPr>
            <a:r>
              <a:rPr lang="ru-RU" sz="2400" i="1" kern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Экваториальный пояс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ü"/>
              <a:defRPr/>
            </a:pPr>
            <a:r>
              <a:rPr lang="ru-RU" sz="2400" i="1" kern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Экваториальные воздушные массы – влажные и жаркие</a:t>
            </a:r>
            <a:endParaRPr lang="en-US" sz="2400" i="1" kern="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ü"/>
              <a:defRPr/>
            </a:pPr>
            <a:r>
              <a:rPr lang="en-US" sz="2400" i="1" kern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ru-RU" sz="2400" i="1" kern="0" baseline="-250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</a:t>
            </a:r>
            <a:r>
              <a:rPr lang="ru-RU" sz="2400" i="1" kern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+24</a:t>
            </a:r>
            <a:r>
              <a:rPr lang="ru-RU" sz="2400" i="1" kern="0" baseline="300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</a:t>
            </a:r>
            <a:r>
              <a:rPr lang="ru-RU" sz="2400" i="1" kern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</a:t>
            </a:r>
            <a:r>
              <a:rPr lang="ru-RU" sz="2400" i="1" kern="0" baseline="300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</a:t>
            </a:r>
            <a:r>
              <a:rPr lang="en-US" sz="2400" i="1" kern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ru-RU" sz="2400" i="1" kern="0" baseline="-260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я</a:t>
            </a:r>
            <a:r>
              <a:rPr lang="ru-RU" sz="2400" i="1" kern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+24</a:t>
            </a:r>
            <a:r>
              <a:rPr lang="ru-RU" sz="2400" i="1" kern="0" baseline="300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</a:t>
            </a:r>
            <a:r>
              <a:rPr lang="ru-RU" sz="2400" i="1" kern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</a:t>
            </a:r>
            <a:endParaRPr lang="ru-RU" sz="2400" i="1" kern="0" baseline="3000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ü"/>
              <a:defRPr/>
            </a:pPr>
            <a:r>
              <a:rPr lang="ru-RU" sz="2400" i="1" kern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осадков 1000-2000мм</a:t>
            </a:r>
            <a:r>
              <a:rPr lang="ru-RU" sz="2400" kern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0000CC"/>
              </a:buClr>
              <a:defRPr/>
            </a:pPr>
            <a:r>
              <a:rPr lang="ru-RU" sz="2400" kern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Дожди идут равномерно в течении всего года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41950" y="6350"/>
            <a:ext cx="2139950" cy="4794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lvl="1" indent="-28575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b="1" u="sng" kern="0" dirty="0">
                <a:solidFill>
                  <a:schemeClr val="bg1"/>
                </a:solidFill>
                <a:latin typeface="Bookman Old Style" pitchFamily="18" charset="0"/>
              </a:rPr>
              <a:t>Климат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4575" y="4005263"/>
            <a:ext cx="2087563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6" descr="img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198438"/>
            <a:ext cx="4248150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2"/>
          <p:cNvSpPr>
            <a:spLocks noChangeArrowheads="1"/>
          </p:cNvSpPr>
          <p:nvPr/>
        </p:nvSpPr>
        <p:spPr bwMode="auto">
          <a:xfrm>
            <a:off x="6343650" y="4763"/>
            <a:ext cx="14700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FFFFFF"/>
                </a:solidFill>
                <a:latin typeface="Times New Roman" pitchFamily="18" charset="0"/>
              </a:rPr>
              <a:t>Почвы</a:t>
            </a:r>
          </a:p>
        </p:txBody>
      </p:sp>
      <p:sp>
        <p:nvSpPr>
          <p:cNvPr id="15363" name="Прямоугольник 3"/>
          <p:cNvSpPr>
            <a:spLocks noChangeArrowheads="1"/>
          </p:cNvSpPr>
          <p:nvPr/>
        </p:nvSpPr>
        <p:spPr bwMode="auto">
          <a:xfrm>
            <a:off x="2286000" y="-1049338"/>
            <a:ext cx="457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Прямоугольник 4"/>
          <p:cNvSpPr>
            <a:spLocks noChangeArrowheads="1"/>
          </p:cNvSpPr>
          <p:nvPr/>
        </p:nvSpPr>
        <p:spPr bwMode="auto">
          <a:xfrm>
            <a:off x="5292725" y="-693738"/>
            <a:ext cx="38052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4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5" name="Прямоугольник 5"/>
          <p:cNvSpPr>
            <a:spLocks noChangeArrowheads="1"/>
          </p:cNvSpPr>
          <p:nvPr/>
        </p:nvSpPr>
        <p:spPr bwMode="auto">
          <a:xfrm>
            <a:off x="5148263" y="1019175"/>
            <a:ext cx="3455987" cy="375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Материнские породы, почв</a:t>
            </a:r>
            <a:r>
              <a:rPr 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богаты соединениями железа, а поэтому имеют красный цвет.</a:t>
            </a:r>
            <a:endParaRPr lang="ru-RU" sz="1400" b="1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Почвы, образующиеся на этих породах, приобретают также красноватый оттенок. Их называют красно - желтые ферраллитные ( от латинского «феррум» - железо). Поступающие в почву в большом количестве органические вещества разлагаются до </a:t>
            </a:r>
            <a:r>
              <a:rPr lang="ru-RU" sz="1400" b="1">
                <a:solidFill>
                  <a:srgbClr val="000000"/>
                </a:solidFill>
                <a:latin typeface="Times New Roman" pitchFamily="18" charset="0"/>
              </a:rPr>
              <a:t>ко</a:t>
            </a:r>
            <a:r>
              <a:rPr lang="en-US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нца, </a:t>
            </a:r>
            <a:r>
              <a:rPr lang="ru-RU" sz="1400" b="1">
                <a:solidFill>
                  <a:srgbClr val="000000"/>
                </a:solidFill>
                <a:latin typeface="Times New Roman" pitchFamily="18" charset="0"/>
              </a:rPr>
              <a:t>но</a:t>
            </a:r>
            <a:r>
              <a:rPr lang="en-US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>
                <a:solidFill>
                  <a:srgbClr val="000000"/>
                </a:solidFill>
                <a:latin typeface="Times New Roman" pitchFamily="18" charset="0"/>
              </a:rPr>
              <a:t>не н</a:t>
            </a:r>
            <a:r>
              <a:rPr lang="en-US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акапливаются в ней</a:t>
            </a:r>
            <a:r>
              <a:rPr lang="ru-RU" sz="1400" b="1">
                <a:solidFill>
                  <a:srgbClr val="000000"/>
                </a:solidFill>
                <a:latin typeface="Times New Roman" pitchFamily="18" charset="0"/>
              </a:rPr>
              <a:t>, поэтому почва  неплодородная.</a:t>
            </a:r>
            <a:r>
              <a:rPr lang="en-US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Эти питательные элементы растения быстро поглощают. Обилие влаги приводит к непрерывному промыванию почвы на большую глубину, местами вызывая ее заболачивание. </a:t>
            </a:r>
            <a:endParaRPr lang="ru-RU"/>
          </a:p>
        </p:txBody>
      </p:sp>
      <p:pic>
        <p:nvPicPr>
          <p:cNvPr id="15366" name="Рисунок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274638"/>
            <a:ext cx="4392613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Рисунок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76600" y="2708275"/>
            <a:ext cx="1844675" cy="375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87900" y="34925"/>
            <a:ext cx="331311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chemeClr val="bg1"/>
                </a:solidFill>
                <a:latin typeface="Arial"/>
              </a:rPr>
              <a:t>ОРГАНИЧЕСКИЙ МИР ГИЛЕИ</a:t>
            </a:r>
            <a:endParaRPr lang="ru-RU" sz="20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433388" y="569913"/>
            <a:ext cx="4572000" cy="13223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Arial" charset="0"/>
              </a:rPr>
              <a:t>Экваториальные  леса вечнозеленые и имеют  несколько ярусов, развиваются на красно - желтых ферраллитных почвах</a:t>
            </a:r>
          </a:p>
        </p:txBody>
      </p:sp>
      <p:pic>
        <p:nvPicPr>
          <p:cNvPr id="16388" name="Picture 4" descr="Дождевой эвкалиптовый лес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7688" y="1916113"/>
            <a:ext cx="3429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89" name="Прямоугольник 6"/>
          <p:cNvSpPr>
            <a:spLocks noChangeArrowheads="1"/>
          </p:cNvSpPr>
          <p:nvPr/>
        </p:nvSpPr>
        <p:spPr bwMode="auto">
          <a:xfrm>
            <a:off x="547688" y="5575300"/>
            <a:ext cx="27289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latin typeface="Arial" charset="0"/>
              </a:rPr>
              <a:t>сейба, фикусы, пальмы</a:t>
            </a:r>
          </a:p>
        </p:txBody>
      </p:sp>
      <p:sp>
        <p:nvSpPr>
          <p:cNvPr id="16390" name="Прямоугольник 9"/>
          <p:cNvSpPr>
            <a:spLocks noChangeArrowheads="1"/>
          </p:cNvSpPr>
          <p:nvPr/>
        </p:nvSpPr>
        <p:spPr bwMode="auto">
          <a:xfrm>
            <a:off x="4267200" y="4298950"/>
            <a:ext cx="1477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latin typeface="Arial" charset="0"/>
              </a:rPr>
              <a:t>бананы</a:t>
            </a:r>
          </a:p>
        </p:txBody>
      </p:sp>
      <p:pic>
        <p:nvPicPr>
          <p:cNvPr id="16391" name="Picture 10" descr="Джунгли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73813" y="2847975"/>
            <a:ext cx="22860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Прямоугольник 13"/>
          <p:cNvSpPr>
            <a:spLocks noChangeArrowheads="1"/>
          </p:cNvSpPr>
          <p:nvPr/>
        </p:nvSpPr>
        <p:spPr bwMode="auto">
          <a:xfrm>
            <a:off x="6443663" y="1892300"/>
            <a:ext cx="22161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latin typeface="Arial" charset="0"/>
              </a:rPr>
              <a:t>древовидные папоротники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Марокко-показать-81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2527300"/>
            <a:ext cx="2662237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9" descr="Ficus_udush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28575"/>
            <a:ext cx="451167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4572000" y="0"/>
            <a:ext cx="374491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kern="0" dirty="0">
                <a:solidFill>
                  <a:prstClr val="white"/>
                </a:solidFill>
                <a:latin typeface="Arial"/>
                <a:cs typeface="Arial"/>
              </a:rPr>
              <a:t>Верхний ярус влажных экваториальных лесов</a:t>
            </a:r>
            <a:endParaRPr lang="ru-RU" sz="2000" kern="0" dirty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419475" y="5897563"/>
            <a:ext cx="1893888" cy="3397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kern="0" dirty="0">
                <a:solidFill>
                  <a:prstClr val="black"/>
                </a:solidFill>
                <a:latin typeface="Arial"/>
                <a:cs typeface="Arial"/>
              </a:rPr>
              <a:t>фикус</a:t>
            </a:r>
            <a:endParaRPr lang="ru-RU" dirty="0">
              <a:solidFill>
                <a:prstClr val="black"/>
              </a:solidFill>
              <a:latin typeface="+mn-lt"/>
            </a:endParaRPr>
          </a:p>
        </p:txBody>
      </p:sp>
      <p:pic>
        <p:nvPicPr>
          <p:cNvPr id="17414" name="Picture 10" descr="i-285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8263" y="1989138"/>
            <a:ext cx="351155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Прямоугольник 19"/>
          <p:cNvSpPr>
            <a:spLocks noChangeArrowheads="1"/>
          </p:cNvSpPr>
          <p:nvPr/>
        </p:nvSpPr>
        <p:spPr bwMode="auto">
          <a:xfrm>
            <a:off x="3273425" y="3105150"/>
            <a:ext cx="17922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latin typeface="Arial" charset="0"/>
                <a:cs typeface="Arial" charset="0"/>
              </a:rPr>
              <a:t>Деревья с </a:t>
            </a:r>
          </a:p>
          <a:p>
            <a:pPr algn="ctr"/>
            <a:r>
              <a:rPr lang="ru-RU" b="1" i="1">
                <a:latin typeface="Arial" charset="0"/>
                <a:cs typeface="Arial" charset="0"/>
              </a:rPr>
              <a:t>ходульными корнями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120746c0b6d611edf46cb5c058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692150"/>
            <a:ext cx="4103688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12" descr="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765175"/>
            <a:ext cx="387032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Прямоугольник 6"/>
          <p:cNvSpPr>
            <a:spLocks noChangeArrowheads="1"/>
          </p:cNvSpPr>
          <p:nvPr/>
        </p:nvSpPr>
        <p:spPr bwMode="auto">
          <a:xfrm>
            <a:off x="5510213" y="71438"/>
            <a:ext cx="1130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solidFill>
                  <a:srgbClr val="FFFFFF"/>
                </a:solidFill>
                <a:latin typeface="Arial" charset="0"/>
                <a:cs typeface="Arial" charset="0"/>
              </a:rPr>
              <a:t>фагара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" descr="0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1344613"/>
            <a:ext cx="4392613" cy="511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Прямоугольник 7"/>
          <p:cNvSpPr>
            <a:spLocks noChangeArrowheads="1"/>
          </p:cNvSpPr>
          <p:nvPr/>
        </p:nvSpPr>
        <p:spPr bwMode="auto">
          <a:xfrm>
            <a:off x="3613150" y="976313"/>
            <a:ext cx="8540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Arial" charset="0"/>
                <a:cs typeface="Arial" charset="0"/>
              </a:rPr>
              <a:t>сейба</a:t>
            </a:r>
          </a:p>
        </p:txBody>
      </p:sp>
      <p:sp>
        <p:nvSpPr>
          <p:cNvPr id="19460" name="Прямоугольник 10"/>
          <p:cNvSpPr>
            <a:spLocks noChangeArrowheads="1"/>
          </p:cNvSpPr>
          <p:nvPr/>
        </p:nvSpPr>
        <p:spPr bwMode="auto">
          <a:xfrm>
            <a:off x="5076825" y="1344613"/>
            <a:ext cx="3671888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0000"/>
                </a:solidFill>
                <a:latin typeface="Arial" charset="0"/>
              </a:rPr>
              <a:t>Деревья- великаны, точно колонны, подпирающие небесный свод. Почти непроходимая стена из деревьев, кустарников, трав, бамбука, перевитых лианами разной толщины и длины. Стволы покрыты эпифитами – мхами, лишайниками.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00563" y="-133350"/>
            <a:ext cx="4103687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kern="0" dirty="0">
                <a:solidFill>
                  <a:schemeClr val="bg1"/>
                </a:solidFill>
                <a:latin typeface="Arial"/>
                <a:cs typeface="Arial"/>
              </a:rPr>
              <a:t>Средний и нижний ярус влажных экваториальных лесов</a:t>
            </a:r>
            <a:endParaRPr lang="ru-RU" kern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0483" name="Picture 10" descr="opTre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1175" y="512763"/>
            <a:ext cx="3484563" cy="348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20" descr="00000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51350" y="765175"/>
            <a:ext cx="4140200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Прямоугольник 6"/>
          <p:cNvSpPr>
            <a:spLocks noChangeArrowheads="1"/>
          </p:cNvSpPr>
          <p:nvPr/>
        </p:nvSpPr>
        <p:spPr bwMode="auto">
          <a:xfrm>
            <a:off x="6245225" y="3990975"/>
            <a:ext cx="2286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000000"/>
                </a:solidFill>
                <a:latin typeface="Arial" charset="0"/>
                <a:cs typeface="Arial" charset="0"/>
              </a:rPr>
              <a:t>Эбеновое </a:t>
            </a:r>
          </a:p>
          <a:p>
            <a:r>
              <a:rPr lang="ru-RU" b="1" i="1">
                <a:solidFill>
                  <a:srgbClr val="000000"/>
                </a:solidFill>
                <a:latin typeface="Arial" charset="0"/>
                <a:cs typeface="Arial" charset="0"/>
              </a:rPr>
              <a:t>дерево</a:t>
            </a:r>
          </a:p>
        </p:txBody>
      </p:sp>
      <p:sp>
        <p:nvSpPr>
          <p:cNvPr id="20486" name="Прямоугольник 8"/>
          <p:cNvSpPr>
            <a:spLocks noChangeArrowheads="1"/>
          </p:cNvSpPr>
          <p:nvPr/>
        </p:nvSpPr>
        <p:spPr bwMode="auto">
          <a:xfrm>
            <a:off x="511175" y="3927475"/>
            <a:ext cx="26209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000000"/>
                </a:solidFill>
                <a:latin typeface="Arial" charset="0"/>
                <a:cs typeface="Arial" charset="0"/>
              </a:rPr>
              <a:t>Масличная</a:t>
            </a:r>
          </a:p>
          <a:p>
            <a:pPr algn="ctr"/>
            <a:r>
              <a:rPr lang="ru-RU" b="1" i="1">
                <a:solidFill>
                  <a:srgbClr val="000000"/>
                </a:solidFill>
                <a:latin typeface="Arial" charset="0"/>
                <a:cs typeface="Arial" charset="0"/>
              </a:rPr>
              <a:t>пальма</a:t>
            </a:r>
          </a:p>
        </p:txBody>
      </p:sp>
      <p:pic>
        <p:nvPicPr>
          <p:cNvPr id="20487" name="Picture 13" descr="amazonas2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84438" y="3927475"/>
            <a:ext cx="3527425" cy="264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Прямоугольник 11"/>
          <p:cNvSpPr>
            <a:spLocks noChangeArrowheads="1"/>
          </p:cNvSpPr>
          <p:nvPr/>
        </p:nvSpPr>
        <p:spPr bwMode="auto">
          <a:xfrm>
            <a:off x="6011863" y="5665788"/>
            <a:ext cx="12239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000000"/>
                </a:solidFill>
                <a:latin typeface="Arial" charset="0"/>
                <a:cs typeface="Arial" charset="0"/>
              </a:rPr>
              <a:t>Пальма</a:t>
            </a:r>
          </a:p>
          <a:p>
            <a:r>
              <a:rPr lang="ru-RU" b="1" i="1">
                <a:solidFill>
                  <a:srgbClr val="000000"/>
                </a:solidFill>
                <a:latin typeface="Arial" charset="0"/>
                <a:cs typeface="Arial" charset="0"/>
              </a:rPr>
              <a:t> Рафия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6" descr="banan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6100" y="2924175"/>
            <a:ext cx="4151313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18" descr="i-152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476250"/>
            <a:ext cx="3887787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 descr="Джунгли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16013" y="3794125"/>
            <a:ext cx="2924175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6000" y="1701800"/>
            <a:ext cx="4572000" cy="4587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800" i="1" kern="0" dirty="0">
                <a:solidFill>
                  <a:srgbClr val="000000"/>
                </a:solidFill>
                <a:latin typeface="Monotype Corsiva" pitchFamily="66" charset="0"/>
              </a:rPr>
              <a:t>1000видов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692150"/>
            <a:ext cx="4103688" cy="22542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i="1" kern="0" dirty="0">
                <a:solidFill>
                  <a:srgbClr val="000000"/>
                </a:solidFill>
                <a:latin typeface="Arial Black" pitchFamily="34" charset="0"/>
              </a:rPr>
              <a:t>1000видов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i="1" kern="0" dirty="0">
                <a:solidFill>
                  <a:srgbClr val="000000"/>
                </a:solidFill>
                <a:latin typeface="Arial Black" pitchFamily="34" charset="0"/>
              </a:rPr>
              <a:t>В лесу сумрак и сырость.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i="1" kern="0" dirty="0">
                <a:solidFill>
                  <a:srgbClr val="000000"/>
                </a:solidFill>
                <a:latin typeface="Arial Black" pitchFamily="34" charset="0"/>
              </a:rPr>
              <a:t>Растительность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i="1" kern="0" dirty="0">
                <a:solidFill>
                  <a:srgbClr val="000000"/>
                </a:solidFill>
                <a:latin typeface="Arial Black" pitchFamily="34" charset="0"/>
              </a:rPr>
              <a:t>вечнозеленая,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i="1" kern="0" dirty="0">
                <a:solidFill>
                  <a:srgbClr val="000000"/>
                </a:solidFill>
                <a:latin typeface="Arial Black" pitchFamily="34" charset="0"/>
              </a:rPr>
              <a:t>расположена ярусами.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i="1" kern="0" dirty="0">
                <a:solidFill>
                  <a:srgbClr val="000000"/>
                </a:solidFill>
                <a:latin typeface="Arial Black" pitchFamily="34" charset="0"/>
              </a:rPr>
              <a:t>На стволах и ветвях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i="1" kern="0" dirty="0">
                <a:solidFill>
                  <a:srgbClr val="000000"/>
                </a:solidFill>
                <a:latin typeface="Arial Black" pitchFamily="34" charset="0"/>
              </a:rPr>
              <a:t>деревьев селятся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i="1" kern="0" dirty="0">
                <a:solidFill>
                  <a:srgbClr val="000000"/>
                </a:solidFill>
                <a:latin typeface="Arial Black" pitchFamily="34" charset="0"/>
              </a:rPr>
              <a:t>растения –паразиты.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859338" y="692150"/>
            <a:ext cx="3744912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Множество лиан, пальмы, фикусы, хлебное дерево, мимозы, эбеновое дерево, красное дерево, железное дерево, масличная пальма, бананы и </a:t>
            </a:r>
            <a:r>
              <a:rPr lang="ru-RU" kern="0" dirty="0" err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др</a:t>
            </a:r>
            <a:endParaRPr lang="ru-RU" kern="0" dirty="0">
              <a:solidFill>
                <a:sysClr val="windowText" lastClr="000000"/>
              </a:solidFill>
              <a:latin typeface="+mn-lt"/>
            </a:endParaRPr>
          </a:p>
        </p:txBody>
      </p:sp>
      <p:pic>
        <p:nvPicPr>
          <p:cNvPr id="7" name="Picture 7" descr="жунгли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476250"/>
            <a:ext cx="3222625" cy="429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 descr="agr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08438" y="3068638"/>
            <a:ext cx="4618037" cy="346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38750" y="-36513"/>
            <a:ext cx="2187575" cy="4603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0" dirty="0">
                <a:solidFill>
                  <a:schemeClr val="bg1"/>
                </a:solidFill>
                <a:latin typeface="Times New Roman"/>
              </a:rPr>
              <a:t>Животный мир</a:t>
            </a:r>
            <a:endParaRPr lang="ru-RU" kern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4" descr="kon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6550" y="469900"/>
            <a:ext cx="4495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he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13263" y="3357563"/>
            <a:ext cx="4191000" cy="3101975"/>
          </a:xfrm>
          <a:prstGeom prst="rect">
            <a:avLst/>
          </a:prstGeom>
          <a:solidFill>
            <a:srgbClr val="FF0066"/>
          </a:solidFill>
          <a:ln w="9525">
            <a:solidFill>
              <a:srgbClr val="CCCCCC"/>
            </a:solidFill>
            <a:miter lim="800000"/>
            <a:headEnd/>
            <a:tailEnd/>
          </a:ln>
        </p:spPr>
      </p:pic>
      <p:sp>
        <p:nvSpPr>
          <p:cNvPr id="23557" name="Прямоугольник 7"/>
          <p:cNvSpPr>
            <a:spLocks noChangeArrowheads="1"/>
          </p:cNvSpPr>
          <p:nvPr/>
        </p:nvSpPr>
        <p:spPr bwMode="auto">
          <a:xfrm>
            <a:off x="3203575" y="5753100"/>
            <a:ext cx="13096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latin typeface="Arial" charset="0"/>
              </a:rPr>
              <a:t>шимпанзе</a:t>
            </a:r>
          </a:p>
        </p:txBody>
      </p:sp>
      <p:sp>
        <p:nvSpPr>
          <p:cNvPr id="23558" name="Прямоугольник 9"/>
          <p:cNvSpPr>
            <a:spLocks noChangeArrowheads="1"/>
          </p:cNvSpPr>
          <p:nvPr/>
        </p:nvSpPr>
        <p:spPr bwMode="auto">
          <a:xfrm>
            <a:off x="4832350" y="2714625"/>
            <a:ext cx="21764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latin typeface="Arial" charset="0"/>
              </a:rPr>
              <a:t>горилла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>
          <a:xfrm>
            <a:off x="4938713" y="2349500"/>
            <a:ext cx="2946400" cy="33115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Географическое положение</a:t>
            </a:r>
            <a:b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Климат</a:t>
            </a:r>
            <a:b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  Растительный мир</a:t>
            </a:r>
            <a:b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  Животный мир</a:t>
            </a:r>
            <a:b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 Почвы</a:t>
            </a:r>
            <a:b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2000" b="1" smtClean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52713" y="-1609725"/>
            <a:ext cx="2286000" cy="10144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FFFFFF"/>
                </a:solidFill>
                <a:latin typeface="Times New Roman" pitchFamily="18" charset="0"/>
                <a:ea typeface="+mj-ea"/>
                <a:cs typeface="+mj-cs"/>
              </a:rPr>
              <a:t/>
            </a:r>
            <a:br>
              <a:rPr lang="ru-RU" sz="2400" dirty="0">
                <a:solidFill>
                  <a:srgbClr val="FFFFFF"/>
                </a:solidFill>
                <a:latin typeface="Times New Roman" pitchFamily="18" charset="0"/>
                <a:ea typeface="+mj-ea"/>
                <a:cs typeface="+mj-cs"/>
              </a:rPr>
            </a:br>
            <a:endParaRPr lang="ru-RU" sz="3600" dirty="0">
              <a:solidFill>
                <a:srgbClr val="94C60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6148" name="Прямоугольник 5"/>
          <p:cNvSpPr>
            <a:spLocks noChangeArrowheads="1"/>
          </p:cNvSpPr>
          <p:nvPr/>
        </p:nvSpPr>
        <p:spPr bwMode="auto">
          <a:xfrm>
            <a:off x="5954713" y="917575"/>
            <a:ext cx="17335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FFFFFF"/>
                </a:solidFill>
                <a:latin typeface="Times New Roman" pitchFamily="18" charset="0"/>
              </a:rPr>
              <a:t>План:</a:t>
            </a:r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2" descr="1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3490913"/>
            <a:ext cx="320357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6" descr="0_2d976_900c71af_-1-X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43663" y="3494088"/>
            <a:ext cx="2133600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8" descr="Рисунок1апра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97575" y="765175"/>
            <a:ext cx="27717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Прямоугольник 5"/>
          <p:cNvSpPr>
            <a:spLocks noChangeArrowheads="1"/>
          </p:cNvSpPr>
          <p:nvPr/>
        </p:nvSpPr>
        <p:spPr bwMode="auto">
          <a:xfrm>
            <a:off x="6372225" y="2894013"/>
            <a:ext cx="22050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Arial" charset="0"/>
              </a:rPr>
              <a:t>кистеухие свиньи</a:t>
            </a:r>
          </a:p>
        </p:txBody>
      </p:sp>
      <p:sp>
        <p:nvSpPr>
          <p:cNvPr id="24582" name="Прямоугольник 7"/>
          <p:cNvSpPr>
            <a:spLocks noChangeArrowheads="1"/>
          </p:cNvSpPr>
          <p:nvPr/>
        </p:nvSpPr>
        <p:spPr bwMode="auto">
          <a:xfrm>
            <a:off x="3279775" y="5873750"/>
            <a:ext cx="17240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окапи</a:t>
            </a:r>
          </a:p>
        </p:txBody>
      </p:sp>
      <p:pic>
        <p:nvPicPr>
          <p:cNvPr id="24583" name="Picture 32" descr="черная мамба змея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1188" y="908050"/>
            <a:ext cx="2860675" cy="226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Прямоугольник 10"/>
          <p:cNvSpPr>
            <a:spLocks noChangeArrowheads="1"/>
          </p:cNvSpPr>
          <p:nvPr/>
        </p:nvSpPr>
        <p:spPr bwMode="auto">
          <a:xfrm>
            <a:off x="3471863" y="2289175"/>
            <a:ext cx="18208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b="1" i="1">
                <a:latin typeface="Arial" charset="0"/>
              </a:rPr>
              <a:t>черная мамба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226050" y="-23813"/>
            <a:ext cx="2187575" cy="4603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0" dirty="0">
                <a:solidFill>
                  <a:prstClr val="white"/>
                </a:solidFill>
                <a:latin typeface="Times New Roman"/>
              </a:rPr>
              <a:t>Животный мир</a:t>
            </a:r>
            <a:endParaRPr lang="ru-RU" kern="0" dirty="0">
              <a:solidFill>
                <a:prstClr val="white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3563" y="314325"/>
            <a:ext cx="5664200" cy="606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3" name="Прямоугольник 2"/>
          <p:cNvSpPr>
            <a:spLocks noChangeArrowheads="1"/>
          </p:cNvSpPr>
          <p:nvPr/>
        </p:nvSpPr>
        <p:spPr bwMode="auto">
          <a:xfrm>
            <a:off x="6227763" y="836613"/>
            <a:ext cx="252095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latin typeface="Times New Roman" pitchFamily="18" charset="0"/>
              </a:rPr>
              <a:t>В настоящем первичном дождевом лесу встречается лишь случайно.Она более приручена к опушкам, берегам водоемов и к вторичным экваториальным лесам. Лишь здесь окапи находит необходимые ей молодые побеги ветвей, расположенные на небольшой высоте.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ip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519113"/>
            <a:ext cx="4419600" cy="268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10" descr="pygmy-hippo-l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59350" y="3449638"/>
            <a:ext cx="3548063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8" descr="monifa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750" y="3449638"/>
            <a:ext cx="4291013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5219700" y="2590800"/>
            <a:ext cx="2697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latin typeface="+mn-lt"/>
              </a:rPr>
              <a:t>Карликовый бегемот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9" descr="леопард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333375"/>
            <a:ext cx="4249737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13" descr="Animals_Beasts__002103_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3414713"/>
            <a:ext cx="4249737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Прямоугольник 5"/>
          <p:cNvSpPr>
            <a:spLocks noChangeArrowheads="1"/>
          </p:cNvSpPr>
          <p:nvPr/>
        </p:nvSpPr>
        <p:spPr bwMode="auto">
          <a:xfrm>
            <a:off x="1547813" y="2624138"/>
            <a:ext cx="16811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Arial" charset="0"/>
              </a:rPr>
              <a:t>леопард</a:t>
            </a:r>
          </a:p>
        </p:txBody>
      </p:sp>
      <p:pic>
        <p:nvPicPr>
          <p:cNvPr id="27653" name="Picture 10" descr="157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7900" y="333375"/>
            <a:ext cx="3890963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8" descr="126338910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62513" y="3378200"/>
            <a:ext cx="3816350" cy="305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Прямоугольник 10"/>
          <p:cNvSpPr>
            <a:spLocks noChangeArrowheads="1"/>
          </p:cNvSpPr>
          <p:nvPr/>
        </p:nvSpPr>
        <p:spPr bwMode="auto">
          <a:xfrm>
            <a:off x="5726113" y="2598738"/>
            <a:ext cx="13938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Arial" charset="0"/>
                <a:cs typeface="Arial" charset="0"/>
              </a:rPr>
              <a:t>Муха Цеце</a:t>
            </a:r>
          </a:p>
        </p:txBody>
      </p:sp>
      <p:sp>
        <p:nvSpPr>
          <p:cNvPr id="27656" name="Прямоугольник 12"/>
          <p:cNvSpPr>
            <a:spLocks noChangeArrowheads="1"/>
          </p:cNvSpPr>
          <p:nvPr/>
        </p:nvSpPr>
        <p:spPr bwMode="auto">
          <a:xfrm>
            <a:off x="6096000" y="3049588"/>
            <a:ext cx="13668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Arial" charset="0"/>
                <a:cs typeface="Arial" charset="0"/>
              </a:rPr>
              <a:t>термиты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0" y="-7938"/>
            <a:ext cx="4103688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kern="0" dirty="0">
                <a:solidFill>
                  <a:schemeClr val="bg1"/>
                </a:solidFill>
                <a:latin typeface="Arial"/>
                <a:cs typeface="Arial"/>
              </a:rPr>
              <a:t>Рекордсмены животного мира </a:t>
            </a:r>
            <a:br>
              <a:rPr lang="ru-RU" sz="1600" b="1" i="1" kern="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ru-RU" sz="1600" b="1" i="1" kern="0" dirty="0">
                <a:solidFill>
                  <a:schemeClr val="bg1"/>
                </a:solidFill>
                <a:latin typeface="Arial"/>
                <a:cs typeface="Arial"/>
              </a:rPr>
              <a:t>влажных экваториальных лесов</a:t>
            </a:r>
            <a:endParaRPr lang="ru-RU" sz="1600" kern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8675" name="Picture 10" descr="goliath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35375" y="836613"/>
            <a:ext cx="5040313" cy="421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12" descr="f51847b27f4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404813"/>
            <a:ext cx="295275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Прямоугольник 11"/>
          <p:cNvSpPr>
            <a:spLocks noChangeArrowheads="1"/>
          </p:cNvSpPr>
          <p:nvPr/>
        </p:nvSpPr>
        <p:spPr bwMode="auto">
          <a:xfrm>
            <a:off x="5083175" y="5222875"/>
            <a:ext cx="2079625" cy="368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Arial" charset="0"/>
                <a:cs typeface="Arial" charset="0"/>
              </a:rPr>
              <a:t>Лягушка Голиаф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549275"/>
            <a:ext cx="3998913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14800" y="3017838"/>
            <a:ext cx="4540250" cy="341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700" name="Прямоугольник 2"/>
          <p:cNvSpPr>
            <a:spLocks noChangeArrowheads="1"/>
          </p:cNvSpPr>
          <p:nvPr/>
        </p:nvSpPr>
        <p:spPr bwMode="auto">
          <a:xfrm>
            <a:off x="5802313" y="2649538"/>
            <a:ext cx="2046287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latin typeface="Arial" charset="0"/>
                <a:cs typeface="Arial" charset="0"/>
              </a:rPr>
              <a:t>Улитка Ахатина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72000" y="-69850"/>
            <a:ext cx="374491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prstClr val="white"/>
                </a:solidFill>
                <a:latin typeface="Arial"/>
              </a:rPr>
              <a:t>Особенности экваториального леса</a:t>
            </a:r>
            <a:endParaRPr lang="ru-RU" sz="2000" kern="0" dirty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981075"/>
            <a:ext cx="4032250" cy="43703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0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Особенности: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000" kern="0" dirty="0">
                <a:latin typeface="Arial"/>
              </a:rPr>
              <a:t>1)</a:t>
            </a:r>
            <a:r>
              <a:rPr lang="ru-RU" sz="2000" kern="0" dirty="0" err="1">
                <a:latin typeface="Arial"/>
              </a:rPr>
              <a:t>Многоярусность</a:t>
            </a:r>
            <a:endParaRPr lang="ru-RU" sz="2000" kern="0" dirty="0">
              <a:latin typeface="Arial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ru-RU" sz="2000" kern="0" dirty="0">
              <a:latin typeface="Arial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000" kern="0" dirty="0">
                <a:latin typeface="Arial"/>
              </a:rPr>
              <a:t>2)</a:t>
            </a:r>
            <a:r>
              <a:rPr lang="ru-RU" sz="2000" kern="0" dirty="0" err="1">
                <a:latin typeface="Arial"/>
              </a:rPr>
              <a:t>Вечнозеленность</a:t>
            </a:r>
            <a:endParaRPr lang="ru-RU" sz="2000" kern="0" dirty="0">
              <a:latin typeface="Arial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ru-RU" sz="2000" kern="0" dirty="0">
              <a:latin typeface="Arial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000" kern="0" dirty="0">
                <a:latin typeface="Arial"/>
              </a:rPr>
              <a:t>3)Густота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ru-RU" sz="2000" kern="0" dirty="0">
              <a:latin typeface="Arial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000" kern="0" dirty="0">
                <a:latin typeface="Arial"/>
              </a:rPr>
              <a:t>4)Бедность почв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ru-RU" sz="2000" kern="0" dirty="0">
              <a:latin typeface="Arial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000" kern="0" dirty="0">
                <a:latin typeface="Arial"/>
              </a:rPr>
              <a:t>5)Богатый животный мир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ru-RU" sz="2000" kern="0" dirty="0">
              <a:latin typeface="Arial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000" kern="0" dirty="0">
                <a:latin typeface="Arial"/>
              </a:rPr>
              <a:t>6)Огромное количество растений</a:t>
            </a:r>
            <a:endParaRPr lang="ru-RU" sz="2000" kern="0" dirty="0">
              <a:latin typeface="Arial"/>
            </a:endParaRPr>
          </a:p>
        </p:txBody>
      </p:sp>
      <p:pic>
        <p:nvPicPr>
          <p:cNvPr id="30724" name="Picture 3" descr="Влажный экваториальный лес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284163"/>
            <a:ext cx="4176712" cy="624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 descr="04_Природные зоны Африки (Джунгли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333375"/>
            <a:ext cx="8329612" cy="623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49688" y="333375"/>
            <a:ext cx="2286000" cy="14478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i="1" kern="0" dirty="0">
                <a:solidFill>
                  <a:srgbClr val="FFFFFF"/>
                </a:solidFill>
                <a:latin typeface="Arial"/>
                <a:cs typeface="Arial"/>
              </a:rPr>
              <a:t>Вспомните:</a:t>
            </a:r>
            <a:endParaRPr lang="ru-RU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49688" y="765175"/>
            <a:ext cx="4826000" cy="42291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3200" b="1" i="1" kern="0" dirty="0">
                <a:latin typeface="Arial"/>
                <a:cs typeface="Arial"/>
              </a:rPr>
              <a:t>Что называется «природной зоной»?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3200" b="1" i="1" kern="0" dirty="0">
                <a:latin typeface="Arial"/>
                <a:cs typeface="Arial"/>
              </a:rPr>
              <a:t>От чего зависит образование природных зон?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3200" b="1" i="1" kern="0" dirty="0">
                <a:latin typeface="Arial"/>
                <a:cs typeface="Arial"/>
              </a:rPr>
              <a:t>В чем заключается закон широтной зональности? </a:t>
            </a:r>
          </a:p>
        </p:txBody>
      </p:sp>
      <p:pic>
        <p:nvPicPr>
          <p:cNvPr id="7172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79913" y="-247650"/>
            <a:ext cx="4164012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4" descr="Тропические деревь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369888"/>
            <a:ext cx="32258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750" y="476250"/>
            <a:ext cx="7848600" cy="144621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kern="0" dirty="0">
                <a:latin typeface="Times New Roman"/>
                <a:ea typeface="+mj-ea"/>
                <a:cs typeface="+mj-cs"/>
              </a:rPr>
              <a:t>Взаимосвязи природных компонентов</a:t>
            </a:r>
            <a:r>
              <a:rPr lang="ru-RU" sz="4400" b="1" kern="0" dirty="0">
                <a:solidFill>
                  <a:srgbClr val="996633"/>
                </a:solidFill>
                <a:latin typeface="Times New Roman"/>
                <a:ea typeface="+mj-ea"/>
                <a:cs typeface="+mj-cs"/>
              </a:rPr>
              <a:t>.</a:t>
            </a:r>
            <a:endParaRPr lang="ru-RU" b="1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8195" name="Прямоугольник 3"/>
          <p:cNvSpPr>
            <a:spLocks noChangeArrowheads="1"/>
          </p:cNvSpPr>
          <p:nvPr/>
        </p:nvSpPr>
        <p:spPr bwMode="auto">
          <a:xfrm>
            <a:off x="1327150" y="2063750"/>
            <a:ext cx="2232025" cy="4603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>
                <a:solidFill>
                  <a:srgbClr val="000000"/>
                </a:solidFill>
                <a:latin typeface="Times New Roman" pitchFamily="18" charset="0"/>
              </a:rPr>
              <a:t>Растительность</a:t>
            </a:r>
          </a:p>
        </p:txBody>
      </p:sp>
      <p:sp>
        <p:nvSpPr>
          <p:cNvPr id="8196" name="Прямоугольник 6"/>
          <p:cNvSpPr>
            <a:spLocks noChangeArrowheads="1"/>
          </p:cNvSpPr>
          <p:nvPr/>
        </p:nvSpPr>
        <p:spPr bwMode="auto">
          <a:xfrm>
            <a:off x="7092950" y="2243138"/>
            <a:ext cx="1511300" cy="4603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000000"/>
                </a:solidFill>
                <a:latin typeface="Times New Roman" pitchFamily="18" charset="0"/>
              </a:rPr>
              <a:t>Почвы.</a:t>
            </a:r>
          </a:p>
        </p:txBody>
      </p:sp>
      <p:sp>
        <p:nvSpPr>
          <p:cNvPr id="8197" name="Прямоугольник 7"/>
          <p:cNvSpPr>
            <a:spLocks noChangeArrowheads="1"/>
          </p:cNvSpPr>
          <p:nvPr/>
        </p:nvSpPr>
        <p:spPr bwMode="auto">
          <a:xfrm>
            <a:off x="3395663" y="3198813"/>
            <a:ext cx="23526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>
                <a:solidFill>
                  <a:srgbClr val="000000"/>
                </a:solidFill>
                <a:latin typeface="Times New Roman" pitchFamily="18" charset="0"/>
              </a:rPr>
              <a:t>Природная зона.</a:t>
            </a:r>
          </a:p>
        </p:txBody>
      </p:sp>
      <p:sp>
        <p:nvSpPr>
          <p:cNvPr id="8198" name="Прямоугольник 8"/>
          <p:cNvSpPr>
            <a:spLocks noChangeArrowheads="1"/>
          </p:cNvSpPr>
          <p:nvPr/>
        </p:nvSpPr>
        <p:spPr bwMode="auto">
          <a:xfrm>
            <a:off x="3395663" y="3198813"/>
            <a:ext cx="2352675" cy="4603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>
                <a:solidFill>
                  <a:srgbClr val="000000"/>
                </a:solidFill>
                <a:latin typeface="Times New Roman" pitchFamily="18" charset="0"/>
              </a:rPr>
              <a:t>Природная зона.</a:t>
            </a:r>
          </a:p>
        </p:txBody>
      </p:sp>
      <p:sp>
        <p:nvSpPr>
          <p:cNvPr id="8199" name="Прямоугольник 10"/>
          <p:cNvSpPr>
            <a:spLocks noChangeArrowheads="1"/>
          </p:cNvSpPr>
          <p:nvPr/>
        </p:nvSpPr>
        <p:spPr bwMode="auto">
          <a:xfrm>
            <a:off x="827088" y="3094038"/>
            <a:ext cx="1616075" cy="4603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000000"/>
                </a:solidFill>
                <a:latin typeface="Times New Roman" pitchFamily="18" charset="0"/>
              </a:rPr>
              <a:t>климат</a:t>
            </a:r>
          </a:p>
        </p:txBody>
      </p:sp>
      <p:sp>
        <p:nvSpPr>
          <p:cNvPr id="8200" name="Прямоугольник 16"/>
          <p:cNvSpPr>
            <a:spLocks noChangeArrowheads="1"/>
          </p:cNvSpPr>
          <p:nvPr/>
        </p:nvSpPr>
        <p:spPr bwMode="auto">
          <a:xfrm>
            <a:off x="4441825" y="3198813"/>
            <a:ext cx="2603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8201" name="Прямоугольник 17"/>
          <p:cNvSpPr>
            <a:spLocks noChangeArrowheads="1"/>
          </p:cNvSpPr>
          <p:nvPr/>
        </p:nvSpPr>
        <p:spPr bwMode="auto">
          <a:xfrm>
            <a:off x="7092950" y="3082925"/>
            <a:ext cx="1511300" cy="4619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0000"/>
                </a:solidFill>
                <a:latin typeface="Times New Roman" pitchFamily="18" charset="0"/>
              </a:rPr>
              <a:t>Рельеф</a:t>
            </a:r>
            <a:endParaRPr lang="ru-RU"/>
          </a:p>
        </p:txBody>
      </p:sp>
      <p:sp>
        <p:nvSpPr>
          <p:cNvPr id="8202" name="Прямоугольник 19"/>
          <p:cNvSpPr>
            <a:spLocks noChangeArrowheads="1"/>
          </p:cNvSpPr>
          <p:nvPr/>
        </p:nvSpPr>
        <p:spPr bwMode="auto">
          <a:xfrm>
            <a:off x="6443663" y="5148263"/>
            <a:ext cx="2160587" cy="8318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000000"/>
                </a:solidFill>
                <a:latin typeface="Times New Roman" pitchFamily="18" charset="0"/>
              </a:rPr>
              <a:t>Состояние</a:t>
            </a:r>
          </a:p>
          <a:p>
            <a:pPr algn="ctr"/>
            <a:r>
              <a:rPr lang="ru-RU" sz="2400">
                <a:solidFill>
                  <a:srgbClr val="000000"/>
                </a:solidFill>
                <a:latin typeface="Times New Roman" pitchFamily="18" charset="0"/>
              </a:rPr>
              <a:t>поверхности</a:t>
            </a:r>
          </a:p>
        </p:txBody>
      </p:sp>
      <p:sp>
        <p:nvSpPr>
          <p:cNvPr id="8203" name="Прямоугольник 21"/>
          <p:cNvSpPr>
            <a:spLocks noChangeArrowheads="1"/>
          </p:cNvSpPr>
          <p:nvPr/>
        </p:nvSpPr>
        <p:spPr bwMode="auto">
          <a:xfrm>
            <a:off x="1327150" y="4775200"/>
            <a:ext cx="3148013" cy="8318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000000"/>
                </a:solidFill>
                <a:latin typeface="Times New Roman" pitchFamily="18" charset="0"/>
              </a:rPr>
              <a:t>Животный</a:t>
            </a:r>
          </a:p>
          <a:p>
            <a:pPr algn="ctr"/>
            <a:r>
              <a:rPr lang="ru-RU" sz="2400">
                <a:solidFill>
                  <a:srgbClr val="000000"/>
                </a:solidFill>
                <a:latin typeface="Times New Roman" pitchFamily="18" charset="0"/>
              </a:rPr>
              <a:t>мир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 flipH="1" flipV="1">
            <a:off x="7380288" y="2473325"/>
            <a:ext cx="144462" cy="50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3559175" y="2473325"/>
            <a:ext cx="3749675" cy="508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7451725" y="2703513"/>
            <a:ext cx="0" cy="4953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7667625" y="2703513"/>
            <a:ext cx="73025" cy="2487612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endCxn id="8197" idx="3"/>
          </p:cNvCxnSpPr>
          <p:nvPr/>
        </p:nvCxnSpPr>
        <p:spPr>
          <a:xfrm flipH="1">
            <a:off x="5748338" y="2524125"/>
            <a:ext cx="1703387" cy="904875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3395663" y="2473325"/>
            <a:ext cx="163512" cy="7254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2195513" y="3429000"/>
            <a:ext cx="1281112" cy="2301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V="1">
            <a:off x="3395663" y="3789363"/>
            <a:ext cx="528637" cy="10795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5148263" y="3789363"/>
            <a:ext cx="1584325" cy="181768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H="1" flipV="1">
            <a:off x="3659188" y="5148263"/>
            <a:ext cx="3073400" cy="657225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1763713" y="3544888"/>
            <a:ext cx="1136650" cy="1230312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V="1">
            <a:off x="1763713" y="2524125"/>
            <a:ext cx="144462" cy="5588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5" descr="Рисунок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913" y="692150"/>
            <a:ext cx="5688012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500563" y="0"/>
            <a:ext cx="3816350" cy="70802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chemeClr val="bg1"/>
                </a:solidFill>
                <a:latin typeface="Arial"/>
              </a:rPr>
              <a:t>ПРИРОДНЫЕ ЗОНЫ АФРИКИ</a:t>
            </a:r>
            <a:endParaRPr lang="ru-RU" sz="2000" kern="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0113" y="836613"/>
            <a:ext cx="7775575" cy="37369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51435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ru-RU" sz="3200" b="1" i="1" kern="0" dirty="0">
                <a:latin typeface="Arial"/>
                <a:cs typeface="Arial"/>
              </a:rPr>
              <a:t>Используя атлас с.-25 перечислите природные зоны Африки. 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ru-RU" sz="3200" b="1" i="1" kern="0" dirty="0">
                <a:latin typeface="Arial"/>
                <a:cs typeface="Arial"/>
              </a:rPr>
              <a:t>Каковы особенности их размещения на материке? 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ru-RU" sz="3200" b="1" i="1" kern="0" dirty="0">
                <a:latin typeface="Arial"/>
                <a:cs typeface="Arial"/>
              </a:rPr>
              <a:t> Назовите основные признаки зон экваториальных лесов.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333375"/>
            <a:ext cx="8207375" cy="617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0" y="-69850"/>
            <a:ext cx="349567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kern="0" dirty="0">
                <a:solidFill>
                  <a:prstClr val="white"/>
                </a:solidFill>
                <a:latin typeface="Arial"/>
                <a:cs typeface="Arial"/>
              </a:rPr>
              <a:t>Характеристика природных зон Африки</a:t>
            </a:r>
            <a:endParaRPr lang="ru-RU" sz="2000" kern="0" dirty="0">
              <a:solidFill>
                <a:prstClr val="white"/>
              </a:solidFill>
              <a:latin typeface="+mn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39750" y="765175"/>
          <a:ext cx="8136904" cy="5780700"/>
        </p:xfrm>
        <a:graphic>
          <a:graphicData uri="http://schemas.openxmlformats.org/drawingml/2006/table">
            <a:tbl>
              <a:tblPr/>
              <a:tblGrid>
                <a:gridCol w="2016224"/>
                <a:gridCol w="720080"/>
                <a:gridCol w="1512168"/>
                <a:gridCol w="648072"/>
                <a:gridCol w="1800200"/>
                <a:gridCol w="1440160"/>
              </a:tblGrid>
              <a:tr h="6480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Природные зоны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ФГП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Климатический пояс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Почвы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Растительность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Животный мир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01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Влажные экваториальные леса (</a:t>
                      </a:r>
                      <a:r>
                        <a:rPr kumimoji="0" lang="ru-RU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гилея</a:t>
                      </a: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08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Саванны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08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Тропические пустыни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86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Зона жестколистных вечнозеленых лесов и кустарников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300px-rainforest_fatu_hiv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333375"/>
            <a:ext cx="8207375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716463" y="-171450"/>
            <a:ext cx="2887662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kern="0" dirty="0" err="1">
                <a:solidFill>
                  <a:srgbClr val="FFFF66"/>
                </a:solidFill>
                <a:latin typeface="Arial"/>
                <a:cs typeface="Arial"/>
              </a:rPr>
              <a:t>Гилея</a:t>
            </a:r>
            <a:endParaRPr lang="ru-RU" kern="0" dirty="0">
              <a:solidFill>
                <a:sysClr val="windowText" lastClr="000000"/>
              </a:solidFill>
              <a:latin typeface="+mn-lt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186</TotalTime>
  <Words>433</Words>
  <Application>Microsoft Office PowerPoint</Application>
  <PresentationFormat>Экран (4:3)</PresentationFormat>
  <Paragraphs>104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8" baseType="lpstr">
      <vt:lpstr>Century Gothic</vt:lpstr>
      <vt:lpstr>Arial</vt:lpstr>
      <vt:lpstr>Wingdings 2</vt:lpstr>
      <vt:lpstr>Calibri</vt:lpstr>
      <vt:lpstr>Times New Roman</vt:lpstr>
      <vt:lpstr>Bookman Old Style</vt:lpstr>
      <vt:lpstr>Arial Unicode MS</vt:lpstr>
      <vt:lpstr>Wingdings</vt:lpstr>
      <vt:lpstr>Monotype Corsiva</vt:lpstr>
      <vt:lpstr>Arial Black</vt:lpstr>
      <vt:lpstr>Остин</vt:lpstr>
      <vt:lpstr>Природные зоны Африки  экваториальные леса</vt:lpstr>
      <vt:lpstr>       Географическое положение Климат   Растительный мир    Животный мир   Почвы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revaz</cp:lastModifiedBy>
  <cp:revision>18</cp:revision>
  <dcterms:created xsi:type="dcterms:W3CDTF">2013-01-05T11:09:21Z</dcterms:created>
  <dcterms:modified xsi:type="dcterms:W3CDTF">2013-04-16T20:12:55Z</dcterms:modified>
</cp:coreProperties>
</file>