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4" r:id="rId3"/>
    <p:sldId id="308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274" r:id="rId15"/>
    <p:sldId id="279" r:id="rId16"/>
    <p:sldId id="275" r:id="rId17"/>
    <p:sldId id="276" r:id="rId18"/>
    <p:sldId id="277" r:id="rId19"/>
    <p:sldId id="281" r:id="rId20"/>
    <p:sldId id="282" r:id="rId21"/>
    <p:sldId id="283" r:id="rId22"/>
    <p:sldId id="296" r:id="rId23"/>
    <p:sldId id="287" r:id="rId24"/>
    <p:sldId id="288" r:id="rId25"/>
    <p:sldId id="289" r:id="rId26"/>
    <p:sldId id="297" r:id="rId27"/>
    <p:sldId id="293" r:id="rId28"/>
    <p:sldId id="294" r:id="rId29"/>
    <p:sldId id="317" r:id="rId30"/>
    <p:sldId id="295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99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91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AB5A9-C4CD-4A37-865F-39F13408A98C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35F1B-6248-4289-8F7D-652CF8A4D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9EA74-82A3-4794-B0AC-86739DEF59AC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3F09C-910E-498B-B480-3571D6C5B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E5BC2-9FF0-43A8-A646-C24EC5A625B6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A104C-8C06-4D1B-9AF6-843E6708C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A8BD2-40BA-4955-9D07-2BA08B1E74E6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3C90C-B2DD-4234-940A-5402E0C76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369AB-EE4D-496C-980F-E4DE2FCFD851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DD673-2C18-4AF2-9681-C9236D4BE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EB54D-7D06-4C4E-8B1C-42437ABE2602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490B7-13B9-49DE-99DB-F367F606E6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18F17-E2EB-402C-BA5B-B8E753AA309F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E3A4C-F3DE-492C-98BE-3ABEC0F27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37121-A5C5-43A8-9978-F0BBEA3D6168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6B81A-7DDC-4A7C-8EA5-3B53D1C27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C7EE5-D86E-4BC0-AAE6-BD5F03104CD3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F7BCD-60D6-43B5-963B-542B2524B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7C50A-ED92-45CC-AE2E-ACFBAD169572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D8FB8-69F8-4EFB-9D1F-A7E2FE9FA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019B6-3154-4ACC-ABCD-325E078A72E1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D77E2-5C37-4212-8694-68138DDFD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FAC264-AE22-4A43-9655-499FC468DA75}" type="datetimeFigureOut">
              <a:rPr lang="en-US"/>
              <a:pPr>
                <a:defRPr/>
              </a:pPr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013DEC-25CD-47E1-811B-28791AED4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1524000"/>
            <a:ext cx="7467600" cy="2057400"/>
          </a:xfrm>
        </p:spPr>
        <p:txBody>
          <a:bodyPr/>
          <a:lstStyle/>
          <a:p>
            <a:pPr algn="r" eaLnBrk="1" hangingPunct="1"/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математики </a:t>
            </a:r>
            <a:endParaRPr lang="en-US" sz="2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/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«СОШ№31»</a:t>
            </a:r>
          </a:p>
          <a:p>
            <a:pPr algn="r" eaLnBrk="1" hangingPunct="1"/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Норильск </a:t>
            </a:r>
            <a:b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Шеер Елена Анатольевна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948898"/>
            <a:ext cx="6477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Аксиомы стереометрии.</a:t>
            </a:r>
          </a:p>
        </p:txBody>
      </p:sp>
      <p:pic>
        <p:nvPicPr>
          <p:cNvPr id="7" name="Рисунок 6" descr="кркркрк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914400" y="3048000"/>
            <a:ext cx="7315200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447800" y="2133600"/>
            <a:ext cx="6264275" cy="1971675"/>
            <a:chOff x="884" y="1574"/>
            <a:chExt cx="3946" cy="1242"/>
          </a:xfrm>
        </p:grpSpPr>
        <p:sp>
          <p:nvSpPr>
            <p:cNvPr id="11273" name="Line 4"/>
            <p:cNvSpPr>
              <a:spLocks noChangeShapeType="1"/>
            </p:cNvSpPr>
            <p:nvPr/>
          </p:nvSpPr>
          <p:spPr bwMode="auto">
            <a:xfrm>
              <a:off x="1066" y="2115"/>
              <a:ext cx="3764" cy="0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274" name="Group 5"/>
            <p:cNvGrpSpPr>
              <a:grpSpLocks/>
            </p:cNvGrpSpPr>
            <p:nvPr/>
          </p:nvGrpSpPr>
          <p:grpSpPr bwMode="auto">
            <a:xfrm>
              <a:off x="963" y="1574"/>
              <a:ext cx="408" cy="604"/>
              <a:chOff x="1472" y="1584"/>
              <a:chExt cx="408" cy="604"/>
            </a:xfrm>
          </p:grpSpPr>
          <p:sp>
            <p:nvSpPr>
              <p:cNvPr id="11288" name="Oval 6"/>
              <p:cNvSpPr>
                <a:spLocks noChangeArrowheads="1"/>
              </p:cNvSpPr>
              <p:nvPr/>
            </p:nvSpPr>
            <p:spPr bwMode="auto">
              <a:xfrm>
                <a:off x="1504" y="2059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289" name="Text Box 7"/>
              <p:cNvSpPr txBox="1">
                <a:spLocks noChangeArrowheads="1"/>
              </p:cNvSpPr>
              <p:nvPr/>
            </p:nvSpPr>
            <p:spPr bwMode="auto">
              <a:xfrm>
                <a:off x="1472" y="1584"/>
                <a:ext cx="40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200" b="1" i="1">
                    <a:latin typeface="Times New Roman" pitchFamily="18" charset="0"/>
                    <a:cs typeface="Times New Roman" pitchFamily="18" charset="0"/>
                  </a:rPr>
                  <a:t>А</a:t>
                </a:r>
              </a:p>
            </p:txBody>
          </p:sp>
        </p:grpSp>
        <p:grpSp>
          <p:nvGrpSpPr>
            <p:cNvPr id="11275" name="Group 23"/>
            <p:cNvGrpSpPr>
              <a:grpSpLocks/>
            </p:cNvGrpSpPr>
            <p:nvPr/>
          </p:nvGrpSpPr>
          <p:grpSpPr bwMode="auto">
            <a:xfrm>
              <a:off x="884" y="2290"/>
              <a:ext cx="3764" cy="526"/>
              <a:chOff x="884" y="2290"/>
              <a:chExt cx="3764" cy="526"/>
            </a:xfrm>
          </p:grpSpPr>
          <p:grpSp>
            <p:nvGrpSpPr>
              <p:cNvPr id="11276" name="Group 13"/>
              <p:cNvGrpSpPr>
                <a:grpSpLocks/>
              </p:cNvGrpSpPr>
              <p:nvPr/>
            </p:nvGrpSpPr>
            <p:grpSpPr bwMode="auto">
              <a:xfrm>
                <a:off x="884" y="2296"/>
                <a:ext cx="3764" cy="490"/>
                <a:chOff x="1066" y="2750"/>
                <a:chExt cx="3764" cy="589"/>
              </a:xfrm>
            </p:grpSpPr>
            <p:sp>
              <p:nvSpPr>
                <p:cNvPr id="11286" name="Rectangle 11"/>
                <p:cNvSpPr>
                  <a:spLocks noChangeArrowheads="1"/>
                </p:cNvSpPr>
                <p:nvPr/>
              </p:nvSpPr>
              <p:spPr bwMode="auto">
                <a:xfrm>
                  <a:off x="1066" y="2750"/>
                  <a:ext cx="3764" cy="589"/>
                </a:xfrm>
                <a:prstGeom prst="rect">
                  <a:avLst/>
                </a:prstGeom>
                <a:solidFill>
                  <a:srgbClr val="FFCC6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sz="32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287" name="Line 12"/>
                <p:cNvSpPr>
                  <a:spLocks noChangeShapeType="1"/>
                </p:cNvSpPr>
                <p:nvPr/>
              </p:nvSpPr>
              <p:spPr bwMode="auto">
                <a:xfrm>
                  <a:off x="1247" y="2750"/>
                  <a:ext cx="0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277" name="Line 14"/>
              <p:cNvSpPr>
                <a:spLocks noChangeShapeType="1"/>
              </p:cNvSpPr>
              <p:nvPr/>
            </p:nvSpPr>
            <p:spPr bwMode="auto">
              <a:xfrm>
                <a:off x="3100" y="2290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8" name="Line 15"/>
              <p:cNvSpPr>
                <a:spLocks noChangeShapeType="1"/>
              </p:cNvSpPr>
              <p:nvPr/>
            </p:nvSpPr>
            <p:spPr bwMode="auto">
              <a:xfrm>
                <a:off x="2025" y="2298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9" name="Line 16"/>
              <p:cNvSpPr>
                <a:spLocks noChangeShapeType="1"/>
              </p:cNvSpPr>
              <p:nvPr/>
            </p:nvSpPr>
            <p:spPr bwMode="auto">
              <a:xfrm>
                <a:off x="1516" y="2298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0" name="Line 17"/>
              <p:cNvSpPr>
                <a:spLocks noChangeShapeType="1"/>
              </p:cNvSpPr>
              <p:nvPr/>
            </p:nvSpPr>
            <p:spPr bwMode="auto">
              <a:xfrm>
                <a:off x="2572" y="2290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1" name="Text Box 18"/>
              <p:cNvSpPr txBox="1">
                <a:spLocks noChangeArrowheads="1"/>
              </p:cNvSpPr>
              <p:nvPr/>
            </p:nvSpPr>
            <p:spPr bwMode="auto">
              <a:xfrm>
                <a:off x="960" y="2448"/>
                <a:ext cx="272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200" b="1"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11282" name="Text Box 19"/>
              <p:cNvSpPr txBox="1">
                <a:spLocks noChangeArrowheads="1"/>
              </p:cNvSpPr>
              <p:nvPr/>
            </p:nvSpPr>
            <p:spPr bwMode="auto">
              <a:xfrm>
                <a:off x="1392" y="2448"/>
                <a:ext cx="272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200" b="1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1283" name="Text Box 20"/>
              <p:cNvSpPr txBox="1">
                <a:spLocks noChangeArrowheads="1"/>
              </p:cNvSpPr>
              <p:nvPr/>
            </p:nvSpPr>
            <p:spPr bwMode="auto">
              <a:xfrm>
                <a:off x="1920" y="2448"/>
                <a:ext cx="272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200" b="1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11284" name="Text Box 21"/>
              <p:cNvSpPr txBox="1">
                <a:spLocks noChangeArrowheads="1"/>
              </p:cNvSpPr>
              <p:nvPr/>
            </p:nvSpPr>
            <p:spPr bwMode="auto">
              <a:xfrm>
                <a:off x="2448" y="2448"/>
                <a:ext cx="272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200" b="1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1285" name="Text Box 22"/>
              <p:cNvSpPr txBox="1">
                <a:spLocks noChangeArrowheads="1"/>
              </p:cNvSpPr>
              <p:nvPr/>
            </p:nvSpPr>
            <p:spPr bwMode="auto">
              <a:xfrm>
                <a:off x="2976" y="2448"/>
                <a:ext cx="272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200" b="1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</p:grp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1371600" y="4495800"/>
            <a:ext cx="7162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На любой полупрямой от ее начальной точки можно отложить отрезок заданной длины и только один.</a:t>
            </a:r>
          </a:p>
        </p:txBody>
      </p:sp>
      <p:grpSp>
        <p:nvGrpSpPr>
          <p:cNvPr id="6" name="Group 8"/>
          <p:cNvGrpSpPr>
            <a:grpSpLocks/>
          </p:cNvGrpSpPr>
          <p:nvPr/>
        </p:nvGrpSpPr>
        <p:grpSpPr bwMode="auto">
          <a:xfrm>
            <a:off x="4818063" y="2163763"/>
            <a:ext cx="647700" cy="958850"/>
            <a:chOff x="1472" y="1584"/>
            <a:chExt cx="408" cy="604"/>
          </a:xfrm>
        </p:grpSpPr>
        <p:sp>
          <p:nvSpPr>
            <p:cNvPr id="11271" name="Oval 9"/>
            <p:cNvSpPr>
              <a:spLocks noChangeArrowheads="1"/>
            </p:cNvSpPr>
            <p:nvPr/>
          </p:nvSpPr>
          <p:spPr bwMode="auto">
            <a:xfrm>
              <a:off x="1504" y="2059"/>
              <a:ext cx="120" cy="129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2" name="Text Box 10"/>
            <p:cNvSpPr txBox="1">
              <a:spLocks noChangeArrowheads="1"/>
            </p:cNvSpPr>
            <p:nvPr/>
          </p:nvSpPr>
          <p:spPr bwMode="auto">
            <a:xfrm>
              <a:off x="1472" y="1584"/>
              <a:ext cx="40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 i="1"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438400" y="7620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№7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435850" y="2225675"/>
            <a:ext cx="43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0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0"/>
          <p:cNvGrpSpPr>
            <a:grpSpLocks/>
          </p:cNvGrpSpPr>
          <p:nvPr/>
        </p:nvGrpSpPr>
        <p:grpSpPr bwMode="auto">
          <a:xfrm>
            <a:off x="1600200" y="1524000"/>
            <a:ext cx="5888038" cy="2590800"/>
            <a:chOff x="1676400" y="1252139"/>
            <a:chExt cx="6492631" cy="3475436"/>
          </a:xfrm>
        </p:grpSpPr>
        <p:grpSp>
          <p:nvGrpSpPr>
            <p:cNvPr id="12293" name="Group 12"/>
            <p:cNvGrpSpPr>
              <a:grpSpLocks/>
            </p:cNvGrpSpPr>
            <p:nvPr/>
          </p:nvGrpSpPr>
          <p:grpSpPr bwMode="auto">
            <a:xfrm>
              <a:off x="1676400" y="1524000"/>
              <a:ext cx="4191000" cy="3203575"/>
              <a:chOff x="793" y="2326"/>
              <a:chExt cx="2640" cy="2018"/>
            </a:xfrm>
          </p:grpSpPr>
          <p:sp>
            <p:nvSpPr>
              <p:cNvPr id="12302" name="Oval 5"/>
              <p:cNvSpPr>
                <a:spLocks noChangeArrowheads="1"/>
              </p:cNvSpPr>
              <p:nvPr/>
            </p:nvSpPr>
            <p:spPr bwMode="auto">
              <a:xfrm>
                <a:off x="1066" y="2326"/>
                <a:ext cx="1996" cy="1994"/>
              </a:xfrm>
              <a:prstGeom prst="ellipse">
                <a:avLst/>
              </a:prstGeom>
              <a:solidFill>
                <a:srgbClr val="FFCC66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" name="Oval 6"/>
              <p:cNvSpPr>
                <a:spLocks noChangeArrowheads="1"/>
              </p:cNvSpPr>
              <p:nvPr/>
            </p:nvSpPr>
            <p:spPr bwMode="auto">
              <a:xfrm>
                <a:off x="1477" y="2750"/>
                <a:ext cx="1157" cy="1168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>
                  <a:defRPr/>
                </a:pPr>
                <a:endParaRPr lang="ru-RU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304" name="Rectangle 4"/>
              <p:cNvSpPr>
                <a:spLocks noChangeArrowheads="1"/>
              </p:cNvSpPr>
              <p:nvPr/>
            </p:nvSpPr>
            <p:spPr bwMode="auto">
              <a:xfrm>
                <a:off x="802" y="3339"/>
                <a:ext cx="2631" cy="499"/>
              </a:xfrm>
              <a:prstGeom prst="rect">
                <a:avLst/>
              </a:prstGeom>
              <a:solidFill>
                <a:srgbClr val="FFCC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9" name="Rectangle 7"/>
              <p:cNvSpPr>
                <a:spLocks noChangeArrowheads="1"/>
              </p:cNvSpPr>
              <p:nvPr/>
            </p:nvSpPr>
            <p:spPr bwMode="auto">
              <a:xfrm>
                <a:off x="793" y="3814"/>
                <a:ext cx="2640" cy="53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>
                  <a:defRPr/>
                </a:pPr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12306" name="Line 8"/>
              <p:cNvSpPr>
                <a:spLocks noChangeShapeType="1"/>
              </p:cNvSpPr>
              <p:nvPr/>
            </p:nvSpPr>
            <p:spPr bwMode="auto">
              <a:xfrm flipH="1">
                <a:off x="2880" y="3330"/>
                <a:ext cx="18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7" name="Line 9"/>
              <p:cNvSpPr>
                <a:spLocks noChangeShapeType="1"/>
              </p:cNvSpPr>
              <p:nvPr/>
            </p:nvSpPr>
            <p:spPr bwMode="auto">
              <a:xfrm flipH="1">
                <a:off x="2546" y="2503"/>
                <a:ext cx="137" cy="1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8" name="Text Box 10"/>
              <p:cNvSpPr txBox="1">
                <a:spLocks noChangeArrowheads="1"/>
              </p:cNvSpPr>
              <p:nvPr/>
            </p:nvSpPr>
            <p:spPr bwMode="auto">
              <a:xfrm>
                <a:off x="2699" y="3227"/>
                <a:ext cx="22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/>
              </a:p>
            </p:txBody>
          </p:sp>
          <p:sp>
            <p:nvSpPr>
              <p:cNvPr id="12309" name="Text Box 11"/>
              <p:cNvSpPr txBox="1">
                <a:spLocks noChangeArrowheads="1"/>
              </p:cNvSpPr>
              <p:nvPr/>
            </p:nvSpPr>
            <p:spPr bwMode="auto">
              <a:xfrm rot="2417899">
                <a:off x="2327" y="2664"/>
                <a:ext cx="31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/>
                  <a:t>50</a:t>
                </a:r>
              </a:p>
            </p:txBody>
          </p:sp>
        </p:grpSp>
        <p:sp>
          <p:nvSpPr>
            <p:cNvPr id="12294" name="Line 13"/>
            <p:cNvSpPr>
              <a:spLocks noChangeShapeType="1"/>
            </p:cNvSpPr>
            <p:nvPr/>
          </p:nvSpPr>
          <p:spPr bwMode="auto">
            <a:xfrm>
              <a:off x="3686175" y="3068639"/>
              <a:ext cx="4392612" cy="0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5" name="Line 17"/>
            <p:cNvSpPr>
              <a:spLocks noChangeShapeType="1"/>
            </p:cNvSpPr>
            <p:nvPr/>
          </p:nvSpPr>
          <p:spPr bwMode="auto">
            <a:xfrm>
              <a:off x="3651250" y="3132138"/>
              <a:ext cx="0" cy="1444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6" name="Line 18"/>
            <p:cNvSpPr>
              <a:spLocks noChangeShapeType="1"/>
            </p:cNvSpPr>
            <p:nvPr/>
          </p:nvSpPr>
          <p:spPr bwMode="auto">
            <a:xfrm flipV="1">
              <a:off x="3644900" y="2373313"/>
              <a:ext cx="536575" cy="663575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7" name="Line 19"/>
            <p:cNvSpPr>
              <a:spLocks noChangeShapeType="1"/>
            </p:cNvSpPr>
            <p:nvPr/>
          </p:nvSpPr>
          <p:spPr bwMode="auto">
            <a:xfrm flipV="1">
              <a:off x="4649787" y="1252139"/>
              <a:ext cx="471244" cy="570309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8" name="Group 14"/>
            <p:cNvGrpSpPr>
              <a:grpSpLocks/>
            </p:cNvGrpSpPr>
            <p:nvPr/>
          </p:nvGrpSpPr>
          <p:grpSpPr bwMode="auto">
            <a:xfrm>
              <a:off x="3505200" y="2197100"/>
              <a:ext cx="647700" cy="958850"/>
              <a:chOff x="1472" y="1584"/>
              <a:chExt cx="408" cy="604"/>
            </a:xfrm>
          </p:grpSpPr>
          <p:sp>
            <p:nvSpPr>
              <p:cNvPr id="12300" name="Oval 15"/>
              <p:cNvSpPr>
                <a:spLocks noChangeArrowheads="1"/>
              </p:cNvSpPr>
              <p:nvPr/>
            </p:nvSpPr>
            <p:spPr bwMode="auto">
              <a:xfrm>
                <a:off x="1504" y="2059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01" name="Text Box 16"/>
              <p:cNvSpPr txBox="1">
                <a:spLocks noChangeArrowheads="1"/>
              </p:cNvSpPr>
              <p:nvPr/>
            </p:nvSpPr>
            <p:spPr bwMode="auto">
              <a:xfrm>
                <a:off x="1472" y="1584"/>
                <a:ext cx="40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600" i="1"/>
                  <a:t>А</a:t>
                </a:r>
              </a:p>
            </p:txBody>
          </p:sp>
        </p:grpSp>
        <p:sp>
          <p:nvSpPr>
            <p:cNvPr id="12299" name="Text Box 20"/>
            <p:cNvSpPr txBox="1">
              <a:spLocks noChangeArrowheads="1"/>
            </p:cNvSpPr>
            <p:nvPr/>
          </p:nvSpPr>
          <p:spPr bwMode="auto">
            <a:xfrm>
              <a:off x="7305431" y="2046527"/>
              <a:ext cx="863600" cy="823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i="1">
                  <a:latin typeface="Times New Roman" pitchFamily="18" charset="0"/>
                </a:rPr>
                <a:t>a</a:t>
              </a:r>
              <a:endParaRPr lang="ru-RU" sz="4800" i="1">
                <a:latin typeface="Times New Roman" pitchFamily="18" charset="0"/>
              </a:endParaRPr>
            </a:p>
          </p:txBody>
        </p:sp>
      </p:grp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1371600" y="4191000"/>
            <a:ext cx="67818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На любой полупрямой от начальной точки можно отложить угол с заданной градусной меры, меньшей 180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и только один.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38400" y="7620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№8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 rot="-2592256">
            <a:off x="3454400" y="2325688"/>
            <a:ext cx="1860550" cy="1033462"/>
            <a:chOff x="1002" y="1584"/>
            <a:chExt cx="1833" cy="594"/>
          </a:xfrm>
        </p:grpSpPr>
        <p:sp>
          <p:nvSpPr>
            <p:cNvPr id="13351" name="Line 5"/>
            <p:cNvSpPr>
              <a:spLocks noChangeShapeType="1"/>
            </p:cNvSpPr>
            <p:nvPr/>
          </p:nvSpPr>
          <p:spPr bwMode="auto">
            <a:xfrm>
              <a:off x="1066" y="2115"/>
              <a:ext cx="1769" cy="0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352" name="Group 6"/>
            <p:cNvGrpSpPr>
              <a:grpSpLocks/>
            </p:cNvGrpSpPr>
            <p:nvPr/>
          </p:nvGrpSpPr>
          <p:grpSpPr bwMode="auto">
            <a:xfrm>
              <a:off x="1002" y="1584"/>
              <a:ext cx="408" cy="594"/>
              <a:chOff x="1472" y="1584"/>
              <a:chExt cx="408" cy="594"/>
            </a:xfrm>
          </p:grpSpPr>
          <p:sp>
            <p:nvSpPr>
              <p:cNvPr id="13354" name="Oval 7"/>
              <p:cNvSpPr>
                <a:spLocks noChangeArrowheads="1"/>
              </p:cNvSpPr>
              <p:nvPr/>
            </p:nvSpPr>
            <p:spPr bwMode="auto">
              <a:xfrm>
                <a:off x="1504" y="2059"/>
                <a:ext cx="144" cy="11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55" name="Text Box 8"/>
              <p:cNvSpPr txBox="1">
                <a:spLocks noChangeArrowheads="1"/>
              </p:cNvSpPr>
              <p:nvPr/>
            </p:nvSpPr>
            <p:spPr bwMode="auto">
              <a:xfrm>
                <a:off x="1472" y="1584"/>
                <a:ext cx="40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 sz="3600" i="1"/>
              </a:p>
            </p:txBody>
          </p:sp>
        </p:grpSp>
        <p:sp>
          <p:nvSpPr>
            <p:cNvPr id="13353" name="Text Box 9"/>
            <p:cNvSpPr txBox="1">
              <a:spLocks noChangeArrowheads="1"/>
            </p:cNvSpPr>
            <p:nvPr/>
          </p:nvSpPr>
          <p:spPr bwMode="auto">
            <a:xfrm>
              <a:off x="2336" y="1599"/>
              <a:ext cx="408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4800" i="1">
                  <a:latin typeface="Times New Roman" pitchFamily="18" charset="0"/>
                </a:rPr>
                <a:t>а</a:t>
              </a:r>
            </a:p>
          </p:txBody>
        </p:sp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838200" y="2362200"/>
            <a:ext cx="2819400" cy="1338263"/>
            <a:chOff x="-5" y="999"/>
            <a:chExt cx="2340" cy="1179"/>
          </a:xfrm>
        </p:grpSpPr>
        <p:grpSp>
          <p:nvGrpSpPr>
            <p:cNvPr id="13337" name="Group 37"/>
            <p:cNvGrpSpPr>
              <a:grpSpLocks/>
            </p:cNvGrpSpPr>
            <p:nvPr/>
          </p:nvGrpSpPr>
          <p:grpSpPr bwMode="auto">
            <a:xfrm>
              <a:off x="-5" y="999"/>
              <a:ext cx="2069" cy="1179"/>
              <a:chOff x="-5" y="999"/>
              <a:chExt cx="2069" cy="1179"/>
            </a:xfrm>
          </p:grpSpPr>
          <p:grpSp>
            <p:nvGrpSpPr>
              <p:cNvPr id="13341" name="Group 14"/>
              <p:cNvGrpSpPr>
                <a:grpSpLocks/>
              </p:cNvGrpSpPr>
              <p:nvPr/>
            </p:nvGrpSpPr>
            <p:grpSpPr bwMode="auto">
              <a:xfrm>
                <a:off x="249" y="1522"/>
                <a:ext cx="1815" cy="593"/>
                <a:chOff x="249" y="1522"/>
                <a:chExt cx="1815" cy="593"/>
              </a:xfrm>
            </p:grpSpPr>
            <p:sp>
              <p:nvSpPr>
                <p:cNvPr id="13348" name="Line 11"/>
                <p:cNvSpPr>
                  <a:spLocks noChangeShapeType="1"/>
                </p:cNvSpPr>
                <p:nvPr/>
              </p:nvSpPr>
              <p:spPr bwMode="auto">
                <a:xfrm>
                  <a:off x="249" y="2115"/>
                  <a:ext cx="1815" cy="0"/>
                </a:xfrm>
                <a:prstGeom prst="line">
                  <a:avLst/>
                </a:prstGeom>
                <a:noFill/>
                <a:ln w="76200">
                  <a:solidFill>
                    <a:srgbClr val="FF99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49" name="Line 12"/>
                <p:cNvSpPr>
                  <a:spLocks noChangeShapeType="1"/>
                </p:cNvSpPr>
                <p:nvPr/>
              </p:nvSpPr>
              <p:spPr bwMode="auto">
                <a:xfrm>
                  <a:off x="930" y="1525"/>
                  <a:ext cx="1105" cy="577"/>
                </a:xfrm>
                <a:prstGeom prst="line">
                  <a:avLst/>
                </a:prstGeom>
                <a:noFill/>
                <a:ln w="76200">
                  <a:solidFill>
                    <a:srgbClr val="FF99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50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275" y="1522"/>
                  <a:ext cx="680" cy="589"/>
                </a:xfrm>
                <a:prstGeom prst="line">
                  <a:avLst/>
                </a:prstGeom>
                <a:noFill/>
                <a:ln w="76200">
                  <a:solidFill>
                    <a:srgbClr val="FF99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342" name="Group 19"/>
              <p:cNvGrpSpPr>
                <a:grpSpLocks/>
              </p:cNvGrpSpPr>
              <p:nvPr/>
            </p:nvGrpSpPr>
            <p:grpSpPr bwMode="auto">
              <a:xfrm>
                <a:off x="-5" y="1402"/>
                <a:ext cx="408" cy="776"/>
                <a:chOff x="1282" y="1412"/>
                <a:chExt cx="408" cy="776"/>
              </a:xfrm>
            </p:grpSpPr>
            <p:sp>
              <p:nvSpPr>
                <p:cNvPr id="13346" name="Oval 20"/>
                <p:cNvSpPr>
                  <a:spLocks noChangeArrowheads="1"/>
                </p:cNvSpPr>
                <p:nvPr/>
              </p:nvSpPr>
              <p:spPr bwMode="auto">
                <a:xfrm>
                  <a:off x="1504" y="2059"/>
                  <a:ext cx="120" cy="129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47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282" y="1412"/>
                  <a:ext cx="408" cy="4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3600" i="1"/>
                    <a:t>А</a:t>
                  </a:r>
                </a:p>
              </p:txBody>
            </p:sp>
          </p:grpSp>
          <p:grpSp>
            <p:nvGrpSpPr>
              <p:cNvPr id="13343" name="Group 22"/>
              <p:cNvGrpSpPr>
                <a:grpSpLocks/>
              </p:cNvGrpSpPr>
              <p:nvPr/>
            </p:nvGrpSpPr>
            <p:grpSpPr bwMode="auto">
              <a:xfrm>
                <a:off x="838" y="999"/>
                <a:ext cx="408" cy="604"/>
                <a:chOff x="1472" y="1584"/>
                <a:chExt cx="408" cy="604"/>
              </a:xfrm>
            </p:grpSpPr>
            <p:sp>
              <p:nvSpPr>
                <p:cNvPr id="13344" name="Oval 23"/>
                <p:cNvSpPr>
                  <a:spLocks noChangeArrowheads="1"/>
                </p:cNvSpPr>
                <p:nvPr/>
              </p:nvSpPr>
              <p:spPr bwMode="auto">
                <a:xfrm>
                  <a:off x="1504" y="2059"/>
                  <a:ext cx="120" cy="129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45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472" y="1584"/>
                  <a:ext cx="408" cy="4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3600" i="1"/>
                    <a:t>В</a:t>
                  </a:r>
                </a:p>
              </p:txBody>
            </p:sp>
          </p:grpSp>
        </p:grpSp>
        <p:grpSp>
          <p:nvGrpSpPr>
            <p:cNvPr id="13338" name="Group 25"/>
            <p:cNvGrpSpPr>
              <a:grpSpLocks/>
            </p:cNvGrpSpPr>
            <p:nvPr/>
          </p:nvGrpSpPr>
          <p:grpSpPr bwMode="auto">
            <a:xfrm>
              <a:off x="1927" y="1570"/>
              <a:ext cx="408" cy="604"/>
              <a:chOff x="1472" y="1584"/>
              <a:chExt cx="408" cy="604"/>
            </a:xfrm>
          </p:grpSpPr>
          <p:sp>
            <p:nvSpPr>
              <p:cNvPr id="13339" name="Oval 26"/>
              <p:cNvSpPr>
                <a:spLocks noChangeArrowheads="1"/>
              </p:cNvSpPr>
              <p:nvPr/>
            </p:nvSpPr>
            <p:spPr bwMode="auto">
              <a:xfrm>
                <a:off x="1504" y="2059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40" name="Text Box 27"/>
              <p:cNvSpPr txBox="1">
                <a:spLocks noChangeArrowheads="1"/>
              </p:cNvSpPr>
              <p:nvPr/>
            </p:nvSpPr>
            <p:spPr bwMode="auto">
              <a:xfrm>
                <a:off x="1472" y="1584"/>
                <a:ext cx="40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600" i="1"/>
                  <a:t>С</a:t>
                </a:r>
              </a:p>
            </p:txBody>
          </p:sp>
        </p:grpSp>
      </p:grpSp>
      <p:grpSp>
        <p:nvGrpSpPr>
          <p:cNvPr id="10" name="Group 54"/>
          <p:cNvGrpSpPr>
            <a:grpSpLocks/>
          </p:cNvGrpSpPr>
          <p:nvPr/>
        </p:nvGrpSpPr>
        <p:grpSpPr bwMode="auto">
          <a:xfrm>
            <a:off x="5486400" y="1600200"/>
            <a:ext cx="3257550" cy="1635125"/>
            <a:chOff x="457" y="2294"/>
            <a:chExt cx="2873" cy="1206"/>
          </a:xfrm>
        </p:grpSpPr>
        <p:grpSp>
          <p:nvGrpSpPr>
            <p:cNvPr id="13319" name="Group 48"/>
            <p:cNvGrpSpPr>
              <a:grpSpLocks/>
            </p:cNvGrpSpPr>
            <p:nvPr/>
          </p:nvGrpSpPr>
          <p:grpSpPr bwMode="auto">
            <a:xfrm rot="-2592256">
              <a:off x="572" y="2615"/>
              <a:ext cx="2758" cy="593"/>
              <a:chOff x="1002" y="1583"/>
              <a:chExt cx="1742" cy="593"/>
            </a:xfrm>
          </p:grpSpPr>
          <p:sp>
            <p:nvSpPr>
              <p:cNvPr id="13334" name="Line 49"/>
              <p:cNvSpPr>
                <a:spLocks noChangeShapeType="1"/>
              </p:cNvSpPr>
              <p:nvPr/>
            </p:nvSpPr>
            <p:spPr bwMode="auto">
              <a:xfrm flipV="1">
                <a:off x="1041" y="2161"/>
                <a:ext cx="1609" cy="15"/>
              </a:xfrm>
              <a:prstGeom prst="line">
                <a:avLst/>
              </a:prstGeom>
              <a:noFill/>
              <a:ln w="76200">
                <a:solidFill>
                  <a:srgbClr val="FF99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35" name="Text Box 52"/>
              <p:cNvSpPr txBox="1">
                <a:spLocks noChangeArrowheads="1"/>
              </p:cNvSpPr>
              <p:nvPr/>
            </p:nvSpPr>
            <p:spPr bwMode="auto">
              <a:xfrm>
                <a:off x="1002" y="1583"/>
                <a:ext cx="40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 sz="3600" i="1"/>
              </a:p>
            </p:txBody>
          </p:sp>
          <p:sp>
            <p:nvSpPr>
              <p:cNvPr id="13336" name="Text Box 53"/>
              <p:cNvSpPr txBox="1">
                <a:spLocks noChangeArrowheads="1"/>
              </p:cNvSpPr>
              <p:nvPr/>
            </p:nvSpPr>
            <p:spPr bwMode="auto">
              <a:xfrm>
                <a:off x="2336" y="1599"/>
                <a:ext cx="4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4800" i="1">
                    <a:latin typeface="Times New Roman" pitchFamily="18" charset="0"/>
                  </a:rPr>
                  <a:t>а</a:t>
                </a:r>
              </a:p>
            </p:txBody>
          </p:sp>
        </p:grpSp>
        <p:grpSp>
          <p:nvGrpSpPr>
            <p:cNvPr id="13320" name="Group 47"/>
            <p:cNvGrpSpPr>
              <a:grpSpLocks/>
            </p:cNvGrpSpPr>
            <p:nvPr/>
          </p:nvGrpSpPr>
          <p:grpSpPr bwMode="auto">
            <a:xfrm rot="-2580627">
              <a:off x="457" y="2294"/>
              <a:ext cx="2215" cy="1206"/>
              <a:chOff x="2246" y="2298"/>
              <a:chExt cx="2215" cy="1206"/>
            </a:xfrm>
          </p:grpSpPr>
          <p:grpSp>
            <p:nvGrpSpPr>
              <p:cNvPr id="13321" name="Group 15"/>
              <p:cNvGrpSpPr>
                <a:grpSpLocks/>
              </p:cNvGrpSpPr>
              <p:nvPr/>
            </p:nvGrpSpPr>
            <p:grpSpPr bwMode="auto">
              <a:xfrm>
                <a:off x="2336" y="2840"/>
                <a:ext cx="1815" cy="593"/>
                <a:chOff x="249" y="1522"/>
                <a:chExt cx="1815" cy="593"/>
              </a:xfrm>
            </p:grpSpPr>
            <p:sp>
              <p:nvSpPr>
                <p:cNvPr id="13331" name="Line 16"/>
                <p:cNvSpPr>
                  <a:spLocks noChangeShapeType="1"/>
                </p:cNvSpPr>
                <p:nvPr/>
              </p:nvSpPr>
              <p:spPr bwMode="auto">
                <a:xfrm>
                  <a:off x="249" y="2115"/>
                  <a:ext cx="1815" cy="0"/>
                </a:xfrm>
                <a:prstGeom prst="line">
                  <a:avLst/>
                </a:prstGeom>
                <a:noFill/>
                <a:ln w="76200">
                  <a:solidFill>
                    <a:srgbClr val="FF99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32" name="Line 17"/>
                <p:cNvSpPr>
                  <a:spLocks noChangeShapeType="1"/>
                </p:cNvSpPr>
                <p:nvPr/>
              </p:nvSpPr>
              <p:spPr bwMode="auto">
                <a:xfrm>
                  <a:off x="930" y="1525"/>
                  <a:ext cx="1105" cy="577"/>
                </a:xfrm>
                <a:prstGeom prst="line">
                  <a:avLst/>
                </a:prstGeom>
                <a:noFill/>
                <a:ln w="76200">
                  <a:solidFill>
                    <a:srgbClr val="FF99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33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75" y="1522"/>
                  <a:ext cx="680" cy="589"/>
                </a:xfrm>
                <a:prstGeom prst="line">
                  <a:avLst/>
                </a:prstGeom>
                <a:noFill/>
                <a:ln w="76200">
                  <a:solidFill>
                    <a:srgbClr val="FF99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322" name="Group 28"/>
              <p:cNvGrpSpPr>
                <a:grpSpLocks/>
              </p:cNvGrpSpPr>
              <p:nvPr/>
            </p:nvGrpSpPr>
            <p:grpSpPr bwMode="auto">
              <a:xfrm>
                <a:off x="2246" y="2745"/>
                <a:ext cx="628" cy="759"/>
                <a:chOff x="1449" y="1429"/>
                <a:chExt cx="628" cy="759"/>
              </a:xfrm>
            </p:grpSpPr>
            <p:sp>
              <p:nvSpPr>
                <p:cNvPr id="13329" name="Oval 29"/>
                <p:cNvSpPr>
                  <a:spLocks noChangeArrowheads="1"/>
                </p:cNvSpPr>
                <p:nvPr/>
              </p:nvSpPr>
              <p:spPr bwMode="auto">
                <a:xfrm>
                  <a:off x="1504" y="2059"/>
                  <a:ext cx="120" cy="129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3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449" y="1429"/>
                  <a:ext cx="628" cy="4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3600" i="1"/>
                    <a:t>А</a:t>
                  </a:r>
                  <a:r>
                    <a:rPr lang="ru-RU" sz="1200" i="1"/>
                    <a:t>1</a:t>
                  </a:r>
                  <a:endParaRPr lang="ru-RU" sz="3600" i="1"/>
                </a:p>
              </p:txBody>
            </p:sp>
          </p:grpSp>
          <p:grpSp>
            <p:nvGrpSpPr>
              <p:cNvPr id="13323" name="Group 31"/>
              <p:cNvGrpSpPr>
                <a:grpSpLocks/>
              </p:cNvGrpSpPr>
              <p:nvPr/>
            </p:nvGrpSpPr>
            <p:grpSpPr bwMode="auto">
              <a:xfrm>
                <a:off x="2940" y="2298"/>
                <a:ext cx="599" cy="639"/>
                <a:chOff x="1472" y="1549"/>
                <a:chExt cx="599" cy="639"/>
              </a:xfrm>
            </p:grpSpPr>
            <p:sp>
              <p:nvSpPr>
                <p:cNvPr id="13327" name="Oval 32"/>
                <p:cNvSpPr>
                  <a:spLocks noChangeArrowheads="1"/>
                </p:cNvSpPr>
                <p:nvPr/>
              </p:nvSpPr>
              <p:spPr bwMode="auto">
                <a:xfrm>
                  <a:off x="1504" y="2059"/>
                  <a:ext cx="120" cy="129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2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1472" y="1549"/>
                  <a:ext cx="599" cy="4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3600" i="1"/>
                    <a:t>В</a:t>
                  </a:r>
                  <a:r>
                    <a:rPr lang="ru-RU" sz="1200" i="1"/>
                    <a:t>1</a:t>
                  </a:r>
                  <a:endParaRPr lang="ru-RU" sz="3600" i="1"/>
                </a:p>
              </p:txBody>
            </p:sp>
          </p:grpSp>
          <p:grpSp>
            <p:nvGrpSpPr>
              <p:cNvPr id="13324" name="Group 34"/>
              <p:cNvGrpSpPr>
                <a:grpSpLocks/>
              </p:cNvGrpSpPr>
              <p:nvPr/>
            </p:nvGrpSpPr>
            <p:grpSpPr bwMode="auto">
              <a:xfrm>
                <a:off x="3780" y="2736"/>
                <a:ext cx="681" cy="738"/>
                <a:chOff x="1226" y="1450"/>
                <a:chExt cx="681" cy="738"/>
              </a:xfrm>
            </p:grpSpPr>
            <p:sp>
              <p:nvSpPr>
                <p:cNvPr id="13325" name="Oval 35"/>
                <p:cNvSpPr>
                  <a:spLocks noChangeArrowheads="1"/>
                </p:cNvSpPr>
                <p:nvPr/>
              </p:nvSpPr>
              <p:spPr bwMode="auto">
                <a:xfrm>
                  <a:off x="1504" y="2059"/>
                  <a:ext cx="120" cy="129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26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226" y="1450"/>
                  <a:ext cx="681" cy="4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3600" i="1"/>
                    <a:t>С</a:t>
                  </a:r>
                  <a:r>
                    <a:rPr lang="ru-RU" sz="1200" i="1"/>
                    <a:t>1</a:t>
                  </a:r>
                  <a:endParaRPr lang="ru-RU" sz="3600" i="1"/>
                </a:p>
              </p:txBody>
            </p:sp>
          </p:grpSp>
        </p:grpSp>
      </p:grp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1371600" y="4114800"/>
            <a:ext cx="70866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Каков бы ни был треугольник, существует равный ему треугольник в заданном расположении относительно заданной полупрямой.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438400" y="7620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4"/>
          <p:cNvSpPr>
            <a:spLocks noChangeShapeType="1"/>
          </p:cNvSpPr>
          <p:nvPr/>
        </p:nvSpPr>
        <p:spPr bwMode="auto">
          <a:xfrm>
            <a:off x="1752600" y="3810000"/>
            <a:ext cx="5975350" cy="0"/>
          </a:xfrm>
          <a:prstGeom prst="line">
            <a:avLst/>
          </a:prstGeom>
          <a:noFill/>
          <a:ln w="76200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Группа 9"/>
          <p:cNvGrpSpPr>
            <a:grpSpLocks/>
          </p:cNvGrpSpPr>
          <p:nvPr/>
        </p:nvGrpSpPr>
        <p:grpSpPr bwMode="auto">
          <a:xfrm>
            <a:off x="1524000" y="1905000"/>
            <a:ext cx="6262688" cy="1435100"/>
            <a:chOff x="2268538" y="625475"/>
            <a:chExt cx="6262687" cy="1435100"/>
          </a:xfrm>
        </p:grpSpPr>
        <p:sp>
          <p:nvSpPr>
            <p:cNvPr id="14342" name="Line 5"/>
            <p:cNvSpPr>
              <a:spLocks noChangeShapeType="1"/>
            </p:cNvSpPr>
            <p:nvPr/>
          </p:nvSpPr>
          <p:spPr bwMode="auto">
            <a:xfrm>
              <a:off x="2555875" y="1484313"/>
              <a:ext cx="5975350" cy="0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3" name="Line 6"/>
            <p:cNvSpPr>
              <a:spLocks noChangeShapeType="1"/>
            </p:cNvSpPr>
            <p:nvPr/>
          </p:nvSpPr>
          <p:spPr bwMode="auto">
            <a:xfrm flipV="1">
              <a:off x="2268538" y="836613"/>
              <a:ext cx="5976937" cy="1223962"/>
            </a:xfrm>
            <a:prstGeom prst="line">
              <a:avLst/>
            </a:prstGeom>
            <a:noFill/>
            <a:ln w="381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344" name="Group 7"/>
            <p:cNvGrpSpPr>
              <a:grpSpLocks/>
            </p:cNvGrpSpPr>
            <p:nvPr/>
          </p:nvGrpSpPr>
          <p:grpSpPr bwMode="auto">
            <a:xfrm>
              <a:off x="4881563" y="625475"/>
              <a:ext cx="647700" cy="958850"/>
              <a:chOff x="1472" y="1584"/>
              <a:chExt cx="408" cy="604"/>
            </a:xfrm>
          </p:grpSpPr>
          <p:sp>
            <p:nvSpPr>
              <p:cNvPr id="14345" name="Oval 8"/>
              <p:cNvSpPr>
                <a:spLocks noChangeArrowheads="1"/>
              </p:cNvSpPr>
              <p:nvPr/>
            </p:nvSpPr>
            <p:spPr bwMode="auto">
              <a:xfrm>
                <a:off x="1504" y="2059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346" name="Text Box 9"/>
              <p:cNvSpPr txBox="1">
                <a:spLocks noChangeArrowheads="1"/>
              </p:cNvSpPr>
              <p:nvPr/>
            </p:nvSpPr>
            <p:spPr bwMode="auto">
              <a:xfrm>
                <a:off x="1472" y="1584"/>
                <a:ext cx="40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600" b="1">
                    <a:latin typeface="Times New Roman" pitchFamily="18" charset="0"/>
                    <a:cs typeface="Times New Roman" pitchFamily="18" charset="0"/>
                  </a:rPr>
                  <a:t>А</a:t>
                </a:r>
              </a:p>
            </p:txBody>
          </p:sp>
        </p:grpSp>
      </p:grp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905000" y="4114800"/>
            <a:ext cx="63246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Через точку, не лежащую на данной прямой, можно провести на плоскости не более одной прямой, параллельной данной.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8400" y="8382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820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057400"/>
            <a:ext cx="6934200" cy="3276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Что изучает стереометрия?</a:t>
            </a:r>
          </a:p>
          <a:p>
            <a:pPr>
              <a:buFont typeface="Wingdings" pitchFamily="2" charset="2"/>
              <a:buChar char="q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Основные фигуры в пространстве?</a:t>
            </a:r>
          </a:p>
          <a:p>
            <a:pPr>
              <a:buFont typeface="Wingdings" pitchFamily="2" charset="2"/>
              <a:buChar char="q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Плоскость на рисунке 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изображается в виде…?</a:t>
            </a:r>
          </a:p>
          <a:p>
            <a:pPr>
              <a:buFont typeface="Wingdings" pitchFamily="2" charset="2"/>
              <a:buChar char="q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Приведите примеры моделей плоскостей, окружающих нас.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838200"/>
            <a:ext cx="510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Стереометрия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3"/>
          <p:cNvSpPr>
            <a:spLocks noChangeArrowheads="1"/>
          </p:cNvSpPr>
          <p:nvPr/>
        </p:nvSpPr>
        <p:spPr bwMode="auto">
          <a:xfrm>
            <a:off x="1295400" y="2514600"/>
            <a:ext cx="3384550" cy="1150938"/>
          </a:xfrm>
          <a:prstGeom prst="parallelogram">
            <a:avLst>
              <a:gd name="adj" fmla="val 735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6387" name="AutoShape 25"/>
          <p:cNvSpPr>
            <a:spLocks noChangeArrowheads="1"/>
          </p:cNvSpPr>
          <p:nvPr/>
        </p:nvSpPr>
        <p:spPr bwMode="auto">
          <a:xfrm>
            <a:off x="2057400" y="4572000"/>
            <a:ext cx="3529013" cy="1223963"/>
          </a:xfrm>
          <a:prstGeom prst="parallelogram">
            <a:avLst>
              <a:gd name="adj" fmla="val 720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6388" name="AutoShape 26"/>
          <p:cNvSpPr>
            <a:spLocks noChangeArrowheads="1"/>
          </p:cNvSpPr>
          <p:nvPr/>
        </p:nvSpPr>
        <p:spPr bwMode="auto">
          <a:xfrm rot="-3236647">
            <a:off x="5865019" y="2101057"/>
            <a:ext cx="1581150" cy="1490662"/>
          </a:xfrm>
          <a:prstGeom prst="parallelogram">
            <a:avLst>
              <a:gd name="adj" fmla="val 265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ru-RU"/>
          </a:p>
        </p:txBody>
      </p:sp>
      <p:sp>
        <p:nvSpPr>
          <p:cNvPr id="16389" name="AutoShape 24"/>
          <p:cNvSpPr>
            <a:spLocks noChangeArrowheads="1"/>
          </p:cNvSpPr>
          <p:nvPr/>
        </p:nvSpPr>
        <p:spPr bwMode="auto">
          <a:xfrm>
            <a:off x="5160963" y="2978150"/>
            <a:ext cx="2879725" cy="935038"/>
          </a:xfrm>
          <a:prstGeom prst="parallelogram">
            <a:avLst>
              <a:gd name="adj" fmla="val 76995"/>
            </a:avLst>
          </a:prstGeom>
          <a:gradFill rotWithShape="1">
            <a:gsLst>
              <a:gs pos="0">
                <a:srgbClr val="FF6600"/>
              </a:gs>
              <a:gs pos="100000">
                <a:srgbClr val="FF9999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6390" name="AutoShape 27"/>
          <p:cNvSpPr>
            <a:spLocks noChangeArrowheads="1"/>
          </p:cNvSpPr>
          <p:nvPr/>
        </p:nvSpPr>
        <p:spPr bwMode="auto">
          <a:xfrm rot="-3236647">
            <a:off x="6834982" y="3296443"/>
            <a:ext cx="1562100" cy="1490663"/>
          </a:xfrm>
          <a:prstGeom prst="parallelogram">
            <a:avLst>
              <a:gd name="adj" fmla="val 2619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ru-RU"/>
          </a:p>
        </p:txBody>
      </p:sp>
      <p:sp>
        <p:nvSpPr>
          <p:cNvPr id="16391" name="Oval 31"/>
          <p:cNvSpPr>
            <a:spLocks noChangeArrowheads="1"/>
          </p:cNvSpPr>
          <p:nvPr/>
        </p:nvSpPr>
        <p:spPr bwMode="auto">
          <a:xfrm>
            <a:off x="7229475" y="3108325"/>
            <a:ext cx="144463" cy="1444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2" name="Line 32"/>
          <p:cNvSpPr>
            <a:spLocks noChangeShapeType="1"/>
          </p:cNvSpPr>
          <p:nvPr/>
        </p:nvSpPr>
        <p:spPr bwMode="auto">
          <a:xfrm flipH="1">
            <a:off x="6773863" y="2978150"/>
            <a:ext cx="690562" cy="966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Line 34"/>
          <p:cNvSpPr>
            <a:spLocks noChangeShapeType="1"/>
          </p:cNvSpPr>
          <p:nvPr/>
        </p:nvSpPr>
        <p:spPr bwMode="auto">
          <a:xfrm>
            <a:off x="2994025" y="4932363"/>
            <a:ext cx="1584325" cy="50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Line 35"/>
          <p:cNvSpPr>
            <a:spLocks noChangeShapeType="1"/>
          </p:cNvSpPr>
          <p:nvPr/>
        </p:nvSpPr>
        <p:spPr bwMode="auto">
          <a:xfrm flipV="1">
            <a:off x="2705100" y="4859338"/>
            <a:ext cx="2376488" cy="649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5" name="Oval 37"/>
          <p:cNvSpPr>
            <a:spLocks noChangeArrowheads="1"/>
          </p:cNvSpPr>
          <p:nvPr/>
        </p:nvSpPr>
        <p:spPr bwMode="auto">
          <a:xfrm>
            <a:off x="3775075" y="5124450"/>
            <a:ext cx="122238" cy="1381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6" name="Oval 38"/>
          <p:cNvSpPr>
            <a:spLocks noChangeArrowheads="1"/>
          </p:cNvSpPr>
          <p:nvPr/>
        </p:nvSpPr>
        <p:spPr bwMode="auto">
          <a:xfrm>
            <a:off x="3095625" y="1793875"/>
            <a:ext cx="122238" cy="1381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7" name="Oval 39"/>
          <p:cNvSpPr>
            <a:spLocks noChangeArrowheads="1"/>
          </p:cNvSpPr>
          <p:nvPr/>
        </p:nvSpPr>
        <p:spPr bwMode="auto">
          <a:xfrm>
            <a:off x="3384550" y="2801938"/>
            <a:ext cx="122238" cy="1381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8" name="Oval 40"/>
          <p:cNvSpPr>
            <a:spLocks noChangeArrowheads="1"/>
          </p:cNvSpPr>
          <p:nvPr/>
        </p:nvSpPr>
        <p:spPr bwMode="auto">
          <a:xfrm>
            <a:off x="2159000" y="3090863"/>
            <a:ext cx="122238" cy="1381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9" name="Text Box 41"/>
          <p:cNvSpPr txBox="1">
            <a:spLocks noChangeArrowheads="1"/>
          </p:cNvSpPr>
          <p:nvPr/>
        </p:nvSpPr>
        <p:spPr bwMode="auto">
          <a:xfrm>
            <a:off x="1295400" y="3810000"/>
            <a:ext cx="719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C1</a:t>
            </a:r>
            <a:endParaRPr lang="ru-RU" sz="2800"/>
          </a:p>
        </p:txBody>
      </p:sp>
      <p:sp>
        <p:nvSpPr>
          <p:cNvPr id="16400" name="Text Box 42"/>
          <p:cNvSpPr txBox="1">
            <a:spLocks noChangeArrowheads="1"/>
          </p:cNvSpPr>
          <p:nvPr/>
        </p:nvSpPr>
        <p:spPr bwMode="auto">
          <a:xfrm>
            <a:off x="5232400" y="4059238"/>
            <a:ext cx="719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C2</a:t>
            </a:r>
            <a:endParaRPr lang="ru-RU" sz="2800"/>
          </a:p>
        </p:txBody>
      </p:sp>
      <p:sp>
        <p:nvSpPr>
          <p:cNvPr id="16401" name="Text Box 43"/>
          <p:cNvSpPr txBox="1">
            <a:spLocks noChangeArrowheads="1"/>
          </p:cNvSpPr>
          <p:nvPr/>
        </p:nvSpPr>
        <p:spPr bwMode="auto">
          <a:xfrm>
            <a:off x="2057400" y="5867400"/>
            <a:ext cx="719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C3</a:t>
            </a:r>
            <a:endParaRPr lang="ru-RU" sz="2800"/>
          </a:p>
        </p:txBody>
      </p:sp>
      <p:sp>
        <p:nvSpPr>
          <p:cNvPr id="18" name="TextBox 17"/>
          <p:cNvSpPr txBox="1"/>
          <p:nvPr/>
        </p:nvSpPr>
        <p:spPr>
          <a:xfrm>
            <a:off x="2057400" y="609600"/>
            <a:ext cx="51054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Аксиомы стереометрии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676400" y="2057400"/>
            <a:ext cx="5486400" cy="1600200"/>
            <a:chOff x="703" y="1752"/>
            <a:chExt cx="4445" cy="1550"/>
          </a:xfrm>
        </p:grpSpPr>
        <p:sp>
          <p:nvSpPr>
            <p:cNvPr id="17427" name="AutoShape 4"/>
            <p:cNvSpPr>
              <a:spLocks noChangeArrowheads="1"/>
            </p:cNvSpPr>
            <p:nvPr/>
          </p:nvSpPr>
          <p:spPr bwMode="auto">
            <a:xfrm>
              <a:off x="703" y="1752"/>
              <a:ext cx="4445" cy="1043"/>
            </a:xfrm>
            <a:prstGeom prst="parallelogram">
              <a:avLst>
                <a:gd name="adj" fmla="val 106544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FF9999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8" name="Text Box 14"/>
            <p:cNvSpPr txBox="1">
              <a:spLocks noChangeArrowheads="1"/>
            </p:cNvSpPr>
            <p:nvPr/>
          </p:nvSpPr>
          <p:spPr bwMode="auto">
            <a:xfrm>
              <a:off x="1066" y="2387"/>
              <a:ext cx="317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800" b="1" i="1">
                  <a:latin typeface="Times New Roman" pitchFamily="18" charset="0"/>
                  <a:cs typeface="Times New Roman" pitchFamily="18" charset="0"/>
                </a:rPr>
                <a:t>α</a:t>
              </a:r>
            </a:p>
          </p:txBody>
        </p:sp>
        <p:sp>
          <p:nvSpPr>
            <p:cNvPr id="17429" name="Text Box 15"/>
            <p:cNvSpPr txBox="1">
              <a:spLocks noChangeArrowheads="1"/>
            </p:cNvSpPr>
            <p:nvPr/>
          </p:nvSpPr>
          <p:spPr bwMode="auto">
            <a:xfrm>
              <a:off x="703" y="2795"/>
              <a:ext cx="1543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l-GR" sz="2800" b="1" i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394075" y="2106613"/>
            <a:ext cx="449263" cy="523875"/>
            <a:chOff x="1973" y="3385"/>
            <a:chExt cx="363" cy="507"/>
          </a:xfrm>
        </p:grpSpPr>
        <p:sp>
          <p:nvSpPr>
            <p:cNvPr id="17425" name="Oval 5"/>
            <p:cNvSpPr>
              <a:spLocks noChangeArrowheads="1"/>
            </p:cNvSpPr>
            <p:nvPr/>
          </p:nvSpPr>
          <p:spPr bwMode="auto">
            <a:xfrm>
              <a:off x="1973" y="3793"/>
              <a:ext cx="91" cy="91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6" name="Text Box 6"/>
            <p:cNvSpPr txBox="1">
              <a:spLocks noChangeArrowheads="1"/>
            </p:cNvSpPr>
            <p:nvPr/>
          </p:nvSpPr>
          <p:spPr bwMode="auto">
            <a:xfrm>
              <a:off x="1973" y="3385"/>
              <a:ext cx="363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 i="1"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5408613" y="2552700"/>
            <a:ext cx="447675" cy="523875"/>
            <a:chOff x="1973" y="3385"/>
            <a:chExt cx="363" cy="507"/>
          </a:xfrm>
        </p:grpSpPr>
        <p:sp>
          <p:nvSpPr>
            <p:cNvPr id="17423" name="Oval 9"/>
            <p:cNvSpPr>
              <a:spLocks noChangeArrowheads="1"/>
            </p:cNvSpPr>
            <p:nvPr/>
          </p:nvSpPr>
          <p:spPr bwMode="auto">
            <a:xfrm>
              <a:off x="1973" y="3793"/>
              <a:ext cx="91" cy="91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4" name="Text Box 10"/>
            <p:cNvSpPr txBox="1">
              <a:spLocks noChangeArrowheads="1"/>
            </p:cNvSpPr>
            <p:nvPr/>
          </p:nvSpPr>
          <p:spPr bwMode="auto">
            <a:xfrm>
              <a:off x="1973" y="3385"/>
              <a:ext cx="363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 i="1"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624388" y="1219200"/>
            <a:ext cx="449262" cy="523875"/>
            <a:chOff x="1973" y="3385"/>
            <a:chExt cx="363" cy="507"/>
          </a:xfrm>
        </p:grpSpPr>
        <p:sp>
          <p:nvSpPr>
            <p:cNvPr id="17421" name="Text Box 13"/>
            <p:cNvSpPr txBox="1">
              <a:spLocks noChangeArrowheads="1"/>
            </p:cNvSpPr>
            <p:nvPr/>
          </p:nvSpPr>
          <p:spPr bwMode="auto">
            <a:xfrm>
              <a:off x="1973" y="3385"/>
              <a:ext cx="363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800" b="1" i="1">
                  <a:latin typeface="Times New Roman" pitchFamily="18" charset="0"/>
                  <a:cs typeface="Times New Roman" pitchFamily="18" charset="0"/>
                </a:rPr>
                <a:t>С</a:t>
              </a:r>
            </a:p>
          </p:txBody>
        </p:sp>
        <p:sp>
          <p:nvSpPr>
            <p:cNvPr id="17422" name="Oval 12"/>
            <p:cNvSpPr>
              <a:spLocks noChangeArrowheads="1"/>
            </p:cNvSpPr>
            <p:nvPr/>
          </p:nvSpPr>
          <p:spPr bwMode="auto">
            <a:xfrm>
              <a:off x="1973" y="3793"/>
              <a:ext cx="91" cy="91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2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417" name="Text Box 20"/>
          <p:cNvSpPr txBox="1">
            <a:spLocks noChangeArrowheads="1"/>
          </p:cNvSpPr>
          <p:nvPr/>
        </p:nvSpPr>
        <p:spPr bwMode="auto">
          <a:xfrm>
            <a:off x="2057400" y="3200400"/>
            <a:ext cx="1006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А є </a:t>
            </a:r>
            <a:r>
              <a:rPr lang="el-GR" sz="2800" b="1" i="1">
                <a:latin typeface="Times New Roman" pitchFamily="18" charset="0"/>
                <a:cs typeface="Times New Roman" pitchFamily="18" charset="0"/>
              </a:rPr>
              <a:t>α</a:t>
            </a:r>
            <a:endParaRPr lang="ru-RU" sz="28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8" name="Text Box 21"/>
          <p:cNvSpPr txBox="1">
            <a:spLocks noChangeArrowheads="1"/>
          </p:cNvSpPr>
          <p:nvPr/>
        </p:nvSpPr>
        <p:spPr bwMode="auto">
          <a:xfrm>
            <a:off x="3733800" y="3200400"/>
            <a:ext cx="1006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В є </a:t>
            </a:r>
            <a:r>
              <a:rPr lang="el-GR" sz="2800" b="1" i="1">
                <a:latin typeface="Times New Roman" pitchFamily="18" charset="0"/>
                <a:cs typeface="Times New Roman" pitchFamily="18" charset="0"/>
              </a:rPr>
              <a:t>α</a:t>
            </a:r>
            <a:endParaRPr lang="ru-RU" sz="2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5410200" y="3200400"/>
            <a:ext cx="1006475" cy="523875"/>
            <a:chOff x="4710" y="2839"/>
            <a:chExt cx="816" cy="507"/>
          </a:xfrm>
        </p:grpSpPr>
        <p:sp>
          <p:nvSpPr>
            <p:cNvPr id="17419" name="Text Box 22"/>
            <p:cNvSpPr txBox="1">
              <a:spLocks noChangeArrowheads="1"/>
            </p:cNvSpPr>
            <p:nvPr/>
          </p:nvSpPr>
          <p:spPr bwMode="auto">
            <a:xfrm>
              <a:off x="4710" y="2839"/>
              <a:ext cx="816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 i="1">
                  <a:latin typeface="Times New Roman" pitchFamily="18" charset="0"/>
                  <a:cs typeface="Times New Roman" pitchFamily="18" charset="0"/>
                </a:rPr>
                <a:t>С є </a:t>
              </a:r>
              <a:r>
                <a:rPr lang="el-GR" sz="2800" b="1" i="1">
                  <a:latin typeface="Times New Roman" pitchFamily="18" charset="0"/>
                  <a:cs typeface="Times New Roman" pitchFamily="18" charset="0"/>
                </a:rPr>
                <a:t>α</a:t>
              </a:r>
              <a:endParaRPr lang="ru-RU" sz="2800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0" name="Line 23"/>
            <p:cNvSpPr>
              <a:spLocks noChangeShapeType="1"/>
            </p:cNvSpPr>
            <p:nvPr/>
          </p:nvSpPr>
          <p:spPr bwMode="auto">
            <a:xfrm>
              <a:off x="5019" y="2987"/>
              <a:ext cx="136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981200" y="685800"/>
            <a:ext cx="510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№1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762000" y="3962400"/>
            <a:ext cx="8686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Какова бы ни была плоскость, существуют точки в пространстве, принадлежащие этой плоскости, и точки, не принадлежащие ей.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/>
      <p:bldP spid="17418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>
            <a:grpSpLocks/>
          </p:cNvGrpSpPr>
          <p:nvPr/>
        </p:nvGrpSpPr>
        <p:grpSpPr bwMode="auto">
          <a:xfrm>
            <a:off x="685800" y="1828800"/>
            <a:ext cx="3816350" cy="3746500"/>
            <a:chOff x="685800" y="1828800"/>
            <a:chExt cx="3816350" cy="3746500"/>
          </a:xfrm>
        </p:grpSpPr>
        <p:sp>
          <p:nvSpPr>
            <p:cNvPr id="18440" name="AutoShape 6"/>
            <p:cNvSpPr>
              <a:spLocks noChangeArrowheads="1"/>
            </p:cNvSpPr>
            <p:nvPr/>
          </p:nvSpPr>
          <p:spPr bwMode="auto">
            <a:xfrm rot="14058942" flipH="1">
              <a:off x="1241146" y="2572212"/>
              <a:ext cx="2666748" cy="1179924"/>
            </a:xfrm>
            <a:prstGeom prst="parallelogram">
              <a:avLst>
                <a:gd name="adj" fmla="val 3147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1" name="AutoShape 4"/>
            <p:cNvSpPr>
              <a:spLocks noChangeArrowheads="1"/>
            </p:cNvSpPr>
            <p:nvPr/>
          </p:nvSpPr>
          <p:spPr bwMode="auto">
            <a:xfrm>
              <a:off x="685800" y="3611073"/>
              <a:ext cx="3816350" cy="975689"/>
            </a:xfrm>
            <a:prstGeom prst="parallelogram">
              <a:avLst>
                <a:gd name="adj" fmla="val 95305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FF9999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2" name="AutoShape 7"/>
            <p:cNvSpPr>
              <a:spLocks noChangeArrowheads="1"/>
            </p:cNvSpPr>
            <p:nvPr/>
          </p:nvSpPr>
          <p:spPr bwMode="auto">
            <a:xfrm rot="14058942" flipH="1">
              <a:off x="2790612" y="4089924"/>
              <a:ext cx="1790829" cy="1179924"/>
            </a:xfrm>
            <a:prstGeom prst="parallelogram">
              <a:avLst>
                <a:gd name="adj" fmla="val 3018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" name="Text Box 14"/>
            <p:cNvSpPr txBox="1">
              <a:spLocks noChangeArrowheads="1"/>
            </p:cNvSpPr>
            <p:nvPr/>
          </p:nvSpPr>
          <p:spPr bwMode="auto">
            <a:xfrm>
              <a:off x="1219200" y="4115249"/>
              <a:ext cx="429063" cy="5848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3200" b="1">
                  <a:latin typeface="Times New Roman" pitchFamily="18" charset="0"/>
                  <a:cs typeface="Times New Roman" pitchFamily="18" charset="0"/>
                </a:rPr>
                <a:t>α</a:t>
              </a:r>
            </a:p>
          </p:txBody>
        </p:sp>
        <p:sp>
          <p:nvSpPr>
            <p:cNvPr id="18444" name="Text Box 15"/>
            <p:cNvSpPr txBox="1">
              <a:spLocks noChangeArrowheads="1"/>
            </p:cNvSpPr>
            <p:nvPr/>
          </p:nvSpPr>
          <p:spPr bwMode="auto">
            <a:xfrm>
              <a:off x="2069739" y="1890293"/>
              <a:ext cx="381740" cy="5848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3200" b="1">
                  <a:latin typeface="Times New Roman" pitchFamily="18" charset="0"/>
                  <a:cs typeface="Times New Roman" pitchFamily="18" charset="0"/>
                </a:rPr>
                <a:t>β</a:t>
              </a:r>
            </a:p>
          </p:txBody>
        </p:sp>
        <p:sp>
          <p:nvSpPr>
            <p:cNvPr id="18445" name="Text Box 16"/>
            <p:cNvSpPr txBox="1">
              <a:spLocks noChangeArrowheads="1"/>
            </p:cNvSpPr>
            <p:nvPr/>
          </p:nvSpPr>
          <p:spPr bwMode="auto">
            <a:xfrm rot="-2909029">
              <a:off x="2664954" y="3934142"/>
              <a:ext cx="23264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057400" y="762000"/>
            <a:ext cx="510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№2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4800600" y="1752600"/>
            <a:ext cx="37338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Если две различные плоскости имеют общую точку, то они пересекаются по прямой, проходящей через эту точку.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352800" y="38100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А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3" name="Line 13"/>
          <p:cNvSpPr>
            <a:spLocks noChangeShapeType="1"/>
          </p:cNvSpPr>
          <p:nvPr/>
        </p:nvSpPr>
        <p:spPr bwMode="auto">
          <a:xfrm flipV="1">
            <a:off x="2895600" y="3657600"/>
            <a:ext cx="763588" cy="9763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7" name="Oval 15"/>
          <p:cNvSpPr>
            <a:spLocks noChangeArrowheads="1"/>
          </p:cNvSpPr>
          <p:nvPr/>
        </p:nvSpPr>
        <p:spPr bwMode="auto">
          <a:xfrm>
            <a:off x="3200400" y="3962400"/>
            <a:ext cx="173038" cy="1524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443" grpId="0" animBg="1"/>
      <p:bldP spid="184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600200" y="1981200"/>
            <a:ext cx="6400800" cy="2065338"/>
            <a:chOff x="249" y="1253"/>
            <a:chExt cx="5511" cy="1644"/>
          </a:xfrm>
        </p:grpSpPr>
        <p:sp>
          <p:nvSpPr>
            <p:cNvPr id="19470" name="AutoShape 9"/>
            <p:cNvSpPr>
              <a:spLocks noChangeArrowheads="1"/>
            </p:cNvSpPr>
            <p:nvPr/>
          </p:nvSpPr>
          <p:spPr bwMode="auto">
            <a:xfrm>
              <a:off x="249" y="1253"/>
              <a:ext cx="5511" cy="1588"/>
            </a:xfrm>
            <a:prstGeom prst="parallelogram">
              <a:avLst>
                <a:gd name="adj" fmla="val 86760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FF9999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71" name="Text Box 10"/>
            <p:cNvSpPr txBox="1">
              <a:spLocks noChangeArrowheads="1"/>
            </p:cNvSpPr>
            <p:nvPr/>
          </p:nvSpPr>
          <p:spPr bwMode="auto">
            <a:xfrm>
              <a:off x="657" y="2432"/>
              <a:ext cx="408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3200" b="1">
                  <a:latin typeface="Times New Roman" pitchFamily="18" charset="0"/>
                  <a:cs typeface="Times New Roman" pitchFamily="18" charset="0"/>
                </a:rPr>
                <a:t>α</a:t>
              </a:r>
            </a:p>
          </p:txBody>
        </p:sp>
      </p:grpSp>
      <p:grpSp>
        <p:nvGrpSpPr>
          <p:cNvPr id="3" name="Группа 14"/>
          <p:cNvGrpSpPr>
            <a:grpSpLocks/>
          </p:cNvGrpSpPr>
          <p:nvPr/>
        </p:nvGrpSpPr>
        <p:grpSpPr bwMode="auto">
          <a:xfrm>
            <a:off x="3429000" y="2286000"/>
            <a:ext cx="3281363" cy="1200150"/>
            <a:chOff x="3428514" y="2285981"/>
            <a:chExt cx="3282105" cy="1200670"/>
          </a:xfrm>
        </p:grpSpPr>
        <p:sp>
          <p:nvSpPr>
            <p:cNvPr id="19468" name="Line 4"/>
            <p:cNvSpPr>
              <a:spLocks noChangeShapeType="1"/>
            </p:cNvSpPr>
            <p:nvPr/>
          </p:nvSpPr>
          <p:spPr bwMode="auto">
            <a:xfrm>
              <a:off x="3428514" y="2285981"/>
              <a:ext cx="3124147" cy="11763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9" name="Text Box 11"/>
            <p:cNvSpPr txBox="1">
              <a:spLocks noChangeArrowheads="1"/>
            </p:cNvSpPr>
            <p:nvPr/>
          </p:nvSpPr>
          <p:spPr bwMode="auto">
            <a:xfrm>
              <a:off x="6183317" y="2778943"/>
              <a:ext cx="527302" cy="707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>
                  <a:latin typeface="Times New Roman" pitchFamily="18" charset="0"/>
                </a:rPr>
                <a:t>b</a:t>
              </a:r>
              <a:endParaRPr lang="ru-RU" sz="4000" b="1">
                <a:latin typeface="Times New Roman" pitchFamily="18" charset="0"/>
              </a:endParaRPr>
            </a:p>
          </p:txBody>
        </p:sp>
      </p:grpSp>
      <p:grpSp>
        <p:nvGrpSpPr>
          <p:cNvPr id="4" name="Группа 15"/>
          <p:cNvGrpSpPr>
            <a:grpSpLocks/>
          </p:cNvGrpSpPr>
          <p:nvPr/>
        </p:nvGrpSpPr>
        <p:grpSpPr bwMode="auto">
          <a:xfrm>
            <a:off x="2970213" y="2360613"/>
            <a:ext cx="3535362" cy="955675"/>
            <a:chOff x="2970721" y="2360058"/>
            <a:chExt cx="3534763" cy="955737"/>
          </a:xfrm>
        </p:grpSpPr>
        <p:sp>
          <p:nvSpPr>
            <p:cNvPr id="19466" name="Line 5"/>
            <p:cNvSpPr>
              <a:spLocks noChangeShapeType="1"/>
            </p:cNvSpPr>
            <p:nvPr/>
          </p:nvSpPr>
          <p:spPr bwMode="auto">
            <a:xfrm flipV="1">
              <a:off x="3128680" y="2360058"/>
              <a:ext cx="3376804" cy="8524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7" name="Text Box 12"/>
            <p:cNvSpPr txBox="1">
              <a:spLocks noChangeArrowheads="1"/>
            </p:cNvSpPr>
            <p:nvPr/>
          </p:nvSpPr>
          <p:spPr bwMode="auto">
            <a:xfrm>
              <a:off x="2970721" y="2608087"/>
              <a:ext cx="527302" cy="707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4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Группа 16"/>
          <p:cNvGrpSpPr>
            <a:grpSpLocks/>
          </p:cNvGrpSpPr>
          <p:nvPr/>
        </p:nvGrpSpPr>
        <p:grpSpPr bwMode="auto">
          <a:xfrm>
            <a:off x="4560888" y="2209800"/>
            <a:ext cx="381000" cy="685800"/>
            <a:chOff x="4560755" y="2209693"/>
            <a:chExt cx="380559" cy="685486"/>
          </a:xfrm>
        </p:grpSpPr>
        <p:sp>
          <p:nvSpPr>
            <p:cNvPr id="19464" name="Oval 6"/>
            <p:cNvSpPr>
              <a:spLocks noChangeArrowheads="1"/>
            </p:cNvSpPr>
            <p:nvPr/>
          </p:nvSpPr>
          <p:spPr bwMode="auto">
            <a:xfrm>
              <a:off x="4698092" y="2742603"/>
              <a:ext cx="178223" cy="15257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5" name="Text Box 7"/>
            <p:cNvSpPr txBox="1">
              <a:spLocks noChangeArrowheads="1"/>
            </p:cNvSpPr>
            <p:nvPr/>
          </p:nvSpPr>
          <p:spPr bwMode="auto">
            <a:xfrm>
              <a:off x="4560755" y="2209693"/>
              <a:ext cx="380559" cy="5848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981200" y="685800"/>
            <a:ext cx="510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№3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0" y="4114800"/>
            <a:ext cx="64008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Если две различные прямые имеют общую точку, то через них можно провести плоскость и притом только одну.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971800"/>
            <a:ext cx="7086600" cy="350043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А) Как бы ни было, существуют точки в пространстве, принадлежащие этой плоскости, и точки, не принадлежащие ей.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Б) Какова бы ни была плоскость, существуют точки в пространстве, принадлежащие этой плоскости, и точки, не принадлежащие ей.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В) Какова бы ни была плоскость, существуют точки в пространстве, принадлежащие этой плоскости.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Г) Какова бы ни была плоскость, существуют точки в пространстве, не принадлежащие ей.</a:t>
            </a:r>
          </a:p>
        </p:txBody>
      </p:sp>
      <p:grpSp>
        <p:nvGrpSpPr>
          <p:cNvPr id="20483" name="Group 8"/>
          <p:cNvGrpSpPr>
            <a:grpSpLocks/>
          </p:cNvGrpSpPr>
          <p:nvPr/>
        </p:nvGrpSpPr>
        <p:grpSpPr bwMode="auto">
          <a:xfrm>
            <a:off x="2209800" y="1752600"/>
            <a:ext cx="4751388" cy="1163638"/>
            <a:chOff x="249" y="954"/>
            <a:chExt cx="2132" cy="888"/>
          </a:xfrm>
        </p:grpSpPr>
        <p:sp>
          <p:nvSpPr>
            <p:cNvPr id="20486" name="AutoShape 4"/>
            <p:cNvSpPr>
              <a:spLocks noChangeArrowheads="1"/>
            </p:cNvSpPr>
            <p:nvPr/>
          </p:nvSpPr>
          <p:spPr bwMode="auto">
            <a:xfrm>
              <a:off x="249" y="1117"/>
              <a:ext cx="2132" cy="725"/>
            </a:xfrm>
            <a:prstGeom prst="parallelogram">
              <a:avLst>
                <a:gd name="adj" fmla="val 735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0487" name="Oval 5"/>
            <p:cNvSpPr>
              <a:spLocks noChangeArrowheads="1"/>
            </p:cNvSpPr>
            <p:nvPr/>
          </p:nvSpPr>
          <p:spPr bwMode="auto">
            <a:xfrm>
              <a:off x="1412" y="954"/>
              <a:ext cx="77" cy="87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88" name="Oval 6"/>
            <p:cNvSpPr>
              <a:spLocks noChangeArrowheads="1"/>
            </p:cNvSpPr>
            <p:nvPr/>
          </p:nvSpPr>
          <p:spPr bwMode="auto">
            <a:xfrm>
              <a:off x="1565" y="1298"/>
              <a:ext cx="77" cy="87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89" name="Oval 7"/>
            <p:cNvSpPr>
              <a:spLocks noChangeArrowheads="1"/>
            </p:cNvSpPr>
            <p:nvPr/>
          </p:nvSpPr>
          <p:spPr bwMode="auto">
            <a:xfrm>
              <a:off x="793" y="1480"/>
              <a:ext cx="77" cy="87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057400" y="1066800"/>
            <a:ext cx="510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Задание №1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9200" y="533400"/>
            <a:ext cx="66294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ТЕСТ №1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543800" cy="452596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Повторить аксиомы планиметрии</a:t>
            </a:r>
          </a:p>
          <a:p>
            <a:pPr>
              <a:buFont typeface="Wingdings" pitchFamily="2" charset="2"/>
              <a:buChar char="q"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Познакомиться с аксиомами стереометрии</a:t>
            </a:r>
          </a:p>
          <a:p>
            <a:pPr>
              <a:buFont typeface="Wingdings" pitchFamily="2" charset="2"/>
              <a:buChar char="q"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Уметь соотносить математическую формулировку аксиомы с графическим изображением</a:t>
            </a:r>
          </a:p>
          <a:p>
            <a:pPr>
              <a:buFont typeface="Wingdings" pitchFamily="2" charset="2"/>
              <a:buChar char="q"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Уметь формулировать ответы, используя строгость математического языка</a:t>
            </a:r>
          </a:p>
          <a:p>
            <a:pPr>
              <a:buFont typeface="Wingdings" pitchFamily="2" charset="2"/>
              <a:buChar char="q"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Продолжать учиться работать в группах</a:t>
            </a:r>
          </a:p>
          <a:p>
            <a:pPr>
              <a:buFont typeface="Wingdings" pitchFamily="2" charset="2"/>
              <a:buChar char="q"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Совершенствовать навыки работы с тестами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858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Цели урока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5029200" cy="37052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А) Если плоскости имеют общую точку, то они пересекаются по прямой, проходящей через эту точку.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Б) Если две различные плоскости имеют общую точку, то они пересекаются по прямой.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В) Если две различные плоскости имеют общую точку, то они пересекаются по прямой, проходящей через эту точку.</a:t>
            </a:r>
          </a:p>
        </p:txBody>
      </p:sp>
      <p:grpSp>
        <p:nvGrpSpPr>
          <p:cNvPr id="21507" name="Group 10"/>
          <p:cNvGrpSpPr>
            <a:grpSpLocks/>
          </p:cNvGrpSpPr>
          <p:nvPr/>
        </p:nvGrpSpPr>
        <p:grpSpPr bwMode="auto">
          <a:xfrm>
            <a:off x="5410200" y="2362200"/>
            <a:ext cx="3200400" cy="2767013"/>
            <a:chOff x="3198" y="490"/>
            <a:chExt cx="2016" cy="1743"/>
          </a:xfrm>
        </p:grpSpPr>
        <p:sp>
          <p:nvSpPr>
            <p:cNvPr id="21509" name="AutoShape 4"/>
            <p:cNvSpPr>
              <a:spLocks noChangeArrowheads="1"/>
            </p:cNvSpPr>
            <p:nvPr/>
          </p:nvSpPr>
          <p:spPr bwMode="auto">
            <a:xfrm rot="-3236647">
              <a:off x="3642" y="518"/>
              <a:ext cx="996" cy="939"/>
            </a:xfrm>
            <a:prstGeom prst="parallelogram">
              <a:avLst>
                <a:gd name="adj" fmla="val 2651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1510" name="AutoShape 5"/>
            <p:cNvSpPr>
              <a:spLocks noChangeArrowheads="1"/>
            </p:cNvSpPr>
            <p:nvPr/>
          </p:nvSpPr>
          <p:spPr bwMode="auto">
            <a:xfrm>
              <a:off x="3198" y="1071"/>
              <a:ext cx="1814" cy="589"/>
            </a:xfrm>
            <a:prstGeom prst="parallelogram">
              <a:avLst>
                <a:gd name="adj" fmla="val 76995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FF9999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1511" name="AutoShape 6"/>
            <p:cNvSpPr>
              <a:spLocks noChangeArrowheads="1"/>
            </p:cNvSpPr>
            <p:nvPr/>
          </p:nvSpPr>
          <p:spPr bwMode="auto">
            <a:xfrm rot="-3236647">
              <a:off x="4253" y="1271"/>
              <a:ext cx="984" cy="939"/>
            </a:xfrm>
            <a:prstGeom prst="parallelogram">
              <a:avLst>
                <a:gd name="adj" fmla="val 261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1512" name="Oval 7"/>
            <p:cNvSpPr>
              <a:spLocks noChangeArrowheads="1"/>
            </p:cNvSpPr>
            <p:nvPr/>
          </p:nvSpPr>
          <p:spPr bwMode="auto">
            <a:xfrm>
              <a:off x="4501" y="1153"/>
              <a:ext cx="91" cy="91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13" name="Line 8"/>
            <p:cNvSpPr>
              <a:spLocks noChangeShapeType="1"/>
            </p:cNvSpPr>
            <p:nvPr/>
          </p:nvSpPr>
          <p:spPr bwMode="auto">
            <a:xfrm flipH="1">
              <a:off x="4214" y="1071"/>
              <a:ext cx="435" cy="6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57400" y="685800"/>
            <a:ext cx="510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Задание №2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3352800"/>
            <a:ext cx="7010400" cy="25209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А) Через две прямые можно провести плоскость и притом только одну.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Б) Если две различные прямые имеют общую точку, то через них можно провести плоскость и притом только одну.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В) Если прямые имеют общую точку, то через них можно провести плоскость.</a:t>
            </a:r>
          </a:p>
        </p:txBody>
      </p:sp>
      <p:grpSp>
        <p:nvGrpSpPr>
          <p:cNvPr id="22531" name="Group 8"/>
          <p:cNvGrpSpPr>
            <a:grpSpLocks/>
          </p:cNvGrpSpPr>
          <p:nvPr/>
        </p:nvGrpSpPr>
        <p:grpSpPr bwMode="auto">
          <a:xfrm>
            <a:off x="2819400" y="1752600"/>
            <a:ext cx="3529013" cy="1223963"/>
            <a:chOff x="748" y="890"/>
            <a:chExt cx="2223" cy="771"/>
          </a:xfrm>
        </p:grpSpPr>
        <p:sp>
          <p:nvSpPr>
            <p:cNvPr id="22533" name="AutoShape 4"/>
            <p:cNvSpPr>
              <a:spLocks noChangeArrowheads="1"/>
            </p:cNvSpPr>
            <p:nvPr/>
          </p:nvSpPr>
          <p:spPr bwMode="auto">
            <a:xfrm>
              <a:off x="748" y="890"/>
              <a:ext cx="2223" cy="771"/>
            </a:xfrm>
            <a:prstGeom prst="parallelogram">
              <a:avLst>
                <a:gd name="adj" fmla="val 7208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2534" name="Line 5"/>
            <p:cNvSpPr>
              <a:spLocks noChangeShapeType="1"/>
            </p:cNvSpPr>
            <p:nvPr/>
          </p:nvSpPr>
          <p:spPr bwMode="auto">
            <a:xfrm>
              <a:off x="1338" y="1117"/>
              <a:ext cx="998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5" name="Line 6"/>
            <p:cNvSpPr>
              <a:spLocks noChangeShapeType="1"/>
            </p:cNvSpPr>
            <p:nvPr/>
          </p:nvSpPr>
          <p:spPr bwMode="auto">
            <a:xfrm flipV="1">
              <a:off x="1156" y="1071"/>
              <a:ext cx="1497" cy="40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6" name="Oval 7"/>
            <p:cNvSpPr>
              <a:spLocks noChangeArrowheads="1"/>
            </p:cNvSpPr>
            <p:nvPr/>
          </p:nvSpPr>
          <p:spPr bwMode="auto">
            <a:xfrm>
              <a:off x="1830" y="1238"/>
              <a:ext cx="77" cy="87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57400" y="762000"/>
            <a:ext cx="510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Задание №3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828800"/>
            <a:ext cx="7848600" cy="4525963"/>
          </a:xfrm>
        </p:spPr>
        <p:txBody>
          <a:bodyPr/>
          <a:lstStyle/>
          <a:p>
            <a:pPr marL="514350" indent="-514350">
              <a:buFont typeface="Arial" charset="0"/>
              <a:buNone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1 – Б)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Какова бы ни была плоскость, существуют точки в пространстве, принадлежащие этой плоскости, и точки, не принадлежащие ей.</a:t>
            </a:r>
          </a:p>
          <a:p>
            <a:pPr marL="514350" indent="-514350">
              <a:buFont typeface="Arial" charset="0"/>
              <a:buNone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2 – В)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Если две различные плоскости имеют общую точку, то они пересекаются по прямой, проходящей через эту точку.</a:t>
            </a:r>
          </a:p>
          <a:p>
            <a:pPr marL="514350" indent="-514350">
              <a:buFont typeface="Arial" charset="0"/>
              <a:buNone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3 – Б)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Если две различные прямые имеют общую точку, то через них можно провести плоскость и притом только одну.</a:t>
            </a:r>
          </a:p>
          <a:p>
            <a:pPr marL="514350" indent="-514350">
              <a:buFont typeface="Arial" charset="0"/>
              <a:buNone/>
            </a:pP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457200" y="609600"/>
            <a:ext cx="8229600" cy="1200329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/>
          <a:p>
            <a:pPr>
              <a:defRPr/>
            </a:pP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ПРОВЕРЬ СЕБЯ</a:t>
            </a:r>
            <a:b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Ответы на Тест №1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6934200" cy="1541463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	Если две различные прямые имеют общую точку, то через них можно провести плоскость и притом только одну.</a:t>
            </a:r>
          </a:p>
        </p:txBody>
      </p:sp>
      <p:grpSp>
        <p:nvGrpSpPr>
          <p:cNvPr id="24579" name="Group 19"/>
          <p:cNvGrpSpPr>
            <a:grpSpLocks/>
          </p:cNvGrpSpPr>
          <p:nvPr/>
        </p:nvGrpSpPr>
        <p:grpSpPr bwMode="auto">
          <a:xfrm>
            <a:off x="1447800" y="3657600"/>
            <a:ext cx="6488113" cy="2509838"/>
            <a:chOff x="297" y="1969"/>
            <a:chExt cx="5236" cy="1821"/>
          </a:xfrm>
        </p:grpSpPr>
        <p:sp>
          <p:nvSpPr>
            <p:cNvPr id="24582" name="AutoShape 4"/>
            <p:cNvSpPr>
              <a:spLocks noChangeArrowheads="1"/>
            </p:cNvSpPr>
            <p:nvPr/>
          </p:nvSpPr>
          <p:spPr bwMode="auto">
            <a:xfrm>
              <a:off x="1773" y="3019"/>
              <a:ext cx="2223" cy="771"/>
            </a:xfrm>
            <a:prstGeom prst="parallelogram">
              <a:avLst>
                <a:gd name="adj" fmla="val 7208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83" name="Line 5"/>
            <p:cNvSpPr>
              <a:spLocks noChangeShapeType="1"/>
            </p:cNvSpPr>
            <p:nvPr/>
          </p:nvSpPr>
          <p:spPr bwMode="auto">
            <a:xfrm>
              <a:off x="2363" y="3246"/>
              <a:ext cx="998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84" name="Line 6"/>
            <p:cNvSpPr>
              <a:spLocks noChangeShapeType="1"/>
            </p:cNvSpPr>
            <p:nvPr/>
          </p:nvSpPr>
          <p:spPr bwMode="auto">
            <a:xfrm flipV="1">
              <a:off x="2181" y="3200"/>
              <a:ext cx="1497" cy="40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85" name="Oval 7"/>
            <p:cNvSpPr>
              <a:spLocks noChangeArrowheads="1"/>
            </p:cNvSpPr>
            <p:nvPr/>
          </p:nvSpPr>
          <p:spPr bwMode="auto">
            <a:xfrm>
              <a:off x="2855" y="3367"/>
              <a:ext cx="77" cy="87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86" name="AutoShape 8"/>
            <p:cNvSpPr>
              <a:spLocks noChangeArrowheads="1"/>
            </p:cNvSpPr>
            <p:nvPr/>
          </p:nvSpPr>
          <p:spPr bwMode="auto">
            <a:xfrm>
              <a:off x="420" y="2024"/>
              <a:ext cx="2223" cy="771"/>
            </a:xfrm>
            <a:prstGeom prst="parallelogram">
              <a:avLst>
                <a:gd name="adj" fmla="val 7208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87" name="Line 10"/>
            <p:cNvSpPr>
              <a:spLocks noChangeShapeType="1"/>
            </p:cNvSpPr>
            <p:nvPr/>
          </p:nvSpPr>
          <p:spPr bwMode="auto">
            <a:xfrm flipV="1">
              <a:off x="751" y="2205"/>
              <a:ext cx="1497" cy="40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88" name="Oval 11"/>
            <p:cNvSpPr>
              <a:spLocks noChangeArrowheads="1"/>
            </p:cNvSpPr>
            <p:nvPr/>
          </p:nvSpPr>
          <p:spPr bwMode="auto">
            <a:xfrm>
              <a:off x="1424" y="2372"/>
              <a:ext cx="77" cy="87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89" name="AutoShape 12"/>
            <p:cNvSpPr>
              <a:spLocks noChangeArrowheads="1"/>
            </p:cNvSpPr>
            <p:nvPr/>
          </p:nvSpPr>
          <p:spPr bwMode="auto">
            <a:xfrm>
              <a:off x="3310" y="2024"/>
              <a:ext cx="2223" cy="771"/>
            </a:xfrm>
            <a:prstGeom prst="parallelogram">
              <a:avLst>
                <a:gd name="adj" fmla="val 7208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90" name="Line 13"/>
            <p:cNvSpPr>
              <a:spLocks noChangeShapeType="1"/>
            </p:cNvSpPr>
            <p:nvPr/>
          </p:nvSpPr>
          <p:spPr bwMode="auto">
            <a:xfrm>
              <a:off x="4014" y="2251"/>
              <a:ext cx="998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91" name="Line 14"/>
            <p:cNvSpPr>
              <a:spLocks noChangeShapeType="1"/>
            </p:cNvSpPr>
            <p:nvPr/>
          </p:nvSpPr>
          <p:spPr bwMode="auto">
            <a:xfrm flipV="1">
              <a:off x="3832" y="2205"/>
              <a:ext cx="1497" cy="40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297" y="1969"/>
              <a:ext cx="545" cy="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А)</a:t>
              </a:r>
            </a:p>
          </p:txBody>
        </p:sp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1650" y="2964"/>
              <a:ext cx="545" cy="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В)</a:t>
              </a:r>
            </a:p>
          </p:txBody>
        </p:sp>
        <p:sp>
          <p:nvSpPr>
            <p:cNvPr id="24594" name="Text Box 18"/>
            <p:cNvSpPr txBox="1">
              <a:spLocks noChangeArrowheads="1"/>
            </p:cNvSpPr>
            <p:nvPr/>
          </p:nvSpPr>
          <p:spPr bwMode="auto">
            <a:xfrm>
              <a:off x="3310" y="1969"/>
              <a:ext cx="545" cy="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Б)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295400" y="1066800"/>
            <a:ext cx="6629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Задание №1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95400" y="609600"/>
            <a:ext cx="66294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ТЕСТ №2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1541463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	Какова бы ни была плоскость, существуют точки в пространстве, принадлежащие этой плоскости, и точки, не принадлежащие ей.</a:t>
            </a:r>
          </a:p>
        </p:txBody>
      </p:sp>
      <p:sp>
        <p:nvSpPr>
          <p:cNvPr id="25603" name="AutoShape 4"/>
          <p:cNvSpPr>
            <a:spLocks noChangeArrowheads="1"/>
          </p:cNvSpPr>
          <p:nvPr/>
        </p:nvSpPr>
        <p:spPr bwMode="auto">
          <a:xfrm>
            <a:off x="914400" y="3429000"/>
            <a:ext cx="3657600" cy="1150938"/>
          </a:xfrm>
          <a:prstGeom prst="parallelogram">
            <a:avLst>
              <a:gd name="adj" fmla="val 735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2590800" y="2971800"/>
            <a:ext cx="131763" cy="1381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5" name="Oval 6"/>
          <p:cNvSpPr>
            <a:spLocks noChangeArrowheads="1"/>
          </p:cNvSpPr>
          <p:nvPr/>
        </p:nvSpPr>
        <p:spPr bwMode="auto">
          <a:xfrm>
            <a:off x="3003550" y="3716338"/>
            <a:ext cx="131763" cy="1381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6" name="Oval 7"/>
          <p:cNvSpPr>
            <a:spLocks noChangeArrowheads="1"/>
          </p:cNvSpPr>
          <p:nvPr/>
        </p:nvSpPr>
        <p:spPr bwMode="auto">
          <a:xfrm>
            <a:off x="1778000" y="4005263"/>
            <a:ext cx="131763" cy="1381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7" name="AutoShape 8"/>
          <p:cNvSpPr>
            <a:spLocks noChangeArrowheads="1"/>
          </p:cNvSpPr>
          <p:nvPr/>
        </p:nvSpPr>
        <p:spPr bwMode="auto">
          <a:xfrm>
            <a:off x="2362200" y="4876800"/>
            <a:ext cx="3657600" cy="1150938"/>
          </a:xfrm>
          <a:prstGeom prst="parallelogram">
            <a:avLst>
              <a:gd name="adj" fmla="val 735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8" name="Oval 10"/>
          <p:cNvSpPr>
            <a:spLocks noChangeArrowheads="1"/>
          </p:cNvSpPr>
          <p:nvPr/>
        </p:nvSpPr>
        <p:spPr bwMode="auto">
          <a:xfrm>
            <a:off x="4451350" y="5164138"/>
            <a:ext cx="122238" cy="1381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9" name="Oval 11"/>
          <p:cNvSpPr>
            <a:spLocks noChangeArrowheads="1"/>
          </p:cNvSpPr>
          <p:nvPr/>
        </p:nvSpPr>
        <p:spPr bwMode="auto">
          <a:xfrm>
            <a:off x="3225800" y="5453063"/>
            <a:ext cx="122238" cy="1381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0" name="AutoShape 12"/>
          <p:cNvSpPr>
            <a:spLocks noChangeArrowheads="1"/>
          </p:cNvSpPr>
          <p:nvPr/>
        </p:nvSpPr>
        <p:spPr bwMode="auto">
          <a:xfrm>
            <a:off x="4724400" y="3429000"/>
            <a:ext cx="3384550" cy="1150938"/>
          </a:xfrm>
          <a:prstGeom prst="parallelogram">
            <a:avLst>
              <a:gd name="adj" fmla="val 735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5611" name="Oval 13"/>
          <p:cNvSpPr>
            <a:spLocks noChangeArrowheads="1"/>
          </p:cNvSpPr>
          <p:nvPr/>
        </p:nvSpPr>
        <p:spPr bwMode="auto">
          <a:xfrm>
            <a:off x="6607175" y="3055938"/>
            <a:ext cx="122238" cy="1381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2" name="Text Box 16"/>
          <p:cNvSpPr txBox="1">
            <a:spLocks noChangeArrowheads="1"/>
          </p:cNvSpPr>
          <p:nvPr/>
        </p:nvSpPr>
        <p:spPr bwMode="auto">
          <a:xfrm>
            <a:off x="2286000" y="4876800"/>
            <a:ext cx="690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  <a:cs typeface="Times New Roman" pitchFamily="18" charset="0"/>
              </a:rPr>
              <a:t>В)</a:t>
            </a:r>
          </a:p>
        </p:txBody>
      </p:sp>
      <p:sp>
        <p:nvSpPr>
          <p:cNvPr id="25613" name="Text Box 17"/>
          <p:cNvSpPr txBox="1">
            <a:spLocks noChangeArrowheads="1"/>
          </p:cNvSpPr>
          <p:nvPr/>
        </p:nvSpPr>
        <p:spPr bwMode="auto">
          <a:xfrm>
            <a:off x="4724400" y="3352800"/>
            <a:ext cx="690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  <a:cs typeface="Times New Roman" pitchFamily="18" charset="0"/>
              </a:rPr>
              <a:t>Б)</a:t>
            </a:r>
          </a:p>
        </p:txBody>
      </p:sp>
      <p:sp>
        <p:nvSpPr>
          <p:cNvPr id="25614" name="Text Box 18"/>
          <p:cNvSpPr txBox="1">
            <a:spLocks noChangeArrowheads="1"/>
          </p:cNvSpPr>
          <p:nvPr/>
        </p:nvSpPr>
        <p:spPr bwMode="auto">
          <a:xfrm>
            <a:off x="914400" y="3352800"/>
            <a:ext cx="620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  <a:cs typeface="Times New Roman" pitchFamily="18" charset="0"/>
              </a:rPr>
              <a:t>А)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95400" y="762000"/>
            <a:ext cx="6629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Задание №2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7597775" cy="1612900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	Если две различные плоскости имеют общую точку, то они пересекаются по прямой, проходящей через эту точку.</a:t>
            </a:r>
          </a:p>
        </p:txBody>
      </p:sp>
      <p:grpSp>
        <p:nvGrpSpPr>
          <p:cNvPr id="26627" name="Группа 20"/>
          <p:cNvGrpSpPr>
            <a:grpSpLocks/>
          </p:cNvGrpSpPr>
          <p:nvPr/>
        </p:nvGrpSpPr>
        <p:grpSpPr bwMode="auto">
          <a:xfrm>
            <a:off x="3733800" y="4267200"/>
            <a:ext cx="2695575" cy="1919288"/>
            <a:chOff x="3419475" y="3631961"/>
            <a:chExt cx="3075389" cy="2986957"/>
          </a:xfrm>
        </p:grpSpPr>
        <p:sp>
          <p:nvSpPr>
            <p:cNvPr id="26643" name="AutoShape 14"/>
            <p:cNvSpPr>
              <a:spLocks noChangeArrowheads="1"/>
            </p:cNvSpPr>
            <p:nvPr/>
          </p:nvSpPr>
          <p:spPr bwMode="auto">
            <a:xfrm rot="-3236647">
              <a:off x="4007041" y="3677204"/>
              <a:ext cx="1581149" cy="1490664"/>
            </a:xfrm>
            <a:prstGeom prst="parallelogram">
              <a:avLst>
                <a:gd name="adj" fmla="val 2651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6644" name="AutoShape 15"/>
            <p:cNvSpPr>
              <a:spLocks noChangeArrowheads="1"/>
            </p:cNvSpPr>
            <p:nvPr/>
          </p:nvSpPr>
          <p:spPr bwMode="auto">
            <a:xfrm>
              <a:off x="3419475" y="4581525"/>
              <a:ext cx="2879725" cy="935038"/>
            </a:xfrm>
            <a:prstGeom prst="parallelogram">
              <a:avLst>
                <a:gd name="adj" fmla="val 76995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FF9999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6645" name="AutoShape 16"/>
            <p:cNvSpPr>
              <a:spLocks noChangeArrowheads="1"/>
            </p:cNvSpPr>
            <p:nvPr/>
          </p:nvSpPr>
          <p:spPr bwMode="auto">
            <a:xfrm rot="-3236647">
              <a:off x="4968483" y="5092538"/>
              <a:ext cx="1562099" cy="1490662"/>
            </a:xfrm>
            <a:prstGeom prst="parallelogram">
              <a:avLst>
                <a:gd name="adj" fmla="val 261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6646" name="Oval 17"/>
            <p:cNvSpPr>
              <a:spLocks noChangeArrowheads="1"/>
            </p:cNvSpPr>
            <p:nvPr/>
          </p:nvSpPr>
          <p:spPr bwMode="auto">
            <a:xfrm flipV="1">
              <a:off x="5331527" y="4726463"/>
              <a:ext cx="105839" cy="11858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47" name="Text Box 19"/>
            <p:cNvSpPr txBox="1">
              <a:spLocks noChangeArrowheads="1"/>
            </p:cNvSpPr>
            <p:nvPr/>
          </p:nvSpPr>
          <p:spPr bwMode="auto">
            <a:xfrm>
              <a:off x="4201678" y="5675152"/>
              <a:ext cx="763680" cy="910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В)</a:t>
              </a:r>
            </a:p>
          </p:txBody>
        </p:sp>
      </p:grpSp>
      <p:grpSp>
        <p:nvGrpSpPr>
          <p:cNvPr id="26628" name="Группа 19"/>
          <p:cNvGrpSpPr>
            <a:grpSpLocks/>
          </p:cNvGrpSpPr>
          <p:nvPr/>
        </p:nvGrpSpPr>
        <p:grpSpPr bwMode="auto">
          <a:xfrm>
            <a:off x="914400" y="2819400"/>
            <a:ext cx="2755900" cy="2557463"/>
            <a:chOff x="179388" y="2200811"/>
            <a:chExt cx="3158316" cy="3261302"/>
          </a:xfrm>
        </p:grpSpPr>
        <p:sp>
          <p:nvSpPr>
            <p:cNvPr id="26639" name="AutoShape 4"/>
            <p:cNvSpPr>
              <a:spLocks noChangeArrowheads="1"/>
            </p:cNvSpPr>
            <p:nvPr/>
          </p:nvSpPr>
          <p:spPr bwMode="auto">
            <a:xfrm rot="-3236647">
              <a:off x="883444" y="2696369"/>
              <a:ext cx="1581150" cy="1490662"/>
            </a:xfrm>
            <a:prstGeom prst="parallelogram">
              <a:avLst>
                <a:gd name="adj" fmla="val 2651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6640" name="AutoShape 5"/>
            <p:cNvSpPr>
              <a:spLocks noChangeArrowheads="1"/>
            </p:cNvSpPr>
            <p:nvPr/>
          </p:nvSpPr>
          <p:spPr bwMode="auto">
            <a:xfrm>
              <a:off x="179388" y="3573463"/>
              <a:ext cx="2879725" cy="935037"/>
            </a:xfrm>
            <a:prstGeom prst="parallelogram">
              <a:avLst>
                <a:gd name="adj" fmla="val 76995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FF9999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6641" name="AutoShape 6"/>
            <p:cNvSpPr>
              <a:spLocks noChangeArrowheads="1"/>
            </p:cNvSpPr>
            <p:nvPr/>
          </p:nvSpPr>
          <p:spPr bwMode="auto">
            <a:xfrm rot="-3236647">
              <a:off x="1811323" y="3935731"/>
              <a:ext cx="1562100" cy="1490663"/>
            </a:xfrm>
            <a:prstGeom prst="parallelogram">
              <a:avLst>
                <a:gd name="adj" fmla="val 261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6642" name="Text Box 20"/>
            <p:cNvSpPr txBox="1">
              <a:spLocks noChangeArrowheads="1"/>
            </p:cNvSpPr>
            <p:nvPr/>
          </p:nvSpPr>
          <p:spPr bwMode="auto">
            <a:xfrm>
              <a:off x="441388" y="2200811"/>
              <a:ext cx="759074" cy="745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А)</a:t>
              </a:r>
            </a:p>
          </p:txBody>
        </p:sp>
      </p:grpSp>
      <p:grpSp>
        <p:nvGrpSpPr>
          <p:cNvPr id="26629" name="Группа 21"/>
          <p:cNvGrpSpPr>
            <a:grpSpLocks/>
          </p:cNvGrpSpPr>
          <p:nvPr/>
        </p:nvGrpSpPr>
        <p:grpSpPr bwMode="auto">
          <a:xfrm>
            <a:off x="5486400" y="2819400"/>
            <a:ext cx="2411413" cy="2316163"/>
            <a:chOff x="5741988" y="2044410"/>
            <a:chExt cx="3200400" cy="3091153"/>
          </a:xfrm>
        </p:grpSpPr>
        <p:sp>
          <p:nvSpPr>
            <p:cNvPr id="26633" name="AutoShape 9"/>
            <p:cNvSpPr>
              <a:spLocks noChangeArrowheads="1"/>
            </p:cNvSpPr>
            <p:nvPr/>
          </p:nvSpPr>
          <p:spPr bwMode="auto">
            <a:xfrm rot="-3236647">
              <a:off x="6446044" y="2413794"/>
              <a:ext cx="1581150" cy="1490662"/>
            </a:xfrm>
            <a:prstGeom prst="parallelogram">
              <a:avLst>
                <a:gd name="adj" fmla="val 2651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6634" name="AutoShape 10"/>
            <p:cNvSpPr>
              <a:spLocks noChangeArrowheads="1"/>
            </p:cNvSpPr>
            <p:nvPr/>
          </p:nvSpPr>
          <p:spPr bwMode="auto">
            <a:xfrm>
              <a:off x="5741988" y="3290888"/>
              <a:ext cx="2879725" cy="935037"/>
            </a:xfrm>
            <a:prstGeom prst="parallelogram">
              <a:avLst>
                <a:gd name="adj" fmla="val 76995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FF9999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6635" name="AutoShape 11"/>
            <p:cNvSpPr>
              <a:spLocks noChangeArrowheads="1"/>
            </p:cNvSpPr>
            <p:nvPr/>
          </p:nvSpPr>
          <p:spPr bwMode="auto">
            <a:xfrm rot="-3236647">
              <a:off x="7416007" y="3609181"/>
              <a:ext cx="1562100" cy="1490663"/>
            </a:xfrm>
            <a:prstGeom prst="parallelogram">
              <a:avLst>
                <a:gd name="adj" fmla="val 261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6636" name="Oval 12"/>
            <p:cNvSpPr>
              <a:spLocks noChangeArrowheads="1"/>
            </p:cNvSpPr>
            <p:nvPr/>
          </p:nvSpPr>
          <p:spPr bwMode="auto">
            <a:xfrm>
              <a:off x="7810500" y="3421063"/>
              <a:ext cx="144463" cy="144462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37" name="Line 13"/>
            <p:cNvSpPr>
              <a:spLocks noChangeShapeType="1"/>
            </p:cNvSpPr>
            <p:nvPr/>
          </p:nvSpPr>
          <p:spPr bwMode="auto">
            <a:xfrm flipH="1">
              <a:off x="7360092" y="3264770"/>
              <a:ext cx="707925" cy="101696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8" name="Text Box 21"/>
            <p:cNvSpPr txBox="1">
              <a:spLocks noChangeArrowheads="1"/>
            </p:cNvSpPr>
            <p:nvPr/>
          </p:nvSpPr>
          <p:spPr bwMode="auto">
            <a:xfrm>
              <a:off x="5908433" y="2044410"/>
              <a:ext cx="809055" cy="780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Б)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295400" y="685800"/>
            <a:ext cx="6629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Задание №3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5715000" y="5562600"/>
            <a:ext cx="381000" cy="533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267200" y="4876800"/>
            <a:ext cx="457200" cy="609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28800" y="1828800"/>
            <a:ext cx="1828800" cy="25146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	1) – В</a:t>
            </a:r>
          </a:p>
          <a:p>
            <a:pPr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	2) – А</a:t>
            </a:r>
          </a:p>
          <a:p>
            <a:pPr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	3) – Б </a:t>
            </a:r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200329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/>
          <a:p>
            <a:pPr>
              <a:defRPr/>
            </a:pP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ПРОВЕРЬ СЕБЯ</a:t>
            </a:r>
            <a:b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Ответы на Тест №2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419600" y="4495800"/>
            <a:ext cx="2139950" cy="1770063"/>
            <a:chOff x="1984" y="2127"/>
            <a:chExt cx="1827" cy="1737"/>
          </a:xfrm>
        </p:grpSpPr>
        <p:sp>
          <p:nvSpPr>
            <p:cNvPr id="27663" name="AutoShape 4"/>
            <p:cNvSpPr>
              <a:spLocks noChangeArrowheads="1"/>
            </p:cNvSpPr>
            <p:nvPr/>
          </p:nvSpPr>
          <p:spPr bwMode="auto">
            <a:xfrm rot="-3236647">
              <a:off x="2428" y="2155"/>
              <a:ext cx="996" cy="939"/>
            </a:xfrm>
            <a:prstGeom prst="parallelogram">
              <a:avLst>
                <a:gd name="adj" fmla="val 2651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7664" name="AutoShape 5"/>
            <p:cNvSpPr>
              <a:spLocks noChangeArrowheads="1"/>
            </p:cNvSpPr>
            <p:nvPr/>
          </p:nvSpPr>
          <p:spPr bwMode="auto">
            <a:xfrm>
              <a:off x="1984" y="2708"/>
              <a:ext cx="1814" cy="589"/>
            </a:xfrm>
            <a:prstGeom prst="parallelogram">
              <a:avLst>
                <a:gd name="adj" fmla="val 76995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FF9999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7665" name="AutoShape 6"/>
            <p:cNvSpPr>
              <a:spLocks noChangeArrowheads="1"/>
            </p:cNvSpPr>
            <p:nvPr/>
          </p:nvSpPr>
          <p:spPr bwMode="auto">
            <a:xfrm rot="-3236647">
              <a:off x="2952" y="3004"/>
              <a:ext cx="984" cy="735"/>
            </a:xfrm>
            <a:prstGeom prst="parallelogram">
              <a:avLst>
                <a:gd name="adj" fmla="val 2619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/>
            </a:p>
          </p:txBody>
        </p:sp>
        <p:sp>
          <p:nvSpPr>
            <p:cNvPr id="27666" name="Line 8"/>
            <p:cNvSpPr>
              <a:spLocks noChangeShapeType="1"/>
            </p:cNvSpPr>
            <p:nvPr/>
          </p:nvSpPr>
          <p:spPr bwMode="auto">
            <a:xfrm flipH="1">
              <a:off x="2992" y="2703"/>
              <a:ext cx="435" cy="6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67" name="Oval 7"/>
            <p:cNvSpPr>
              <a:spLocks noChangeArrowheads="1"/>
            </p:cNvSpPr>
            <p:nvPr/>
          </p:nvSpPr>
          <p:spPr bwMode="auto">
            <a:xfrm>
              <a:off x="3328" y="2751"/>
              <a:ext cx="91" cy="91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4419600" y="2895600"/>
            <a:ext cx="2590800" cy="1304925"/>
            <a:chOff x="1383" y="2117"/>
            <a:chExt cx="2359" cy="1164"/>
          </a:xfrm>
        </p:grpSpPr>
        <p:sp>
          <p:nvSpPr>
            <p:cNvPr id="27659" name="AutoShape 4"/>
            <p:cNvSpPr>
              <a:spLocks noChangeArrowheads="1"/>
            </p:cNvSpPr>
            <p:nvPr/>
          </p:nvSpPr>
          <p:spPr bwMode="auto">
            <a:xfrm>
              <a:off x="1383" y="2556"/>
              <a:ext cx="2359" cy="725"/>
            </a:xfrm>
            <a:prstGeom prst="parallelogram">
              <a:avLst>
                <a:gd name="adj" fmla="val 8134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7660" name="Oval 5"/>
            <p:cNvSpPr>
              <a:spLocks noChangeArrowheads="1"/>
            </p:cNvSpPr>
            <p:nvPr/>
          </p:nvSpPr>
          <p:spPr bwMode="auto">
            <a:xfrm>
              <a:off x="2608" y="2117"/>
              <a:ext cx="77" cy="87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61" name="Oval 6"/>
            <p:cNvSpPr>
              <a:spLocks noChangeArrowheads="1"/>
            </p:cNvSpPr>
            <p:nvPr/>
          </p:nvSpPr>
          <p:spPr bwMode="auto">
            <a:xfrm>
              <a:off x="3013" y="2676"/>
              <a:ext cx="77" cy="87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62" name="Oval 7"/>
            <p:cNvSpPr>
              <a:spLocks noChangeArrowheads="1"/>
            </p:cNvSpPr>
            <p:nvPr/>
          </p:nvSpPr>
          <p:spPr bwMode="auto">
            <a:xfrm>
              <a:off x="1995" y="2988"/>
              <a:ext cx="77" cy="87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4267200" y="2057400"/>
            <a:ext cx="2895600" cy="796925"/>
            <a:chOff x="1429" y="2568"/>
            <a:chExt cx="2721" cy="635"/>
          </a:xfrm>
        </p:grpSpPr>
        <p:sp>
          <p:nvSpPr>
            <p:cNvPr id="27655" name="AutoShape 4"/>
            <p:cNvSpPr>
              <a:spLocks noChangeArrowheads="1"/>
            </p:cNvSpPr>
            <p:nvPr/>
          </p:nvSpPr>
          <p:spPr bwMode="auto">
            <a:xfrm>
              <a:off x="1429" y="2568"/>
              <a:ext cx="2721" cy="635"/>
            </a:xfrm>
            <a:prstGeom prst="parallelogram">
              <a:avLst>
                <a:gd name="adj" fmla="val 10712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56" name="Line 5"/>
            <p:cNvSpPr>
              <a:spLocks noChangeShapeType="1"/>
            </p:cNvSpPr>
            <p:nvPr/>
          </p:nvSpPr>
          <p:spPr bwMode="auto">
            <a:xfrm>
              <a:off x="2154" y="2704"/>
              <a:ext cx="1270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57" name="Line 6"/>
            <p:cNvSpPr>
              <a:spLocks noChangeShapeType="1"/>
            </p:cNvSpPr>
            <p:nvPr/>
          </p:nvSpPr>
          <p:spPr bwMode="auto">
            <a:xfrm flipV="1">
              <a:off x="1927" y="2659"/>
              <a:ext cx="1951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58" name="Oval 8"/>
            <p:cNvSpPr>
              <a:spLocks noChangeArrowheads="1"/>
            </p:cNvSpPr>
            <p:nvPr/>
          </p:nvSpPr>
          <p:spPr bwMode="auto">
            <a:xfrm>
              <a:off x="2866" y="2814"/>
              <a:ext cx="91" cy="91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895600"/>
            <a:ext cx="6491288" cy="21590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Группа 1, 4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– задача №1</a:t>
            </a:r>
          </a:p>
          <a:p>
            <a:pPr algn="ctr">
              <a:buFont typeface="Arial" charset="0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Группа 2, 5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– задача №2</a:t>
            </a:r>
          </a:p>
          <a:p>
            <a:pPr algn="ctr">
              <a:buFont typeface="Arial" charset="0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Группа 3, 6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– задача №3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914400"/>
            <a:ext cx="59436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Практическая работа</a:t>
            </a:r>
          </a:p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(Для самопроверки)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438400"/>
            <a:ext cx="6553200" cy="2667000"/>
          </a:xfrm>
        </p:spPr>
        <p:txBody>
          <a:bodyPr/>
          <a:lstStyle/>
          <a:p>
            <a:pPr marL="514350" indent="-514350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Из задач №1-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две обязательные для решения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Третья задача по выбору </a:t>
            </a:r>
          </a:p>
          <a:p>
            <a:pPr marL="514350" indent="-514350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Составить задачу на применение аксиом (по желанию).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914400"/>
            <a:ext cx="5486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Домашнее задание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1295400"/>
            <a:ext cx="54864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Итог урока</a:t>
            </a:r>
          </a:p>
        </p:txBody>
      </p:sp>
      <p:sp>
        <p:nvSpPr>
          <p:cNvPr id="5" name="Улыбающееся лицо 4"/>
          <p:cNvSpPr/>
          <p:nvPr/>
        </p:nvSpPr>
        <p:spPr>
          <a:xfrm>
            <a:off x="2895600" y="2590800"/>
            <a:ext cx="3276600" cy="2971800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1371600" y="2057400"/>
            <a:ext cx="6248400" cy="39624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Что изучает планиметрия?</a:t>
            </a:r>
          </a:p>
          <a:p>
            <a:pPr>
              <a:buFont typeface="Wingdings" pitchFamily="2" charset="2"/>
              <a:buChar char="v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Как обозначают прямые и точки на плоскости?</a:t>
            </a:r>
          </a:p>
          <a:p>
            <a:pPr>
              <a:buFont typeface="Wingdings" pitchFamily="2" charset="2"/>
              <a:buChar char="v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Какие аксиомы планиметрии вы помните?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685800"/>
            <a:ext cx="44958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Планиметрия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0"/>
          <p:cNvGrpSpPr>
            <a:grpSpLocks/>
          </p:cNvGrpSpPr>
          <p:nvPr/>
        </p:nvGrpSpPr>
        <p:grpSpPr bwMode="auto">
          <a:xfrm>
            <a:off x="762000" y="2438400"/>
            <a:ext cx="1319213" cy="3397250"/>
            <a:chOff x="552" y="1426"/>
            <a:chExt cx="831" cy="2140"/>
          </a:xfrm>
        </p:grpSpPr>
        <p:sp>
          <p:nvSpPr>
            <p:cNvPr id="31750" name="Oval 5"/>
            <p:cNvSpPr>
              <a:spLocks noChangeArrowheads="1"/>
            </p:cNvSpPr>
            <p:nvPr/>
          </p:nvSpPr>
          <p:spPr bwMode="auto">
            <a:xfrm>
              <a:off x="748" y="1706"/>
              <a:ext cx="635" cy="68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51" name="Oval 6"/>
            <p:cNvSpPr>
              <a:spLocks noChangeArrowheads="1"/>
            </p:cNvSpPr>
            <p:nvPr/>
          </p:nvSpPr>
          <p:spPr bwMode="auto">
            <a:xfrm>
              <a:off x="930" y="1979"/>
              <a:ext cx="46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52" name="Oval 7"/>
            <p:cNvSpPr>
              <a:spLocks noChangeArrowheads="1"/>
            </p:cNvSpPr>
            <p:nvPr/>
          </p:nvSpPr>
          <p:spPr bwMode="auto">
            <a:xfrm>
              <a:off x="1156" y="1979"/>
              <a:ext cx="46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53" name="Line 8"/>
            <p:cNvSpPr>
              <a:spLocks noChangeShapeType="1"/>
            </p:cNvSpPr>
            <p:nvPr/>
          </p:nvSpPr>
          <p:spPr bwMode="auto">
            <a:xfrm>
              <a:off x="1066" y="2024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4" name="AutoShape 9"/>
            <p:cNvSpPr>
              <a:spLocks noChangeArrowheads="1"/>
            </p:cNvSpPr>
            <p:nvPr/>
          </p:nvSpPr>
          <p:spPr bwMode="auto">
            <a:xfrm>
              <a:off x="975" y="2251"/>
              <a:ext cx="136" cy="9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82 w 21600"/>
                <a:gd name="T13" fmla="*/ 2160 h 21600"/>
                <a:gd name="T14" fmla="*/ 16518 w 21600"/>
                <a:gd name="T15" fmla="*/ 1368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55" name="Freeform 10"/>
            <p:cNvSpPr>
              <a:spLocks/>
            </p:cNvSpPr>
            <p:nvPr/>
          </p:nvSpPr>
          <p:spPr bwMode="auto">
            <a:xfrm>
              <a:off x="552" y="1426"/>
              <a:ext cx="786" cy="689"/>
            </a:xfrm>
            <a:custGeom>
              <a:avLst/>
              <a:gdLst>
                <a:gd name="T0" fmla="*/ 786 w 786"/>
                <a:gd name="T1" fmla="*/ 280 h 689"/>
                <a:gd name="T2" fmla="*/ 559 w 786"/>
                <a:gd name="T3" fmla="*/ 144 h 689"/>
                <a:gd name="T4" fmla="*/ 468 w 786"/>
                <a:gd name="T5" fmla="*/ 8 h 689"/>
                <a:gd name="T6" fmla="*/ 287 w 786"/>
                <a:gd name="T7" fmla="*/ 190 h 689"/>
                <a:gd name="T8" fmla="*/ 241 w 786"/>
                <a:gd name="T9" fmla="*/ 280 h 689"/>
                <a:gd name="T10" fmla="*/ 151 w 786"/>
                <a:gd name="T11" fmla="*/ 371 h 689"/>
                <a:gd name="T12" fmla="*/ 15 w 786"/>
                <a:gd name="T13" fmla="*/ 462 h 689"/>
                <a:gd name="T14" fmla="*/ 60 w 786"/>
                <a:gd name="T15" fmla="*/ 507 h 689"/>
                <a:gd name="T16" fmla="*/ 151 w 786"/>
                <a:gd name="T17" fmla="*/ 507 h 689"/>
                <a:gd name="T18" fmla="*/ 151 w 786"/>
                <a:gd name="T19" fmla="*/ 689 h 6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86"/>
                <a:gd name="T31" fmla="*/ 0 h 689"/>
                <a:gd name="T32" fmla="*/ 786 w 786"/>
                <a:gd name="T33" fmla="*/ 689 h 68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86" h="689">
                  <a:moveTo>
                    <a:pt x="786" y="280"/>
                  </a:moveTo>
                  <a:cubicBezTo>
                    <a:pt x="699" y="234"/>
                    <a:pt x="612" y="189"/>
                    <a:pt x="559" y="144"/>
                  </a:cubicBezTo>
                  <a:cubicBezTo>
                    <a:pt x="506" y="99"/>
                    <a:pt x="513" y="0"/>
                    <a:pt x="468" y="8"/>
                  </a:cubicBezTo>
                  <a:cubicBezTo>
                    <a:pt x="423" y="16"/>
                    <a:pt x="325" y="145"/>
                    <a:pt x="287" y="190"/>
                  </a:cubicBezTo>
                  <a:cubicBezTo>
                    <a:pt x="249" y="235"/>
                    <a:pt x="264" y="250"/>
                    <a:pt x="241" y="280"/>
                  </a:cubicBezTo>
                  <a:cubicBezTo>
                    <a:pt x="218" y="310"/>
                    <a:pt x="188" y="341"/>
                    <a:pt x="151" y="371"/>
                  </a:cubicBezTo>
                  <a:cubicBezTo>
                    <a:pt x="114" y="401"/>
                    <a:pt x="30" y="439"/>
                    <a:pt x="15" y="462"/>
                  </a:cubicBezTo>
                  <a:cubicBezTo>
                    <a:pt x="0" y="485"/>
                    <a:pt x="37" y="500"/>
                    <a:pt x="60" y="507"/>
                  </a:cubicBezTo>
                  <a:cubicBezTo>
                    <a:pt x="83" y="514"/>
                    <a:pt x="136" y="477"/>
                    <a:pt x="151" y="507"/>
                  </a:cubicBezTo>
                  <a:cubicBezTo>
                    <a:pt x="166" y="537"/>
                    <a:pt x="158" y="613"/>
                    <a:pt x="151" y="68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6" name="AutoShape 11"/>
            <p:cNvSpPr>
              <a:spLocks noChangeArrowheads="1"/>
            </p:cNvSpPr>
            <p:nvPr/>
          </p:nvSpPr>
          <p:spPr bwMode="auto">
            <a:xfrm>
              <a:off x="748" y="2387"/>
              <a:ext cx="590" cy="81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1757" name="Group 14"/>
            <p:cNvGrpSpPr>
              <a:grpSpLocks/>
            </p:cNvGrpSpPr>
            <p:nvPr/>
          </p:nvGrpSpPr>
          <p:grpSpPr bwMode="auto">
            <a:xfrm>
              <a:off x="748" y="3203"/>
              <a:ext cx="181" cy="363"/>
              <a:chOff x="567" y="3521"/>
              <a:chExt cx="181" cy="363"/>
            </a:xfrm>
          </p:grpSpPr>
          <p:sp>
            <p:nvSpPr>
              <p:cNvPr id="31763" name="Line 12"/>
              <p:cNvSpPr>
                <a:spLocks noChangeShapeType="1"/>
              </p:cNvSpPr>
              <p:nvPr/>
            </p:nvSpPr>
            <p:spPr bwMode="auto">
              <a:xfrm flipH="1">
                <a:off x="703" y="3521"/>
                <a:ext cx="45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64" name="Line 13"/>
              <p:cNvSpPr>
                <a:spLocks noChangeShapeType="1"/>
              </p:cNvSpPr>
              <p:nvPr/>
            </p:nvSpPr>
            <p:spPr bwMode="auto">
              <a:xfrm>
                <a:off x="567" y="3884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1758" name="Group 15"/>
            <p:cNvGrpSpPr>
              <a:grpSpLocks/>
            </p:cNvGrpSpPr>
            <p:nvPr/>
          </p:nvGrpSpPr>
          <p:grpSpPr bwMode="auto">
            <a:xfrm flipH="1">
              <a:off x="1111" y="3203"/>
              <a:ext cx="136" cy="363"/>
              <a:chOff x="567" y="3521"/>
              <a:chExt cx="181" cy="363"/>
            </a:xfrm>
          </p:grpSpPr>
          <p:sp>
            <p:nvSpPr>
              <p:cNvPr id="31761" name="Line 16"/>
              <p:cNvSpPr>
                <a:spLocks noChangeShapeType="1"/>
              </p:cNvSpPr>
              <p:nvPr/>
            </p:nvSpPr>
            <p:spPr bwMode="auto">
              <a:xfrm flipH="1">
                <a:off x="703" y="3521"/>
                <a:ext cx="45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62" name="Line 17"/>
              <p:cNvSpPr>
                <a:spLocks noChangeShapeType="1"/>
              </p:cNvSpPr>
              <p:nvPr/>
            </p:nvSpPr>
            <p:spPr bwMode="auto">
              <a:xfrm>
                <a:off x="567" y="3884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759" name="Line 18"/>
            <p:cNvSpPr>
              <a:spLocks noChangeShapeType="1"/>
            </p:cNvSpPr>
            <p:nvPr/>
          </p:nvSpPr>
          <p:spPr bwMode="auto">
            <a:xfrm flipH="1">
              <a:off x="657" y="2614"/>
              <a:ext cx="318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60" name="Line 19"/>
            <p:cNvSpPr>
              <a:spLocks noChangeShapeType="1"/>
            </p:cNvSpPr>
            <p:nvPr/>
          </p:nvSpPr>
          <p:spPr bwMode="auto">
            <a:xfrm>
              <a:off x="1111" y="2614"/>
              <a:ext cx="272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362200" y="1447800"/>
            <a:ext cx="4953000" cy="28623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 ЗА ВНИМАНИЕ</a:t>
            </a:r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1981200" y="3581400"/>
            <a:ext cx="609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4-конечная звезда 21"/>
          <p:cNvSpPr/>
          <p:nvPr/>
        </p:nvSpPr>
        <p:spPr>
          <a:xfrm rot="19883537">
            <a:off x="7227888" y="803275"/>
            <a:ext cx="685800" cy="762000"/>
          </a:xfrm>
          <a:prstGeom prst="star4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0" y="-9418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3" name="Rectangle 18"/>
          <p:cNvSpPr>
            <a:spLocks noChangeArrowheads="1"/>
          </p:cNvSpPr>
          <p:nvPr/>
        </p:nvSpPr>
        <p:spPr bwMode="auto">
          <a:xfrm>
            <a:off x="0" y="-9418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4" name="Rectangle 32"/>
          <p:cNvSpPr>
            <a:spLocks noChangeArrowheads="1"/>
          </p:cNvSpPr>
          <p:nvPr/>
        </p:nvSpPr>
        <p:spPr bwMode="auto">
          <a:xfrm>
            <a:off x="0" y="-9418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5" name="Rectangle 46"/>
          <p:cNvSpPr>
            <a:spLocks noChangeArrowheads="1"/>
          </p:cNvSpPr>
          <p:nvPr/>
        </p:nvSpPr>
        <p:spPr bwMode="auto">
          <a:xfrm>
            <a:off x="0" y="-9418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1143000" y="4114800"/>
            <a:ext cx="7162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Какова бы ни была прямая, существуют точки, принадлежащие этой прямой, и точки, не принадлежащие ей.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914400" y="2438400"/>
            <a:ext cx="7056438" cy="977900"/>
            <a:chOff x="624" y="1584"/>
            <a:chExt cx="4445" cy="616"/>
          </a:xfrm>
        </p:grpSpPr>
        <p:sp>
          <p:nvSpPr>
            <p:cNvPr id="5132" name="Line 4"/>
            <p:cNvSpPr>
              <a:spLocks noChangeShapeType="1"/>
            </p:cNvSpPr>
            <p:nvPr/>
          </p:nvSpPr>
          <p:spPr bwMode="auto">
            <a:xfrm>
              <a:off x="624" y="2115"/>
              <a:ext cx="4445" cy="0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33" name="Group 6"/>
            <p:cNvGrpSpPr>
              <a:grpSpLocks/>
            </p:cNvGrpSpPr>
            <p:nvPr/>
          </p:nvGrpSpPr>
          <p:grpSpPr bwMode="auto">
            <a:xfrm>
              <a:off x="2576" y="1584"/>
              <a:ext cx="1328" cy="616"/>
              <a:chOff x="1472" y="1584"/>
              <a:chExt cx="1328" cy="616"/>
            </a:xfrm>
          </p:grpSpPr>
          <p:sp>
            <p:nvSpPr>
              <p:cNvPr id="5135" name="Oval 7"/>
              <p:cNvSpPr>
                <a:spLocks noChangeArrowheads="1"/>
              </p:cNvSpPr>
              <p:nvPr/>
            </p:nvSpPr>
            <p:spPr bwMode="auto">
              <a:xfrm>
                <a:off x="2680" y="2071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6" name="Text Box 8"/>
              <p:cNvSpPr txBox="1">
                <a:spLocks noChangeArrowheads="1"/>
              </p:cNvSpPr>
              <p:nvPr/>
            </p:nvSpPr>
            <p:spPr bwMode="auto">
              <a:xfrm>
                <a:off x="1472" y="1584"/>
                <a:ext cx="40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 sz="3600" i="1"/>
              </a:p>
            </p:txBody>
          </p:sp>
        </p:grpSp>
        <p:sp>
          <p:nvSpPr>
            <p:cNvPr id="5134" name="Text Box 9"/>
            <p:cNvSpPr txBox="1">
              <a:spLocks noChangeArrowheads="1"/>
            </p:cNvSpPr>
            <p:nvPr/>
          </p:nvSpPr>
          <p:spPr bwMode="auto">
            <a:xfrm>
              <a:off x="703" y="1638"/>
              <a:ext cx="27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4400" i="1">
                  <a:latin typeface="Times New Roman" pitchFamily="18" charset="0"/>
                </a:rPr>
                <a:t>а</a:t>
              </a:r>
            </a:p>
          </p:txBody>
        </p:sp>
      </p:grpSp>
      <p:sp>
        <p:nvSpPr>
          <p:cNvPr id="33" name="Oval 7"/>
          <p:cNvSpPr>
            <a:spLocks noChangeArrowheads="1"/>
          </p:cNvSpPr>
          <p:nvPr/>
        </p:nvSpPr>
        <p:spPr bwMode="auto">
          <a:xfrm>
            <a:off x="4102100" y="2220913"/>
            <a:ext cx="190500" cy="204787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019800" y="2590800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267200" y="17526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B</a:t>
            </a:r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62200" y="6858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" grpId="0"/>
      <p:bldP spid="33" grpId="0" animBg="1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676400" y="3429000"/>
            <a:ext cx="5975350" cy="0"/>
          </a:xfrm>
          <a:prstGeom prst="line">
            <a:avLst/>
          </a:prstGeom>
          <a:noFill/>
          <a:ln w="76200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320925" y="2586038"/>
            <a:ext cx="647700" cy="958850"/>
            <a:chOff x="1472" y="1584"/>
            <a:chExt cx="408" cy="604"/>
          </a:xfrm>
        </p:grpSpPr>
        <p:sp>
          <p:nvSpPr>
            <p:cNvPr id="6154" name="Oval 5"/>
            <p:cNvSpPr>
              <a:spLocks noChangeArrowheads="1"/>
            </p:cNvSpPr>
            <p:nvPr/>
          </p:nvSpPr>
          <p:spPr bwMode="auto">
            <a:xfrm>
              <a:off x="1504" y="2059"/>
              <a:ext cx="120" cy="129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55" name="Text Box 7"/>
            <p:cNvSpPr txBox="1">
              <a:spLocks noChangeArrowheads="1"/>
            </p:cNvSpPr>
            <p:nvPr/>
          </p:nvSpPr>
          <p:spPr bwMode="auto">
            <a:xfrm>
              <a:off x="1472" y="1584"/>
              <a:ext cx="40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6427788" y="2636838"/>
            <a:ext cx="647700" cy="895350"/>
            <a:chOff x="4059" y="1616"/>
            <a:chExt cx="408" cy="564"/>
          </a:xfrm>
        </p:grpSpPr>
        <p:sp>
          <p:nvSpPr>
            <p:cNvPr id="6152" name="Oval 6"/>
            <p:cNvSpPr>
              <a:spLocks noChangeArrowheads="1"/>
            </p:cNvSpPr>
            <p:nvPr/>
          </p:nvSpPr>
          <p:spPr bwMode="auto">
            <a:xfrm>
              <a:off x="4127" y="2051"/>
              <a:ext cx="120" cy="129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53" name="Text Box 8"/>
            <p:cNvSpPr txBox="1">
              <a:spLocks noChangeArrowheads="1"/>
            </p:cNvSpPr>
            <p:nvPr/>
          </p:nvSpPr>
          <p:spPr bwMode="auto">
            <a:xfrm>
              <a:off x="4059" y="1616"/>
              <a:ext cx="40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</p:grp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28800" y="4648200"/>
            <a:ext cx="59404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Через любые две точки можно провести прямую и только одну.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8400" y="7620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№2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524000" y="266700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i="1">
                <a:latin typeface="Times New Roman" pitchFamily="18" charset="0"/>
              </a:rPr>
              <a:t>а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1752600" y="4495800"/>
            <a:ext cx="60801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Из трех точек только одна лежит между двумя другими.</a:t>
            </a: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1676400" y="3429000"/>
            <a:ext cx="5975350" cy="0"/>
          </a:xfrm>
          <a:prstGeom prst="line">
            <a:avLst/>
          </a:prstGeom>
          <a:noFill/>
          <a:ln w="76200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276600" y="2590800"/>
            <a:ext cx="647700" cy="958850"/>
            <a:chOff x="1472" y="1584"/>
            <a:chExt cx="408" cy="604"/>
          </a:xfrm>
        </p:grpSpPr>
        <p:sp>
          <p:nvSpPr>
            <p:cNvPr id="7181" name="Oval 5"/>
            <p:cNvSpPr>
              <a:spLocks noChangeArrowheads="1"/>
            </p:cNvSpPr>
            <p:nvPr/>
          </p:nvSpPr>
          <p:spPr bwMode="auto">
            <a:xfrm>
              <a:off x="1504" y="2059"/>
              <a:ext cx="120" cy="129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82" name="Text Box 7"/>
            <p:cNvSpPr txBox="1">
              <a:spLocks noChangeArrowheads="1"/>
            </p:cNvSpPr>
            <p:nvPr/>
          </p:nvSpPr>
          <p:spPr bwMode="auto">
            <a:xfrm>
              <a:off x="1472" y="1584"/>
              <a:ext cx="40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6427788" y="2636838"/>
            <a:ext cx="647700" cy="895350"/>
            <a:chOff x="4059" y="1616"/>
            <a:chExt cx="408" cy="564"/>
          </a:xfrm>
        </p:grpSpPr>
        <p:sp>
          <p:nvSpPr>
            <p:cNvPr id="7179" name="Oval 6"/>
            <p:cNvSpPr>
              <a:spLocks noChangeArrowheads="1"/>
            </p:cNvSpPr>
            <p:nvPr/>
          </p:nvSpPr>
          <p:spPr bwMode="auto">
            <a:xfrm>
              <a:off x="4127" y="2051"/>
              <a:ext cx="120" cy="129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80" name="Text Box 8"/>
            <p:cNvSpPr txBox="1">
              <a:spLocks noChangeArrowheads="1"/>
            </p:cNvSpPr>
            <p:nvPr/>
          </p:nvSpPr>
          <p:spPr bwMode="auto">
            <a:xfrm>
              <a:off x="4059" y="1616"/>
              <a:ext cx="40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4800600" y="2667000"/>
            <a:ext cx="647700" cy="895350"/>
            <a:chOff x="4059" y="1616"/>
            <a:chExt cx="408" cy="564"/>
          </a:xfrm>
        </p:grpSpPr>
        <p:sp>
          <p:nvSpPr>
            <p:cNvPr id="7177" name="Oval 6"/>
            <p:cNvSpPr>
              <a:spLocks noChangeArrowheads="1"/>
            </p:cNvSpPr>
            <p:nvPr/>
          </p:nvSpPr>
          <p:spPr bwMode="auto">
            <a:xfrm>
              <a:off x="4127" y="2051"/>
              <a:ext cx="120" cy="129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78" name="Text Box 8"/>
            <p:cNvSpPr txBox="1">
              <a:spLocks noChangeArrowheads="1"/>
            </p:cNvSpPr>
            <p:nvPr/>
          </p:nvSpPr>
          <p:spPr bwMode="auto">
            <a:xfrm>
              <a:off x="4059" y="1616"/>
              <a:ext cx="40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С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438400" y="7620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№3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752600" y="259080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i="1">
                <a:latin typeface="Times New Roman" pitchFamily="18" charset="0"/>
              </a:rPr>
              <a:t>а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/>
      <p:bldP spid="4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447800" y="1981200"/>
            <a:ext cx="6602413" cy="1908175"/>
            <a:chOff x="1011" y="1564"/>
            <a:chExt cx="4159" cy="1202"/>
          </a:xfrm>
        </p:grpSpPr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1066" y="2115"/>
              <a:ext cx="3764" cy="0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8198" name="Group 6"/>
            <p:cNvGrpSpPr>
              <a:grpSpLocks/>
            </p:cNvGrpSpPr>
            <p:nvPr/>
          </p:nvGrpSpPr>
          <p:grpSpPr bwMode="auto">
            <a:xfrm>
              <a:off x="1011" y="1564"/>
              <a:ext cx="408" cy="604"/>
              <a:chOff x="1472" y="1584"/>
              <a:chExt cx="408" cy="604"/>
            </a:xfrm>
          </p:grpSpPr>
          <p:sp>
            <p:nvSpPr>
              <p:cNvPr id="8206" name="Oval 7"/>
              <p:cNvSpPr>
                <a:spLocks noChangeArrowheads="1"/>
              </p:cNvSpPr>
              <p:nvPr/>
            </p:nvSpPr>
            <p:spPr bwMode="auto">
              <a:xfrm>
                <a:off x="1504" y="2059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07" name="Text Box 8"/>
              <p:cNvSpPr txBox="1">
                <a:spLocks noChangeArrowheads="1"/>
              </p:cNvSpPr>
              <p:nvPr/>
            </p:nvSpPr>
            <p:spPr bwMode="auto">
              <a:xfrm>
                <a:off x="1472" y="1584"/>
                <a:ext cx="40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200" b="1" i="1">
                    <a:latin typeface="Times New Roman" pitchFamily="18" charset="0"/>
                    <a:cs typeface="Times New Roman" pitchFamily="18" charset="0"/>
                  </a:rPr>
                  <a:t>А</a:t>
                </a:r>
              </a:p>
            </p:txBody>
          </p:sp>
        </p:grpSp>
        <p:grpSp>
          <p:nvGrpSpPr>
            <p:cNvPr id="8199" name="Group 9"/>
            <p:cNvGrpSpPr>
              <a:grpSpLocks/>
            </p:cNvGrpSpPr>
            <p:nvPr/>
          </p:nvGrpSpPr>
          <p:grpSpPr bwMode="auto">
            <a:xfrm>
              <a:off x="3435" y="1616"/>
              <a:ext cx="408" cy="564"/>
              <a:chOff x="4059" y="1616"/>
              <a:chExt cx="408" cy="564"/>
            </a:xfrm>
          </p:grpSpPr>
          <p:sp>
            <p:nvSpPr>
              <p:cNvPr id="8204" name="Oval 10"/>
              <p:cNvSpPr>
                <a:spLocks noChangeArrowheads="1"/>
              </p:cNvSpPr>
              <p:nvPr/>
            </p:nvSpPr>
            <p:spPr bwMode="auto">
              <a:xfrm>
                <a:off x="4127" y="2051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05" name="Text Box 11"/>
              <p:cNvSpPr txBox="1">
                <a:spLocks noChangeArrowheads="1"/>
              </p:cNvSpPr>
              <p:nvPr/>
            </p:nvSpPr>
            <p:spPr bwMode="auto">
              <a:xfrm>
                <a:off x="4059" y="1616"/>
                <a:ext cx="40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200" b="1" i="1">
                    <a:latin typeface="Times New Roman" pitchFamily="18" charset="0"/>
                    <a:cs typeface="Times New Roman" pitchFamily="18" charset="0"/>
                  </a:rPr>
                  <a:t>В</a:t>
                </a:r>
              </a:p>
            </p:txBody>
          </p:sp>
        </p:grpSp>
        <p:grpSp>
          <p:nvGrpSpPr>
            <p:cNvPr id="8200" name="Group 12"/>
            <p:cNvGrpSpPr>
              <a:grpSpLocks/>
            </p:cNvGrpSpPr>
            <p:nvPr/>
          </p:nvGrpSpPr>
          <p:grpSpPr bwMode="auto">
            <a:xfrm>
              <a:off x="4655" y="1606"/>
              <a:ext cx="408" cy="564"/>
              <a:chOff x="4059" y="1616"/>
              <a:chExt cx="408" cy="564"/>
            </a:xfrm>
          </p:grpSpPr>
          <p:sp>
            <p:nvSpPr>
              <p:cNvPr id="8202" name="Oval 13"/>
              <p:cNvSpPr>
                <a:spLocks noChangeArrowheads="1"/>
              </p:cNvSpPr>
              <p:nvPr/>
            </p:nvSpPr>
            <p:spPr bwMode="auto">
              <a:xfrm>
                <a:off x="4127" y="2051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03" name="Text Box 14"/>
              <p:cNvSpPr txBox="1">
                <a:spLocks noChangeArrowheads="1"/>
              </p:cNvSpPr>
              <p:nvPr/>
            </p:nvSpPr>
            <p:spPr bwMode="auto">
              <a:xfrm>
                <a:off x="4059" y="1616"/>
                <a:ext cx="40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200" b="1" i="1">
                    <a:latin typeface="Times New Roman" pitchFamily="18" charset="0"/>
                    <a:cs typeface="Times New Roman" pitchFamily="18" charset="0"/>
                  </a:rPr>
                  <a:t>С</a:t>
                </a:r>
              </a:p>
            </p:txBody>
          </p:sp>
        </p:grpSp>
        <p:sp>
          <p:nvSpPr>
            <p:cNvPr id="8201" name="Text Box 15"/>
            <p:cNvSpPr txBox="1">
              <a:spLocks noChangeArrowheads="1"/>
            </p:cNvSpPr>
            <p:nvPr/>
          </p:nvSpPr>
          <p:spPr bwMode="auto">
            <a:xfrm>
              <a:off x="1042" y="2398"/>
              <a:ext cx="412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200" b="1" i="1">
                  <a:latin typeface="Times New Roman" pitchFamily="18" charset="0"/>
                  <a:cs typeface="Times New Roman" pitchFamily="18" charset="0"/>
                </a:rPr>
                <a:t>АС 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&gt;</a:t>
              </a:r>
              <a:r>
                <a:rPr lang="ru-RU" sz="3200" b="1" i="1">
                  <a:latin typeface="Times New Roman" pitchFamily="18" charset="0"/>
                  <a:cs typeface="Times New Roman" pitchFamily="18" charset="0"/>
                </a:rPr>
                <a:t> 0;   АС = АВ + ВС</a:t>
              </a:r>
            </a:p>
          </p:txBody>
        </p:sp>
      </p:grp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219200" y="4038600"/>
            <a:ext cx="70866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Каждый отрезок имеет определенную длину, большую нуля. Длина отрезка равна сумме длин частей, на которые он разбивается любой его точкой.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38400" y="7620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№4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133600" y="4953000"/>
            <a:ext cx="541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Прямая разбивает плоскость на две полуплоскости.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0" y="7620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№5</a:t>
            </a:r>
          </a:p>
        </p:txBody>
      </p:sp>
      <p:grpSp>
        <p:nvGrpSpPr>
          <p:cNvPr id="2" name="Группа 22"/>
          <p:cNvGrpSpPr>
            <a:grpSpLocks/>
          </p:cNvGrpSpPr>
          <p:nvPr/>
        </p:nvGrpSpPr>
        <p:grpSpPr bwMode="auto">
          <a:xfrm>
            <a:off x="1981200" y="1447800"/>
            <a:ext cx="5486400" cy="3479800"/>
            <a:chOff x="1981200" y="1143000"/>
            <a:chExt cx="5975350" cy="3860800"/>
          </a:xfrm>
        </p:grpSpPr>
        <p:sp>
          <p:nvSpPr>
            <p:cNvPr id="9221" name="Line 4"/>
            <p:cNvSpPr>
              <a:spLocks noChangeShapeType="1"/>
            </p:cNvSpPr>
            <p:nvPr/>
          </p:nvSpPr>
          <p:spPr bwMode="auto">
            <a:xfrm flipH="1">
              <a:off x="5867400" y="2438400"/>
              <a:ext cx="838200" cy="2209800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2" name="Line 4"/>
            <p:cNvSpPr>
              <a:spLocks noChangeShapeType="1"/>
            </p:cNvSpPr>
            <p:nvPr/>
          </p:nvSpPr>
          <p:spPr bwMode="auto">
            <a:xfrm>
              <a:off x="1981200" y="3657600"/>
              <a:ext cx="5975350" cy="0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23" name="Группа 17"/>
            <p:cNvGrpSpPr>
              <a:grpSpLocks/>
            </p:cNvGrpSpPr>
            <p:nvPr/>
          </p:nvGrpSpPr>
          <p:grpSpPr bwMode="auto">
            <a:xfrm>
              <a:off x="2438400" y="1143000"/>
              <a:ext cx="2247900" cy="1568450"/>
              <a:chOff x="2438400" y="1143000"/>
              <a:chExt cx="2247900" cy="1568450"/>
            </a:xfrm>
          </p:grpSpPr>
          <p:sp>
            <p:nvSpPr>
              <p:cNvPr id="9231" name="Line 4"/>
              <p:cNvSpPr>
                <a:spLocks noChangeShapeType="1"/>
              </p:cNvSpPr>
              <p:nvPr/>
            </p:nvSpPr>
            <p:spPr bwMode="auto">
              <a:xfrm flipV="1">
                <a:off x="2514600" y="1905000"/>
                <a:ext cx="1752600" cy="762000"/>
              </a:xfrm>
              <a:prstGeom prst="line">
                <a:avLst/>
              </a:prstGeom>
              <a:noFill/>
              <a:ln w="76200">
                <a:solidFill>
                  <a:srgbClr val="FF99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232" name="Group 9"/>
              <p:cNvGrpSpPr>
                <a:grpSpLocks/>
              </p:cNvGrpSpPr>
              <p:nvPr/>
            </p:nvGrpSpPr>
            <p:grpSpPr bwMode="auto">
              <a:xfrm>
                <a:off x="2438400" y="1752600"/>
                <a:ext cx="647700" cy="958850"/>
                <a:chOff x="1472" y="1584"/>
                <a:chExt cx="408" cy="604"/>
              </a:xfrm>
            </p:grpSpPr>
            <p:sp>
              <p:nvSpPr>
                <p:cNvPr id="9236" name="Oval 5"/>
                <p:cNvSpPr>
                  <a:spLocks noChangeArrowheads="1"/>
                </p:cNvSpPr>
                <p:nvPr/>
              </p:nvSpPr>
              <p:spPr bwMode="auto">
                <a:xfrm>
                  <a:off x="1504" y="2059"/>
                  <a:ext cx="120" cy="129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23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472" y="1584"/>
                  <a:ext cx="408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3200" b="1">
                      <a:latin typeface="Times New Roman" pitchFamily="18" charset="0"/>
                      <a:cs typeface="Times New Roman" pitchFamily="18" charset="0"/>
                    </a:rPr>
                    <a:t>А</a:t>
                  </a:r>
                </a:p>
              </p:txBody>
            </p:sp>
          </p:grpSp>
          <p:grpSp>
            <p:nvGrpSpPr>
              <p:cNvPr id="9233" name="Group 10"/>
              <p:cNvGrpSpPr>
                <a:grpSpLocks/>
              </p:cNvGrpSpPr>
              <p:nvPr/>
            </p:nvGrpSpPr>
            <p:grpSpPr bwMode="auto">
              <a:xfrm>
                <a:off x="4038600" y="1143000"/>
                <a:ext cx="647700" cy="895350"/>
                <a:chOff x="4059" y="1616"/>
                <a:chExt cx="408" cy="564"/>
              </a:xfrm>
            </p:grpSpPr>
            <p:sp>
              <p:nvSpPr>
                <p:cNvPr id="9234" name="Oval 6"/>
                <p:cNvSpPr>
                  <a:spLocks noChangeArrowheads="1"/>
                </p:cNvSpPr>
                <p:nvPr/>
              </p:nvSpPr>
              <p:spPr bwMode="auto">
                <a:xfrm>
                  <a:off x="4127" y="2051"/>
                  <a:ext cx="120" cy="129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23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059" y="1616"/>
                  <a:ext cx="408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3200" b="1">
                      <a:latin typeface="Times New Roman" pitchFamily="18" charset="0"/>
                      <a:cs typeface="Times New Roman" pitchFamily="18" charset="0"/>
                    </a:rPr>
                    <a:t>В</a:t>
                  </a:r>
                </a:p>
              </p:txBody>
            </p:sp>
          </p:grpSp>
        </p:grpSp>
        <p:grpSp>
          <p:nvGrpSpPr>
            <p:cNvPr id="9224" name="Group 10"/>
            <p:cNvGrpSpPr>
              <a:grpSpLocks/>
            </p:cNvGrpSpPr>
            <p:nvPr/>
          </p:nvGrpSpPr>
          <p:grpSpPr bwMode="auto">
            <a:xfrm>
              <a:off x="5746750" y="4419600"/>
              <a:ext cx="996950" cy="584200"/>
              <a:chOff x="4127" y="1952"/>
              <a:chExt cx="628" cy="368"/>
            </a:xfrm>
          </p:grpSpPr>
          <p:sp>
            <p:nvSpPr>
              <p:cNvPr id="9229" name="Oval 6"/>
              <p:cNvSpPr>
                <a:spLocks noChangeArrowheads="1"/>
              </p:cNvSpPr>
              <p:nvPr/>
            </p:nvSpPr>
            <p:spPr bwMode="auto">
              <a:xfrm>
                <a:off x="4127" y="2051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30" name="Text Box 8"/>
              <p:cNvSpPr txBox="1">
                <a:spLocks noChangeArrowheads="1"/>
              </p:cNvSpPr>
              <p:nvPr/>
            </p:nvSpPr>
            <p:spPr bwMode="auto">
              <a:xfrm>
                <a:off x="4347" y="1952"/>
                <a:ext cx="40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200" b="1">
                    <a:latin typeface="Times New Roman" pitchFamily="18" charset="0"/>
                    <a:cs typeface="Times New Roman" pitchFamily="18" charset="0"/>
                  </a:rPr>
                  <a:t>С</a:t>
                </a:r>
              </a:p>
            </p:txBody>
          </p:sp>
        </p:grpSp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2057400" y="2819400"/>
              <a:ext cx="4318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4400" i="1">
                  <a:latin typeface="Times New Roman" pitchFamily="18" charset="0"/>
                </a:rPr>
                <a:t>а</a:t>
              </a:r>
            </a:p>
          </p:txBody>
        </p:sp>
        <p:grpSp>
          <p:nvGrpSpPr>
            <p:cNvPr id="9226" name="Group 10"/>
            <p:cNvGrpSpPr>
              <a:grpSpLocks/>
            </p:cNvGrpSpPr>
            <p:nvPr/>
          </p:nvGrpSpPr>
          <p:grpSpPr bwMode="auto">
            <a:xfrm>
              <a:off x="6477000" y="1676400"/>
              <a:ext cx="647700" cy="895350"/>
              <a:chOff x="4059" y="1616"/>
              <a:chExt cx="408" cy="564"/>
            </a:xfrm>
          </p:grpSpPr>
          <p:sp>
            <p:nvSpPr>
              <p:cNvPr id="9227" name="Oval 6"/>
              <p:cNvSpPr>
                <a:spLocks noChangeArrowheads="1"/>
              </p:cNvSpPr>
              <p:nvPr/>
            </p:nvSpPr>
            <p:spPr bwMode="auto">
              <a:xfrm>
                <a:off x="4127" y="2051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28" name="Text Box 8"/>
              <p:cNvSpPr txBox="1">
                <a:spLocks noChangeArrowheads="1"/>
              </p:cNvSpPr>
              <p:nvPr/>
            </p:nvSpPr>
            <p:spPr bwMode="auto">
              <a:xfrm>
                <a:off x="4059" y="1616"/>
                <a:ext cx="40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676400" y="1295400"/>
            <a:ext cx="6019800" cy="2820988"/>
            <a:chOff x="612" y="218"/>
            <a:chExt cx="4808" cy="3562"/>
          </a:xfrm>
        </p:grpSpPr>
        <p:sp>
          <p:nvSpPr>
            <p:cNvPr id="10245" name="Text Box 17"/>
            <p:cNvSpPr txBox="1">
              <a:spLocks noChangeArrowheads="1"/>
            </p:cNvSpPr>
            <p:nvPr/>
          </p:nvSpPr>
          <p:spPr bwMode="auto">
            <a:xfrm>
              <a:off x="612" y="2341"/>
              <a:ext cx="4808" cy="1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ab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)&gt;0;     (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ac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) = 180º</a:t>
              </a:r>
            </a:p>
            <a:p>
              <a:pPr algn="ctr"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ac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) =      (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ab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) +      (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bc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) </a:t>
              </a:r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46" name="Line 4"/>
            <p:cNvSpPr>
              <a:spLocks noChangeShapeType="1"/>
            </p:cNvSpPr>
            <p:nvPr/>
          </p:nvSpPr>
          <p:spPr bwMode="auto">
            <a:xfrm>
              <a:off x="624" y="2115"/>
              <a:ext cx="4445" cy="0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7" name="Line 5"/>
            <p:cNvSpPr>
              <a:spLocks noChangeShapeType="1"/>
            </p:cNvSpPr>
            <p:nvPr/>
          </p:nvSpPr>
          <p:spPr bwMode="auto">
            <a:xfrm flipV="1">
              <a:off x="2653" y="657"/>
              <a:ext cx="1679" cy="1452"/>
            </a:xfrm>
            <a:prstGeom prst="line">
              <a:avLst/>
            </a:prstGeom>
            <a:noFill/>
            <a:ln w="76200">
              <a:solidFill>
                <a:srgbClr val="FF99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248" name="Group 6"/>
            <p:cNvGrpSpPr>
              <a:grpSpLocks/>
            </p:cNvGrpSpPr>
            <p:nvPr/>
          </p:nvGrpSpPr>
          <p:grpSpPr bwMode="auto">
            <a:xfrm>
              <a:off x="2576" y="1584"/>
              <a:ext cx="408" cy="604"/>
              <a:chOff x="1472" y="1584"/>
              <a:chExt cx="408" cy="604"/>
            </a:xfrm>
          </p:grpSpPr>
          <p:sp>
            <p:nvSpPr>
              <p:cNvPr id="10267" name="Oval 7"/>
              <p:cNvSpPr>
                <a:spLocks noChangeArrowheads="1"/>
              </p:cNvSpPr>
              <p:nvPr/>
            </p:nvSpPr>
            <p:spPr bwMode="auto">
              <a:xfrm>
                <a:off x="1504" y="2059"/>
                <a:ext cx="120" cy="12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268" name="Text Box 8"/>
              <p:cNvSpPr txBox="1">
                <a:spLocks noChangeArrowheads="1"/>
              </p:cNvSpPr>
              <p:nvPr/>
            </p:nvSpPr>
            <p:spPr bwMode="auto">
              <a:xfrm>
                <a:off x="1472" y="1584"/>
                <a:ext cx="408" cy="4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 sz="3200" b="1" i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0249" name="Text Box 9"/>
            <p:cNvSpPr txBox="1">
              <a:spLocks noChangeArrowheads="1"/>
            </p:cNvSpPr>
            <p:nvPr/>
          </p:nvSpPr>
          <p:spPr bwMode="auto">
            <a:xfrm>
              <a:off x="673" y="1469"/>
              <a:ext cx="272" cy="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 i="1"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  <p:sp>
          <p:nvSpPr>
            <p:cNvPr id="10250" name="Text Box 10"/>
            <p:cNvSpPr txBox="1">
              <a:spLocks noChangeArrowheads="1"/>
            </p:cNvSpPr>
            <p:nvPr/>
          </p:nvSpPr>
          <p:spPr bwMode="auto">
            <a:xfrm>
              <a:off x="3838" y="218"/>
              <a:ext cx="272" cy="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3200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4872" y="1373"/>
              <a:ext cx="272" cy="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3200" b="1" i="1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252" name="Group 16"/>
            <p:cNvGrpSpPr>
              <a:grpSpLocks/>
            </p:cNvGrpSpPr>
            <p:nvPr/>
          </p:nvGrpSpPr>
          <p:grpSpPr bwMode="auto">
            <a:xfrm>
              <a:off x="1220" y="2620"/>
              <a:ext cx="319" cy="196"/>
              <a:chOff x="1764" y="3560"/>
              <a:chExt cx="319" cy="196"/>
            </a:xfrm>
          </p:grpSpPr>
          <p:sp>
            <p:nvSpPr>
              <p:cNvPr id="9240" name="Line 14"/>
              <p:cNvSpPr>
                <a:spLocks noChangeShapeType="1"/>
              </p:cNvSpPr>
              <p:nvPr/>
            </p:nvSpPr>
            <p:spPr bwMode="auto">
              <a:xfrm flipV="1">
                <a:off x="1767" y="3547"/>
                <a:ext cx="191" cy="20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41" name="Line 15"/>
              <p:cNvSpPr>
                <a:spLocks noChangeShapeType="1"/>
              </p:cNvSpPr>
              <p:nvPr/>
            </p:nvSpPr>
            <p:spPr bwMode="auto">
              <a:xfrm flipV="1">
                <a:off x="1767" y="3756"/>
                <a:ext cx="31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253" name="Group 18"/>
            <p:cNvGrpSpPr>
              <a:grpSpLocks/>
            </p:cNvGrpSpPr>
            <p:nvPr/>
          </p:nvGrpSpPr>
          <p:grpSpPr bwMode="auto">
            <a:xfrm>
              <a:off x="1037" y="3582"/>
              <a:ext cx="319" cy="196"/>
              <a:chOff x="1602" y="3924"/>
              <a:chExt cx="319" cy="196"/>
            </a:xfrm>
          </p:grpSpPr>
          <p:sp>
            <p:nvSpPr>
              <p:cNvPr id="9238" name="Line 19"/>
              <p:cNvSpPr>
                <a:spLocks noChangeShapeType="1"/>
              </p:cNvSpPr>
              <p:nvPr/>
            </p:nvSpPr>
            <p:spPr bwMode="auto">
              <a:xfrm flipV="1">
                <a:off x="1602" y="3924"/>
                <a:ext cx="193" cy="194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39" name="Line 20"/>
              <p:cNvSpPr>
                <a:spLocks noChangeShapeType="1"/>
              </p:cNvSpPr>
              <p:nvPr/>
            </p:nvSpPr>
            <p:spPr bwMode="auto">
              <a:xfrm flipV="1">
                <a:off x="1603" y="4120"/>
                <a:ext cx="318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254" name="Group 21"/>
            <p:cNvGrpSpPr>
              <a:grpSpLocks/>
            </p:cNvGrpSpPr>
            <p:nvPr/>
          </p:nvGrpSpPr>
          <p:grpSpPr bwMode="auto">
            <a:xfrm>
              <a:off x="2316" y="3586"/>
              <a:ext cx="318" cy="194"/>
              <a:chOff x="1688" y="3937"/>
              <a:chExt cx="318" cy="194"/>
            </a:xfrm>
          </p:grpSpPr>
          <p:sp>
            <p:nvSpPr>
              <p:cNvPr id="9236" name="Line 22"/>
              <p:cNvSpPr>
                <a:spLocks noChangeShapeType="1"/>
              </p:cNvSpPr>
              <p:nvPr/>
            </p:nvSpPr>
            <p:spPr bwMode="auto">
              <a:xfrm flipV="1">
                <a:off x="1688" y="3937"/>
                <a:ext cx="193" cy="194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37" name="Line 23"/>
              <p:cNvSpPr>
                <a:spLocks noChangeShapeType="1"/>
              </p:cNvSpPr>
              <p:nvPr/>
            </p:nvSpPr>
            <p:spPr bwMode="auto">
              <a:xfrm flipV="1">
                <a:off x="1688" y="4129"/>
                <a:ext cx="318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255" name="Group 24"/>
            <p:cNvGrpSpPr>
              <a:grpSpLocks/>
            </p:cNvGrpSpPr>
            <p:nvPr/>
          </p:nvGrpSpPr>
          <p:grpSpPr bwMode="auto">
            <a:xfrm>
              <a:off x="3654" y="3582"/>
              <a:ext cx="319" cy="196"/>
              <a:chOff x="1756" y="3943"/>
              <a:chExt cx="319" cy="196"/>
            </a:xfrm>
          </p:grpSpPr>
          <p:sp>
            <p:nvSpPr>
              <p:cNvPr id="9234" name="Line 25"/>
              <p:cNvSpPr>
                <a:spLocks noChangeShapeType="1"/>
              </p:cNvSpPr>
              <p:nvPr/>
            </p:nvSpPr>
            <p:spPr bwMode="auto">
              <a:xfrm flipV="1">
                <a:off x="1756" y="3943"/>
                <a:ext cx="193" cy="194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35" name="Line 26"/>
              <p:cNvSpPr>
                <a:spLocks noChangeShapeType="1"/>
              </p:cNvSpPr>
              <p:nvPr/>
            </p:nvSpPr>
            <p:spPr bwMode="auto">
              <a:xfrm flipV="1">
                <a:off x="1757" y="4139"/>
                <a:ext cx="318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256" name="Group 28"/>
            <p:cNvGrpSpPr>
              <a:grpSpLocks/>
            </p:cNvGrpSpPr>
            <p:nvPr/>
          </p:nvGrpSpPr>
          <p:grpSpPr bwMode="auto">
            <a:xfrm>
              <a:off x="2637" y="2613"/>
              <a:ext cx="319" cy="196"/>
              <a:chOff x="1775" y="3553"/>
              <a:chExt cx="319" cy="196"/>
            </a:xfrm>
          </p:grpSpPr>
          <p:sp>
            <p:nvSpPr>
              <p:cNvPr id="3" name="Line 29"/>
              <p:cNvSpPr>
                <a:spLocks noChangeShapeType="1"/>
              </p:cNvSpPr>
              <p:nvPr/>
            </p:nvSpPr>
            <p:spPr bwMode="auto">
              <a:xfrm flipV="1">
                <a:off x="1775" y="3553"/>
                <a:ext cx="193" cy="194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33" name="Line 30"/>
              <p:cNvSpPr>
                <a:spLocks noChangeShapeType="1"/>
              </p:cNvSpPr>
              <p:nvPr/>
            </p:nvSpPr>
            <p:spPr bwMode="auto">
              <a:xfrm flipV="1">
                <a:off x="1776" y="3762"/>
                <a:ext cx="318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ru-RU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1447800" y="4191000"/>
            <a:ext cx="6858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Каждый угол имеет определенную градусную меру, большую нуля. Развернутый угол равен 180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  Градусная мера угла равна сумме градусных мер углов, на которые он разбивается любым лучом, проходящим между его сторонами.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38400" y="762000"/>
            <a:ext cx="4191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Аксиома №6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4444</TotalTime>
  <Words>827</Words>
  <Application>Microsoft Office PowerPoint</Application>
  <PresentationFormat>Экран (4:3)</PresentationFormat>
  <Paragraphs>162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ПРОВЕРЬ СЕБЯ Ответы на Тест №1</vt:lpstr>
      <vt:lpstr>Слайд 23</vt:lpstr>
      <vt:lpstr>Слайд 24</vt:lpstr>
      <vt:lpstr>Слайд 25</vt:lpstr>
      <vt:lpstr>ПРОВЕРЬ СЕБЯ Ответы на Тест №2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Катя</dc:creator>
  <cp:lastModifiedBy>revaz</cp:lastModifiedBy>
  <cp:revision>154</cp:revision>
  <dcterms:created xsi:type="dcterms:W3CDTF">2011-11-05T05:47:16Z</dcterms:created>
  <dcterms:modified xsi:type="dcterms:W3CDTF">2013-04-07T19:19:45Z</dcterms:modified>
</cp:coreProperties>
</file>