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1" r:id="rId1"/>
  </p:sldMasterIdLst>
  <p:notesMasterIdLst>
    <p:notesMasterId r:id="rId20"/>
  </p:notesMasterIdLst>
  <p:sldIdLst>
    <p:sldId id="256" r:id="rId2"/>
    <p:sldId id="278" r:id="rId3"/>
    <p:sldId id="280" r:id="rId4"/>
    <p:sldId id="281" r:id="rId5"/>
    <p:sldId id="291" r:id="rId6"/>
    <p:sldId id="287" r:id="rId7"/>
    <p:sldId id="282" r:id="rId8"/>
    <p:sldId id="300" r:id="rId9"/>
    <p:sldId id="292" r:id="rId10"/>
    <p:sldId id="288" r:id="rId11"/>
    <p:sldId id="268" r:id="rId12"/>
    <p:sldId id="269" r:id="rId13"/>
    <p:sldId id="299" r:id="rId14"/>
    <p:sldId id="273" r:id="rId15"/>
    <p:sldId id="274" r:id="rId16"/>
    <p:sldId id="294" r:id="rId17"/>
    <p:sldId id="297" r:id="rId18"/>
    <p:sldId id="25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666633"/>
    <a:srgbClr val="D7FA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59" d="100"/>
          <a:sy n="59" d="100"/>
        </p:scale>
        <p:origin x="-94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E0DC8-95C5-4326-B190-2D24A299CF5B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E3FA3-85C1-4EA0-9B26-B51AD59812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CCC218-B456-4621-9101-644620C18B03}" type="slidenum">
              <a:rPr lang="ru-RU"/>
              <a:pPr/>
              <a:t>5</a:t>
            </a:fld>
            <a:endParaRPr lang="ru-RU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ФОРМУЛА</a:t>
            </a:r>
          </a:p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CECC61B-8799-4C19-AFCB-5E80144C8C4B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6189-7F21-4C37-B47A-C294E40BE47F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12C9-9914-4740-9545-47EFFEB3E14F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E0A282F-2B44-4FB0-A4B3-E483C0A2CBAE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3D01E93-3D53-42B6-B9A2-240CBF35A6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03FE28D-69FF-489D-805C-DF4B7437EA37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7D9924-6928-49A8-BE43-6148E2EC1F41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ABCD-3D78-4DC1-968A-C47736BEEF96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5B9F-8A9E-4F38-9EDB-98403C5CC00B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00D039-A8D5-4D20-9D5D-0FADF09E3345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D224-19A9-42DE-B215-37A49AA4B314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D080D54-E01A-4E5D-AB4C-CED8EC64B73B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60E4A53-514F-465C-9B32-B7548950E37E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7C53FA3-020C-4BF2-B3B1-B1383455AC1E}" type="datetime1">
              <a:rPr lang="ru-RU" smtClean="0"/>
              <a:pPr/>
              <a:t>16.04.2013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0606175-E4BA-41DA-994F-742E0ED48B4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  <p:sldLayoutId id="21474839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rd.foto.radikal.ru/0708/9f/c42590002951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b/b5/Giffard1852.jpg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sharik"/>
          <p:cNvPicPr>
            <a:picLocks noChangeAspect="1" noChangeArrowheads="1"/>
          </p:cNvPicPr>
          <p:nvPr/>
        </p:nvPicPr>
        <p:blipFill>
          <a:blip r:embed="rId2" cstate="email"/>
          <a:srcRect r="21210"/>
          <a:stretch>
            <a:fillRect/>
          </a:stretch>
        </p:blipFill>
        <p:spPr bwMode="auto">
          <a:xfrm>
            <a:off x="2714612" y="0"/>
            <a:ext cx="6429388" cy="6858000"/>
          </a:xfrm>
          <a:prstGeom prst="rect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</p:pic>
      <p:sp>
        <p:nvSpPr>
          <p:cNvPr id="5" name="Прямоугольник 4"/>
          <p:cNvSpPr/>
          <p:nvPr/>
        </p:nvSpPr>
        <p:spPr>
          <a:xfrm rot="19287249">
            <a:off x="758619" y="3040991"/>
            <a:ext cx="7233704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История воздухоплавания. </a:t>
            </a:r>
            <a:endParaRPr lang="ru-RU" sz="5400" b="1" cap="none" spc="0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 rot="19433016">
            <a:off x="-219128" y="1898930"/>
            <a:ext cx="6500858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Команда «Воздухоплаватели» представляет </a:t>
            </a:r>
            <a:r>
              <a:rPr lang="ru-RU" sz="2800" dirty="0" smtClean="0">
                <a:solidFill>
                  <a:srgbClr val="002060"/>
                </a:solidFill>
              </a:rPr>
              <a:t>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ransition advTm="21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57158" y="5500702"/>
            <a:ext cx="8377268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</a:rPr>
              <a:t>Конструкция первых воздушных шаров не сильно отличалась от современных, только теперь воздух подогревается не огнем костра, а огнем газовой горелки </a:t>
            </a:r>
          </a:p>
        </p:txBody>
      </p:sp>
      <p:pic>
        <p:nvPicPr>
          <p:cNvPr id="5125" name="Picture 5" descr="resA0EEADB5-1BFD-4528-BCC7-F5E6B59E000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428604"/>
            <a:ext cx="3313112" cy="3857652"/>
          </a:xfrm>
          <a:prstGeom prst="rect">
            <a:avLst/>
          </a:prstGeom>
          <a:noFill/>
          <a:ln w="5715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5126" name="Picture 6" descr="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90" y="1714488"/>
            <a:ext cx="3603616" cy="3244846"/>
          </a:xfrm>
          <a:prstGeom prst="rect">
            <a:avLst/>
          </a:prstGeom>
          <a:noFill/>
          <a:ln w="57150">
            <a:solidFill>
              <a:schemeClr val="bg2">
                <a:lumMod val="50000"/>
              </a:schemeClr>
            </a:solidFill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advTm="4125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3635375" cy="1785937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Москва</a:t>
            </a:r>
            <a:b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Олимпийские игры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XXII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1980 год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2781300"/>
            <a:ext cx="3563938" cy="381635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ru-RU" sz="2800" b="1" dirty="0">
                <a:solidFill>
                  <a:srgbClr val="0070C0"/>
                </a:solidFill>
              </a:rPr>
              <a:t>Олимпийский мишка стартовал 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ru-RU" sz="2800" b="1" dirty="0">
                <a:solidFill>
                  <a:srgbClr val="0070C0"/>
                </a:solidFill>
              </a:rPr>
              <a:t>на воздушных шарах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ru-RU" sz="2800" b="1" dirty="0">
                <a:solidFill>
                  <a:srgbClr val="0070C0"/>
                </a:solidFill>
              </a:rPr>
              <a:t>со стадиона «Лужники» и приземлился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ru-RU" sz="2800" b="1" dirty="0">
                <a:solidFill>
                  <a:srgbClr val="0070C0"/>
                </a:solidFill>
              </a:rPr>
              <a:t>на Воробьёвых горах</a:t>
            </a:r>
          </a:p>
        </p:txBody>
      </p:sp>
      <p:pic>
        <p:nvPicPr>
          <p:cNvPr id="175108" name="Picture 4" descr="mishka80a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57600" y="642918"/>
            <a:ext cx="4271986" cy="5500726"/>
          </a:xfrm>
          <a:prstGeom prst="rect">
            <a:avLst/>
          </a:prstGeom>
          <a:noFill/>
          <a:ln w="57150">
            <a:solidFill>
              <a:schemeClr val="bg2">
                <a:lumMod val="50000"/>
              </a:schemeClr>
            </a:solidFill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advTm="15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5214950"/>
            <a:ext cx="8229600" cy="1285884"/>
          </a:xfr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algn="ctr">
              <a:buFontTx/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</a:rPr>
              <a:t>	Современные дирижабли, такие как "Цеппелин НТ" длиной 73 м используется в европейских странах в туристических целях.</a:t>
            </a:r>
            <a:br>
              <a:rPr lang="ru-RU" sz="2800" b="1" dirty="0">
                <a:solidFill>
                  <a:srgbClr val="0070C0"/>
                </a:solidFill>
                <a:latin typeface="Times New Roman" pitchFamily="18" charset="0"/>
              </a:rPr>
            </a:b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</a:rPr>
              <a:t>Может принимает на борт 12 пассажиров</a:t>
            </a:r>
          </a:p>
        </p:txBody>
      </p:sp>
      <p:pic>
        <p:nvPicPr>
          <p:cNvPr id="234501" name="Picture 5" descr="58"/>
          <p:cNvPicPr>
            <a:picLocks noChangeAspect="1" noChangeArrowheads="1"/>
          </p:cNvPicPr>
          <p:nvPr/>
        </p:nvPicPr>
        <p:blipFill>
          <a:blip r:embed="rId2" cstate="email">
            <a:lum bright="-6000" contrast="36000"/>
          </a:blip>
          <a:srcRect/>
          <a:stretch>
            <a:fillRect/>
          </a:stretch>
        </p:blipFill>
        <p:spPr bwMode="auto">
          <a:xfrm>
            <a:off x="714348" y="500042"/>
            <a:ext cx="7000924" cy="4357718"/>
          </a:xfrm>
          <a:prstGeom prst="rect">
            <a:avLst/>
          </a:prstGeom>
          <a:noFill/>
          <a:ln w="57150">
            <a:solidFill>
              <a:schemeClr val="tx1"/>
            </a:solidFill>
          </a:ln>
          <a:effectLst>
            <a:innerShdw blurRad="114300">
              <a:srgbClr val="FFFF00"/>
            </a:innerShdw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 advTm="2172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6" name="Picture 6" descr="Image002.gif (73924 bytes)"/>
          <p:cNvPicPr>
            <a:picLocks noGrp="1" noChangeAspect="1" noChangeArrowheads="1"/>
          </p:cNvPicPr>
          <p:nvPr>
            <p:ph/>
          </p:nvPr>
        </p:nvPicPr>
        <p:blipFill>
          <a:blip r:embed="rId2" cstate="email"/>
          <a:stretch>
            <a:fillRect/>
          </a:stretch>
        </p:blipFill>
        <p:spPr>
          <a:xfrm>
            <a:off x="1071538" y="1428736"/>
            <a:ext cx="5305425" cy="3871922"/>
          </a:xfrm>
          <a:noFill/>
          <a:ln w="57150">
            <a:solidFill>
              <a:schemeClr val="tx1"/>
            </a:solidFill>
          </a:ln>
          <a:effectLst>
            <a:innerShdw blurRad="114300">
              <a:srgbClr val="FFFF00"/>
            </a:innerShdw>
          </a:effectLst>
        </p:spPr>
      </p:pic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214282" y="428604"/>
            <a:ext cx="793908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ИСПОЛЬЗОВАНИЕ ДИРИЖАБЛЕЙ И АЭРОСТАТОВ </a:t>
            </a:r>
          </a:p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ТУШЕНИЯ ПОЖАРОВ В </a:t>
            </a:r>
          </a:p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ВЫСОТНЫХ ЗДАНИЯХ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5429264"/>
            <a:ext cx="75724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Вода по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даётся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  дирижабль по пожарному </a:t>
            </a:r>
          </a:p>
          <a:p>
            <a:pPr lvl="0"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рукаву с земли.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01E93-3D53-42B6-B9A2-240CBF35A6E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ransition advTm="1031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857760"/>
            <a:ext cx="8229600" cy="157639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eaLnBrk="1" hangingPunct="1"/>
            <a:r>
              <a:rPr lang="ru-RU" sz="3200" b="1" dirty="0" smtClean="0">
                <a:solidFill>
                  <a:srgbClr val="0070C0"/>
                </a:solidFill>
              </a:rPr>
              <a:t>Современный мир трудно представить без рекламы, и тут  нашлось применение аэростатам.</a:t>
            </a:r>
          </a:p>
        </p:txBody>
      </p:sp>
      <p:pic>
        <p:nvPicPr>
          <p:cNvPr id="7171" name="Picture 4" descr="0000006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4282" y="214290"/>
            <a:ext cx="2317737" cy="2143140"/>
          </a:xfrm>
          <a:noFill/>
        </p:spPr>
      </p:pic>
      <p:pic>
        <p:nvPicPr>
          <p:cNvPr id="7172" name="Picture 5" descr="0000007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43174" y="2357430"/>
            <a:ext cx="2428892" cy="2428892"/>
          </a:xfrm>
          <a:prstGeom prst="rect">
            <a:avLst/>
          </a:prstGeom>
          <a:noFill/>
          <a:ln w="38100">
            <a:solidFill>
              <a:srgbClr val="666633"/>
            </a:solidFill>
            <a:miter lim="800000"/>
            <a:headEnd/>
            <a:tailEnd/>
          </a:ln>
        </p:spPr>
      </p:pic>
      <p:pic>
        <p:nvPicPr>
          <p:cNvPr id="5" name="Picture 5" descr="реклама 3"/>
          <p:cNvPicPr>
            <a:picLocks noChangeAspect="1" noChangeArrowheads="1"/>
          </p:cNvPicPr>
          <p:nvPr/>
        </p:nvPicPr>
        <p:blipFill>
          <a:blip r:embed="rId4" cstate="email">
            <a:lum bright="24000" contrast="18000"/>
          </a:blip>
          <a:srcRect/>
          <a:stretch>
            <a:fillRect/>
          </a:stretch>
        </p:blipFill>
        <p:spPr bwMode="auto">
          <a:xfrm>
            <a:off x="5643570" y="357166"/>
            <a:ext cx="2786082" cy="307183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ransition advTm="214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4786322"/>
            <a:ext cx="7586690" cy="121920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 eaLnBrk="1" hangingPunct="1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Аэростаты используют для испытания космических приборов и герметических кабин, изучения космического излучения, исследования струйных течений на больших высотах, для поздравлений…</a:t>
            </a:r>
          </a:p>
        </p:txBody>
      </p:sp>
      <p:pic>
        <p:nvPicPr>
          <p:cNvPr id="8195" name="Picture 4" descr="0000006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57158" y="285728"/>
            <a:ext cx="3017837" cy="4086232"/>
          </a:xfrm>
          <a:noFill/>
          <a:ln w="50800" cmpd="sng">
            <a:solidFill>
              <a:srgbClr val="00B0F0"/>
            </a:solidFill>
          </a:ln>
        </p:spPr>
      </p:pic>
      <p:pic>
        <p:nvPicPr>
          <p:cNvPr id="8196" name="Picture 5" descr="0000009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29058" y="214290"/>
            <a:ext cx="4932363" cy="4213232"/>
          </a:xfrm>
          <a:prstGeom prst="rect">
            <a:avLst/>
          </a:prstGeom>
          <a:noFill/>
          <a:ln w="50800" cmpd="sng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ransition advTm="3172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6" name="Rectangle 8"/>
          <p:cNvSpPr>
            <a:spLocks noGrp="1" noChangeArrowheads="1"/>
          </p:cNvSpPr>
          <p:nvPr>
            <p:ph type="title"/>
          </p:nvPr>
        </p:nvSpPr>
        <p:spPr>
          <a:xfrm>
            <a:off x="3714744" y="188913"/>
            <a:ext cx="5429256" cy="223202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2005год  .Воздушный шар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"Святая Русь" </a:t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впервые достиг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Северного полюса!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Полёт продолжался 38 дней. Шар</a:t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преодолел 980 км при температуре –50</a:t>
            </a:r>
            <a:r>
              <a:rPr lang="ru-RU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>
                <a:solidFill>
                  <a:srgbClr val="C00000"/>
                </a:solidFill>
              </a:rPr>
              <a:t>.</a:t>
            </a:r>
            <a:endParaRPr lang="ru-RU" sz="4800" b="1" dirty="0">
              <a:solidFill>
                <a:srgbClr val="C00000"/>
              </a:solidFill>
            </a:endParaRPr>
          </a:p>
        </p:txBody>
      </p:sp>
      <p:pic>
        <p:nvPicPr>
          <p:cNvPr id="227332" name="Picture 4" descr="Аэростат на солнечных батареях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8313" y="260350"/>
            <a:ext cx="3035300" cy="4525963"/>
          </a:xfrm>
          <a:noFill/>
          <a:ln w="38100">
            <a:solidFill>
              <a:schemeClr val="tx1"/>
            </a:solidFill>
          </a:ln>
          <a:effectLst>
            <a:innerShdw blurRad="114300">
              <a:srgbClr val="FFC000"/>
            </a:innerShdw>
          </a:effectLst>
        </p:spPr>
      </p:pic>
      <p:sp>
        <p:nvSpPr>
          <p:cNvPr id="227334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5084763"/>
            <a:ext cx="4038600" cy="177323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b="1" dirty="0"/>
              <a:t>	</a:t>
            </a:r>
            <a:r>
              <a:rPr lang="ru-RU" sz="2000" b="1" dirty="0">
                <a:solidFill>
                  <a:srgbClr val="C00000"/>
                </a:solidFill>
              </a:rPr>
              <a:t>Воздушный шар 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>
                <a:solidFill>
                  <a:srgbClr val="C00000"/>
                </a:solidFill>
              </a:rPr>
              <a:t>в течение трех недель в марте 1999 г. совершил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solidFill>
                  <a:srgbClr val="C00000"/>
                </a:solidFill>
              </a:rPr>
              <a:t>	беспосадочный полета вокруг земного шара.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227335" name="Picture 7" descr="Тепловой аэростат &quot;Святая Русь&quot; в Арктике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3504" y="3000372"/>
            <a:ext cx="3136900" cy="353377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2">
                <a:lumMod val="75000"/>
              </a:schemeClr>
            </a:innerShdw>
          </a:effec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ransition advTm="1922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228" name="Picture 4" descr="048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44000" cy="6886575"/>
          </a:xfrm>
          <a:ln w="28575">
            <a:solidFill>
              <a:srgbClr val="666633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pic>
      <p:sp>
        <p:nvSpPr>
          <p:cNvPr id="180230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500034" y="5821362"/>
            <a:ext cx="8329642" cy="1036638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Tx/>
              <a:buNone/>
            </a:pPr>
            <a:r>
              <a:rPr lang="ru-RU" sz="2000" b="1" dirty="0">
                <a:solidFill>
                  <a:schemeClr val="bg1"/>
                </a:solidFill>
              </a:rPr>
              <a:t>	</a:t>
            </a:r>
            <a:r>
              <a:rPr lang="ru-RU" sz="2000" b="1" dirty="0">
                <a:solidFill>
                  <a:srgbClr val="00B0F0"/>
                </a:solidFill>
              </a:rPr>
              <a:t>Современный проект высотного дирижабля. Кто знает, может быть, уже через несколько лет такие корабли станут самым обыкновенным делом?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8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43042" y="2357430"/>
            <a:ext cx="5818199" cy="34464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500034" y="1000108"/>
            <a:ext cx="7875297" cy="9233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Спасибо за внимание</a:t>
            </a:r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!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4929198"/>
            <a:ext cx="6643734" cy="1214446"/>
          </a:xfr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hangingPunct="1"/>
            <a:r>
              <a:rPr lang="ru-RU" sz="2400" b="1" dirty="0" smtClean="0">
                <a:solidFill>
                  <a:srgbClr val="0070C0"/>
                </a:solidFill>
              </a:rPr>
              <a:t>С давних времён люди мечтали о возможности летать над облаками, плавать в воздушном океане</a:t>
            </a:r>
          </a:p>
        </p:txBody>
      </p:sp>
      <p:pic>
        <p:nvPicPr>
          <p:cNvPr id="6" name="Picture 13" descr="06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>
          <a:xfrm>
            <a:off x="5357818" y="357166"/>
            <a:ext cx="3139289" cy="4214842"/>
          </a:xfrm>
          <a:noFill/>
          <a:ln w="38100">
            <a:solidFill>
              <a:schemeClr val="accent4">
                <a:lumMod val="50000"/>
              </a:schemeClr>
            </a:solidFill>
          </a:ln>
        </p:spPr>
      </p:pic>
      <p:pic>
        <p:nvPicPr>
          <p:cNvPr id="5" name="Picture 4" descr="04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285728"/>
            <a:ext cx="3000396" cy="4000528"/>
          </a:xfrm>
          <a:prstGeom prst="rect">
            <a:avLst/>
          </a:prstGeom>
          <a:solidFill>
            <a:srgbClr val="666633"/>
          </a:solidFill>
          <a:ln w="5715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ransition advTm="314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0" y="5595942"/>
            <a:ext cx="8858280" cy="1262058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Впервые 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Братья Монгольфье во Франции  1783 соорудили воздушный шар, и надув его теплым воздухом отправили его в полёт 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 descr="Картинка 8 из 10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285728"/>
            <a:ext cx="4143404" cy="3000396"/>
          </a:xfrm>
          <a:prstGeom prst="rect">
            <a:avLst/>
          </a:prstGeom>
          <a:noFill/>
          <a:ln w="25400" cmpd="sng">
            <a:solidFill>
              <a:schemeClr val="bg2">
                <a:lumMod val="50000"/>
              </a:schemeClr>
            </a:solidFill>
          </a:ln>
        </p:spPr>
      </p:pic>
      <p:pic>
        <p:nvPicPr>
          <p:cNvPr id="5" name="Picture 8" descr="0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4857721" y="1000108"/>
            <a:ext cx="3857683" cy="4071966"/>
          </a:xfrm>
          <a:prstGeom prst="rect">
            <a:avLst/>
          </a:prstGeom>
          <a:noFill/>
          <a:ln w="15875" cap="rnd" cmpd="sng">
            <a:solidFill>
              <a:schemeClr val="bg2">
                <a:lumMod val="50000"/>
              </a:schemeClr>
            </a:solidFill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 advTm="182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571472" y="4929198"/>
            <a:ext cx="8229600" cy="157161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      Монгольфьеры   использовались   для научных и военных целей, надувались водородом и гелием.</a:t>
            </a:r>
            <a:endParaRPr lang="ru-RU" sz="2800" b="1" dirty="0">
              <a:solidFill>
                <a:srgbClr val="0070C0"/>
              </a:solidFill>
            </a:endParaRPr>
          </a:p>
        </p:txBody>
      </p:sp>
      <p:pic>
        <p:nvPicPr>
          <p:cNvPr id="4" name="Picture 6" descr="0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28596" y="357166"/>
            <a:ext cx="3749670" cy="3643338"/>
          </a:xfrm>
          <a:prstGeom prst="rect">
            <a:avLst/>
          </a:prstGeom>
          <a:noFill/>
          <a:ln w="6350" cap="rnd">
            <a:solidFill>
              <a:schemeClr val="bg2">
                <a:lumMod val="50000"/>
              </a:schemeClr>
            </a:solidFill>
          </a:ln>
        </p:spPr>
      </p:pic>
      <p:pic>
        <p:nvPicPr>
          <p:cNvPr id="5" name="Picture 6" descr="0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500562" y="642918"/>
            <a:ext cx="4044950" cy="4021147"/>
          </a:xfrm>
          <a:prstGeom prst="rect">
            <a:avLst/>
          </a:prstGeom>
          <a:noFill/>
          <a:ln w="6350" cap="rnd">
            <a:solidFill>
              <a:schemeClr val="bg2">
                <a:lumMod val="50000"/>
              </a:schemeClr>
            </a:solidFill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ransition advTm="259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3" name="Picture 5" descr="sharik"/>
          <p:cNvPicPr>
            <a:picLocks noChangeAspect="1" noChangeArrowheads="1"/>
          </p:cNvPicPr>
          <p:nvPr/>
        </p:nvPicPr>
        <p:blipFill>
          <a:blip r:embed="rId3" cstate="email"/>
          <a:srcRect r="21210"/>
          <a:stretch>
            <a:fillRect/>
          </a:stretch>
        </p:blipFill>
        <p:spPr bwMode="auto">
          <a:xfrm>
            <a:off x="214282" y="1571612"/>
            <a:ext cx="3500462" cy="4941886"/>
          </a:xfrm>
          <a:prstGeom prst="rect">
            <a:avLst/>
          </a:prstGeom>
          <a:noFill/>
          <a:ln w="38100">
            <a:solidFill>
              <a:schemeClr val="accent4">
                <a:lumMod val="50000"/>
              </a:schemeClr>
            </a:solidFill>
            <a:prstDash val="sysDash"/>
          </a:ln>
        </p:spPr>
      </p:pic>
      <p:sp>
        <p:nvSpPr>
          <p:cNvPr id="99342" name="Rectangle 14"/>
          <p:cNvSpPr>
            <a:spLocks noChangeArrowheads="1"/>
          </p:cNvSpPr>
          <p:nvPr/>
        </p:nvSpPr>
        <p:spPr bwMode="auto">
          <a:xfrm>
            <a:off x="4071934" y="2786058"/>
            <a:ext cx="4429156" cy="769441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r>
              <a:rPr lang="ru-RU" sz="4400" b="1" dirty="0" err="1">
                <a:solidFill>
                  <a:srgbClr val="C00000"/>
                </a:solidFill>
              </a:rPr>
              <a:t>F</a:t>
            </a:r>
            <a:r>
              <a:rPr lang="ru-RU" sz="4400" b="1" baseline="-25000" dirty="0" err="1">
                <a:solidFill>
                  <a:srgbClr val="C00000"/>
                </a:solidFill>
              </a:rPr>
              <a:t>арх</a:t>
            </a:r>
            <a:r>
              <a:rPr lang="ru-RU" sz="4400" b="1" dirty="0">
                <a:solidFill>
                  <a:srgbClr val="C00000"/>
                </a:solidFill>
              </a:rPr>
              <a:t> = </a:t>
            </a:r>
            <a:r>
              <a:rPr lang="el-GR" sz="4400" b="1" dirty="0">
                <a:solidFill>
                  <a:srgbClr val="C00000"/>
                </a:solidFill>
                <a:cs typeface="Arial" charset="0"/>
              </a:rPr>
              <a:t>ρ</a:t>
            </a:r>
            <a:r>
              <a:rPr lang="ru-RU" sz="4400" b="1" baseline="-25000" dirty="0">
                <a:solidFill>
                  <a:srgbClr val="C00000"/>
                </a:solidFill>
              </a:rPr>
              <a:t>газа</a:t>
            </a:r>
            <a:r>
              <a:rPr lang="ru-RU" sz="4400" b="1" dirty="0">
                <a:solidFill>
                  <a:srgbClr val="C00000"/>
                </a:solidFill>
                <a:cs typeface="Arial" charset="0"/>
              </a:rPr>
              <a:t>∙</a:t>
            </a:r>
            <a:r>
              <a:rPr lang="ru-RU" sz="4400" b="1" dirty="0" err="1">
                <a:solidFill>
                  <a:srgbClr val="C00000"/>
                </a:solidFill>
              </a:rPr>
              <a:t>g</a:t>
            </a:r>
            <a:r>
              <a:rPr lang="ru-RU" sz="4400" b="1" dirty="0">
                <a:solidFill>
                  <a:srgbClr val="C00000"/>
                </a:solidFill>
              </a:rPr>
              <a:t> ∙ V  </a:t>
            </a:r>
          </a:p>
        </p:txBody>
      </p:sp>
      <p:sp>
        <p:nvSpPr>
          <p:cNvPr id="99344" name="Line 16"/>
          <p:cNvSpPr>
            <a:spLocks noChangeShapeType="1"/>
          </p:cNvSpPr>
          <p:nvPr/>
        </p:nvSpPr>
        <p:spPr bwMode="auto">
          <a:xfrm>
            <a:off x="2124075" y="3429000"/>
            <a:ext cx="0" cy="1368425"/>
          </a:xfrm>
          <a:prstGeom prst="line">
            <a:avLst/>
          </a:prstGeom>
          <a:noFill/>
          <a:ln w="57150">
            <a:solidFill>
              <a:srgbClr val="CC99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9345" name="Text Box 17"/>
          <p:cNvSpPr txBox="1">
            <a:spLocks noChangeArrowheads="1"/>
          </p:cNvSpPr>
          <p:nvPr/>
        </p:nvSpPr>
        <p:spPr bwMode="auto">
          <a:xfrm>
            <a:off x="2268538" y="4365625"/>
            <a:ext cx="85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  <a:r>
              <a:rPr lang="ru-RU">
                <a:solidFill>
                  <a:schemeClr val="bg1"/>
                </a:solidFill>
              </a:rPr>
              <a:t> </a:t>
            </a:r>
            <a:r>
              <a:rPr lang="ru-RU" sz="1400">
                <a:solidFill>
                  <a:schemeClr val="bg1"/>
                </a:solidFill>
              </a:rPr>
              <a:t>ТЯЖ</a:t>
            </a:r>
          </a:p>
        </p:txBody>
      </p:sp>
      <p:sp>
        <p:nvSpPr>
          <p:cNvPr id="99346" name="Line 18"/>
          <p:cNvSpPr>
            <a:spLocks noChangeShapeType="1"/>
          </p:cNvSpPr>
          <p:nvPr/>
        </p:nvSpPr>
        <p:spPr bwMode="auto">
          <a:xfrm flipV="1">
            <a:off x="2124075" y="1557338"/>
            <a:ext cx="0" cy="1871662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9347" name="Text Box 19"/>
          <p:cNvSpPr txBox="1">
            <a:spLocks noChangeArrowheads="1"/>
          </p:cNvSpPr>
          <p:nvPr/>
        </p:nvSpPr>
        <p:spPr bwMode="auto">
          <a:xfrm>
            <a:off x="2195513" y="1484313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ru-RU"/>
              <a:t> </a:t>
            </a:r>
            <a:r>
              <a:rPr lang="ru-RU" sz="1400"/>
              <a:t>арх</a:t>
            </a:r>
          </a:p>
        </p:txBody>
      </p:sp>
      <p:sp>
        <p:nvSpPr>
          <p:cNvPr id="99349" name="Line 21"/>
          <p:cNvSpPr>
            <a:spLocks noChangeShapeType="1"/>
          </p:cNvSpPr>
          <p:nvPr/>
        </p:nvSpPr>
        <p:spPr bwMode="auto">
          <a:xfrm flipV="1">
            <a:off x="684213" y="4724400"/>
            <a:ext cx="0" cy="1152525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323850" y="5661025"/>
            <a:ext cx="15144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>
                <a:solidFill>
                  <a:srgbClr val="660033"/>
                </a:solidFill>
              </a:rPr>
              <a:t>Шар</a:t>
            </a:r>
          </a:p>
          <a:p>
            <a:r>
              <a:rPr lang="ru-RU" sz="1600">
                <a:solidFill>
                  <a:srgbClr val="660033"/>
                </a:solidFill>
              </a:rPr>
              <a:t>поднимается</a:t>
            </a: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3857620" y="1928802"/>
            <a:ext cx="452438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F</a:t>
            </a:r>
            <a:r>
              <a:rPr lang="ru-RU" sz="3600" b="1" dirty="0">
                <a:solidFill>
                  <a:srgbClr val="00B050"/>
                </a:solidFill>
              </a:rPr>
              <a:t> </a:t>
            </a:r>
            <a:r>
              <a:rPr lang="ru-RU" sz="3600" b="1" baseline="-25000" dirty="0" err="1">
                <a:solidFill>
                  <a:srgbClr val="00B050"/>
                </a:solidFill>
              </a:rPr>
              <a:t>архимеда</a:t>
            </a:r>
            <a:r>
              <a:rPr lang="ru-RU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>
                <a:solidFill>
                  <a:srgbClr val="00B050"/>
                </a:solidFill>
                <a:cs typeface="Arial" charset="0"/>
              </a:rPr>
              <a:t>&gt;</a:t>
            </a:r>
            <a:r>
              <a:rPr lang="ru-RU" sz="3600" b="1" dirty="0">
                <a:solidFill>
                  <a:srgbClr val="00B050"/>
                </a:solidFill>
                <a:cs typeface="Arial" charset="0"/>
              </a:rPr>
              <a:t> </a:t>
            </a:r>
            <a:r>
              <a:rPr lang="en-US" sz="3600" b="1" dirty="0">
                <a:solidFill>
                  <a:srgbClr val="00B050"/>
                </a:solidFill>
                <a:cs typeface="Arial" charset="0"/>
              </a:rPr>
              <a:t>F</a:t>
            </a:r>
            <a:r>
              <a:rPr lang="ru-RU" sz="3600" b="1" dirty="0">
                <a:solidFill>
                  <a:srgbClr val="00B050"/>
                </a:solidFill>
                <a:cs typeface="Arial" charset="0"/>
              </a:rPr>
              <a:t> </a:t>
            </a:r>
            <a:r>
              <a:rPr lang="ru-RU" sz="3600" b="1" baseline="-25000" dirty="0">
                <a:solidFill>
                  <a:srgbClr val="00B050"/>
                </a:solidFill>
                <a:cs typeface="Arial" charset="0"/>
              </a:rPr>
              <a:t>тяжести</a:t>
            </a:r>
            <a:endParaRPr lang="en-US" sz="3600" b="1" baseline="-25000" dirty="0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4071934" y="1571612"/>
            <a:ext cx="41454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Шар поднимается, когда</a:t>
            </a:r>
          </a:p>
        </p:txBody>
      </p:sp>
      <p:sp>
        <p:nvSpPr>
          <p:cNvPr id="99353" name="Text Box 25"/>
          <p:cNvSpPr txBox="1">
            <a:spLocks noChangeArrowheads="1"/>
          </p:cNvSpPr>
          <p:nvPr/>
        </p:nvSpPr>
        <p:spPr bwMode="auto">
          <a:xfrm>
            <a:off x="4286248" y="3575050"/>
            <a:ext cx="4857752" cy="3344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Высота шара не изменяется, когда</a:t>
            </a:r>
          </a:p>
          <a:p>
            <a:r>
              <a:rPr lang="en-US" sz="2800" b="1" dirty="0">
                <a:solidFill>
                  <a:srgbClr val="0070C0"/>
                </a:solidFill>
              </a:rPr>
              <a:t>F</a:t>
            </a:r>
            <a:r>
              <a:rPr lang="ru-RU" sz="2800" b="1" baseline="-25000" dirty="0" err="1">
                <a:solidFill>
                  <a:srgbClr val="0070C0"/>
                </a:solidFill>
              </a:rPr>
              <a:t>архимеда</a:t>
            </a:r>
            <a:r>
              <a:rPr lang="ru-RU" sz="2800" b="1" dirty="0">
                <a:solidFill>
                  <a:srgbClr val="0070C0"/>
                </a:solidFill>
              </a:rPr>
              <a:t> = </a:t>
            </a:r>
            <a:r>
              <a:rPr lang="en-US" sz="2800" b="1" dirty="0">
                <a:solidFill>
                  <a:srgbClr val="0070C0"/>
                </a:solidFill>
              </a:rPr>
              <a:t>F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baseline="-25000" dirty="0">
                <a:solidFill>
                  <a:srgbClr val="0070C0"/>
                </a:solidFill>
              </a:rPr>
              <a:t>тяжести</a:t>
            </a:r>
          </a:p>
          <a:p>
            <a:endParaRPr lang="ru-RU" sz="2800" b="1" baseline="-25000" dirty="0">
              <a:solidFill>
                <a:srgbClr val="0070C0"/>
              </a:solidFill>
            </a:endParaRPr>
          </a:p>
          <a:p>
            <a:endParaRPr lang="ru-RU" sz="2800" b="1" baseline="-25000" dirty="0">
              <a:solidFill>
                <a:srgbClr val="0070C0"/>
              </a:solidFill>
            </a:endParaRPr>
          </a:p>
          <a:p>
            <a:r>
              <a:rPr lang="ru-RU" sz="2800" b="1" dirty="0">
                <a:solidFill>
                  <a:srgbClr val="0070C0"/>
                </a:solidFill>
              </a:rPr>
              <a:t>Шар снижается, когда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F</a:t>
            </a:r>
            <a:r>
              <a:rPr lang="ru-RU" sz="3200" b="1" baseline="-25000" dirty="0" err="1">
                <a:solidFill>
                  <a:srgbClr val="00B050"/>
                </a:solidFill>
              </a:rPr>
              <a:t>архимеда</a:t>
            </a:r>
            <a:r>
              <a:rPr lang="ru-RU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>
                <a:solidFill>
                  <a:srgbClr val="00B050"/>
                </a:solidFill>
                <a:cs typeface="Arial" charset="0"/>
              </a:rPr>
              <a:t>&lt;</a:t>
            </a:r>
            <a:r>
              <a:rPr lang="ru-RU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>
                <a:solidFill>
                  <a:srgbClr val="00B050"/>
                </a:solidFill>
              </a:rPr>
              <a:t>F</a:t>
            </a:r>
            <a:r>
              <a:rPr lang="ru-RU" sz="3200" b="1" dirty="0">
                <a:solidFill>
                  <a:srgbClr val="00B050"/>
                </a:solidFill>
              </a:rPr>
              <a:t> </a:t>
            </a:r>
            <a:r>
              <a:rPr lang="ru-RU" sz="3200" b="1" baseline="-25000" dirty="0">
                <a:solidFill>
                  <a:srgbClr val="00B050"/>
                </a:solidFill>
              </a:rPr>
              <a:t>тяжести</a:t>
            </a:r>
          </a:p>
          <a:p>
            <a:endParaRPr lang="ru-RU" baseline="-25000" dirty="0">
              <a:solidFill>
                <a:srgbClr val="000066"/>
              </a:solidFill>
            </a:endParaRPr>
          </a:p>
          <a:p>
            <a:endParaRPr lang="ru-RU" dirty="0">
              <a:solidFill>
                <a:srgbClr val="000066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5786" y="285728"/>
            <a:ext cx="7215206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Физические основы воздухоплавания</a:t>
            </a:r>
            <a:r>
              <a:rPr lang="ru-RU" sz="3200" b="1" dirty="0" smtClean="0">
                <a:solidFill>
                  <a:srgbClr val="C00000"/>
                </a:solidFill>
              </a:rPr>
              <a:t>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 advTm="4953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3108" y="214290"/>
            <a:ext cx="3810753" cy="835376"/>
          </a:xfrm>
          <a:prstGeom prst="rect">
            <a:avLst/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7" name="Группа 6"/>
          <p:cNvGrpSpPr/>
          <p:nvPr/>
        </p:nvGrpSpPr>
        <p:grpSpPr>
          <a:xfrm>
            <a:off x="0" y="714356"/>
            <a:ext cx="4097401" cy="2143140"/>
            <a:chOff x="1638" y="2301995"/>
            <a:chExt cx="3175886" cy="1566330"/>
          </a:xfrm>
          <a:noFill/>
        </p:grpSpPr>
        <p:sp>
          <p:nvSpPr>
            <p:cNvPr id="8" name="Прямоугольник 7"/>
            <p:cNvSpPr/>
            <p:nvPr/>
          </p:nvSpPr>
          <p:spPr>
            <a:xfrm>
              <a:off x="1638" y="3032949"/>
              <a:ext cx="2954425" cy="83537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Прямоугольник 8"/>
            <p:cNvSpPr/>
            <p:nvPr/>
          </p:nvSpPr>
          <p:spPr>
            <a:xfrm>
              <a:off x="223099" y="2301995"/>
              <a:ext cx="2954425" cy="6762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1" kern="1200" dirty="0" smtClean="0">
                  <a:solidFill>
                    <a:srgbClr val="0070C0"/>
                  </a:solidFill>
                </a:rPr>
                <a:t>1.Неуправляемые-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1" dirty="0" smtClean="0">
                  <a:solidFill>
                    <a:srgbClr val="0070C0"/>
                  </a:solidFill>
                </a:rPr>
                <a:t>в</a:t>
              </a:r>
              <a:r>
                <a:rPr lang="ru-RU" sz="3200" b="1" kern="1200" dirty="0" smtClean="0">
                  <a:solidFill>
                    <a:srgbClr val="0070C0"/>
                  </a:solidFill>
                </a:rPr>
                <a:t>оздушные шары</a:t>
              </a:r>
              <a:endParaRPr lang="ru-RU" sz="3200" b="1" kern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785786" y="928671"/>
            <a:ext cx="7991098" cy="3789459"/>
            <a:chOff x="2691456" y="1808350"/>
            <a:chExt cx="5220428" cy="2020196"/>
          </a:xfrm>
          <a:noFill/>
        </p:grpSpPr>
        <p:sp>
          <p:nvSpPr>
            <p:cNvPr id="11" name="Прямоугольник 10"/>
            <p:cNvSpPr/>
            <p:nvPr/>
          </p:nvSpPr>
          <p:spPr>
            <a:xfrm>
              <a:off x="2691456" y="2993170"/>
              <a:ext cx="2940150" cy="83537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угольник 11"/>
            <p:cNvSpPr/>
            <p:nvPr/>
          </p:nvSpPr>
          <p:spPr>
            <a:xfrm>
              <a:off x="5398261" y="1808350"/>
              <a:ext cx="2513623" cy="41892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b="1" kern="1200" dirty="0" smtClean="0">
                  <a:solidFill>
                    <a:srgbClr val="0070C0"/>
                  </a:solidFill>
                </a:rPr>
                <a:t>2.Управляемые-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b="1" kern="1200" dirty="0" smtClean="0">
                  <a:solidFill>
                    <a:srgbClr val="0070C0"/>
                  </a:solidFill>
                </a:rPr>
                <a:t>дирижабли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 dirty="0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3357554" y="5500702"/>
            <a:ext cx="5572132" cy="857256"/>
            <a:chOff x="5330171" y="3090773"/>
            <a:chExt cx="1670752" cy="835376"/>
          </a:xfrm>
          <a:noFill/>
        </p:grpSpPr>
        <p:sp>
          <p:nvSpPr>
            <p:cNvPr id="14" name="Прямоугольник 13"/>
            <p:cNvSpPr/>
            <p:nvPr/>
          </p:nvSpPr>
          <p:spPr>
            <a:xfrm>
              <a:off x="5330171" y="3090773"/>
              <a:ext cx="1670752" cy="83537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рямоугольник 14"/>
            <p:cNvSpPr/>
            <p:nvPr/>
          </p:nvSpPr>
          <p:spPr>
            <a:xfrm>
              <a:off x="5330171" y="3090773"/>
              <a:ext cx="1670752" cy="83537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kern="1200" dirty="0" smtClean="0">
                  <a:solidFill>
                    <a:srgbClr val="0070C0"/>
                  </a:solidFill>
                </a:rPr>
                <a:t> </a:t>
              </a:r>
              <a:endParaRPr lang="ru-RU" sz="3600" kern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1857356" y="3714752"/>
            <a:ext cx="4977003" cy="590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90000"/>
              </a:lnSpc>
              <a:buFontTx/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3.Стратостаты    </a:t>
            </a:r>
            <a:r>
              <a:rPr lang="en-US" sz="3600" b="1" dirty="0" smtClean="0">
                <a:solidFill>
                  <a:srgbClr val="0070C0"/>
                </a:solidFill>
              </a:rPr>
              <a:t>h&gt;</a:t>
            </a:r>
            <a:r>
              <a:rPr lang="ru-RU" sz="3600" b="1" dirty="0" smtClean="0">
                <a:solidFill>
                  <a:srgbClr val="0070C0"/>
                </a:solidFill>
              </a:rPr>
              <a:t>11  </a:t>
            </a:r>
            <a:r>
              <a:rPr lang="ru-RU" sz="2800" b="1" dirty="0" smtClean="0">
                <a:solidFill>
                  <a:srgbClr val="0070C0"/>
                </a:solidFill>
              </a:rPr>
              <a:t>км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2844" y="142852"/>
            <a:ext cx="89936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Аэростаты –летательные аппараты, они бывают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23" name="Picture 5" descr="259711817_tonnel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71472" y="1785926"/>
            <a:ext cx="3071834" cy="1785950"/>
          </a:xfrm>
          <a:noFill/>
          <a:ln w="38100">
            <a:solidFill>
              <a:schemeClr val="bg2">
                <a:lumMod val="50000"/>
              </a:schemeClr>
            </a:solidFill>
          </a:ln>
        </p:spPr>
      </p:pic>
      <p:pic>
        <p:nvPicPr>
          <p:cNvPr id="24" name="Picture 4" descr="Изображение:Giffard1852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AFAF2"/>
              </a:clrFrom>
              <a:clrTo>
                <a:srgbClr val="FAFA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1785926"/>
            <a:ext cx="3000396" cy="1785950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</a:ln>
        </p:spPr>
      </p:pic>
      <p:pic>
        <p:nvPicPr>
          <p:cNvPr id="25" name="Picture 4" descr="resDBDF9ADD-D5C3-4983-A7DC-D054EF1564F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143240" y="4357694"/>
            <a:ext cx="2881313" cy="2311394"/>
          </a:xfrm>
          <a:prstGeom prst="rect">
            <a:avLst/>
          </a:prstGeom>
          <a:noFill/>
          <a:ln w="5715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17" name="Номер слайда 1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 advTm="5047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267087170"/>
          <p:cNvPicPr>
            <a:picLocks noGrp="1" noChangeAspect="1" noChangeArrowheads="1"/>
          </p:cNvPicPr>
          <p:nvPr>
            <p:ph/>
          </p:nvPr>
        </p:nvPicPr>
        <p:blipFill>
          <a:blip r:embed="rId2" cstate="email"/>
          <a:stretch>
            <a:fillRect/>
          </a:stretch>
        </p:blipFill>
        <p:spPr>
          <a:xfrm>
            <a:off x="1571604" y="285728"/>
            <a:ext cx="6000792" cy="4929222"/>
          </a:xfrm>
          <a:noFill/>
          <a:ln w="50800" cmpd="sng">
            <a:solidFill>
              <a:schemeClr val="bg2">
                <a:lumMod val="50000"/>
              </a:schemeClr>
            </a:solidFill>
          </a:ln>
        </p:spPr>
      </p:pic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857224" y="5500702"/>
            <a:ext cx="7215238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Русский военный привязной сферический аэростат,</a:t>
            </a:r>
          </a:p>
          <a:p>
            <a:r>
              <a:rPr lang="ru-RU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применявшийся во время русско-японской войны 1904 – 1905 гг.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01E93-3D53-42B6-B9A2-240CBF35A6E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ransition advTm="1656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4"/>
          <p:cNvSpPr>
            <a:spLocks noGrp="1" noChangeArrowheads="1"/>
          </p:cNvSpPr>
          <p:nvPr>
            <p:ph type="title"/>
          </p:nvPr>
        </p:nvSpPr>
        <p:spPr>
          <a:xfrm>
            <a:off x="428596" y="188913"/>
            <a:ext cx="8215370" cy="90805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Широкое применение аэростаты нашли в годы Великой Отечественной войны 1941 – 1945 гг.</a:t>
            </a:r>
            <a:r>
              <a:rPr lang="ru-RU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65896" name="Picture 8" descr="ПВО 2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DEDEDE"/>
              </a:clrFrom>
              <a:clrTo>
                <a:srgbClr val="DEDED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3429000"/>
            <a:ext cx="3929090" cy="3049594"/>
          </a:xfrm>
          <a:prstGeom prst="rect">
            <a:avLst/>
          </a:prstGeom>
          <a:solidFill>
            <a:schemeClr val="bg2"/>
          </a:solidFill>
          <a:ln cmpd="sng">
            <a:solidFill>
              <a:schemeClr val="tx1"/>
            </a:solidFill>
          </a:ln>
        </p:spPr>
      </p:pic>
      <p:pic>
        <p:nvPicPr>
          <p:cNvPr id="165897" name="Picture 9" descr="ПВО 1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DEDEDE"/>
              </a:clrFrom>
              <a:clrTo>
                <a:srgbClr val="DEDEDE">
                  <a:alpha val="0"/>
                </a:srgbClr>
              </a:clrTo>
            </a:clrChange>
          </a:blip>
          <a:srcRect l="18187" r="3816"/>
          <a:stretch>
            <a:fillRect/>
          </a:stretch>
        </p:blipFill>
        <p:spPr bwMode="auto">
          <a:xfrm>
            <a:off x="5715008" y="4286256"/>
            <a:ext cx="2952750" cy="2338386"/>
          </a:xfrm>
          <a:prstGeom prst="rect">
            <a:avLst/>
          </a:prstGeom>
          <a:solidFill>
            <a:schemeClr val="bg2"/>
          </a:solidFill>
          <a:ln cmpd="sng">
            <a:solidFill>
              <a:srgbClr val="0070C0"/>
            </a:solidFill>
          </a:ln>
        </p:spPr>
      </p:pic>
      <p:pic>
        <p:nvPicPr>
          <p:cNvPr id="165899" name="Picture 11" descr="88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1500174"/>
            <a:ext cx="3413132" cy="2525708"/>
          </a:xfrm>
          <a:prstGeom prst="rect">
            <a:avLst/>
          </a:prstGeom>
          <a:solidFill>
            <a:schemeClr val="bg2"/>
          </a:solidFill>
          <a:ln cmpd="sng">
            <a:solidFill>
              <a:srgbClr val="0070C0"/>
            </a:solidFill>
          </a:ln>
        </p:spPr>
      </p:pic>
      <p:pic>
        <p:nvPicPr>
          <p:cNvPr id="165901" name="Picture 13" descr="275459017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CDCDCD"/>
              </a:clrFrom>
              <a:clrTo>
                <a:srgbClr val="CDCDCD">
                  <a:alpha val="0"/>
                </a:srgbClr>
              </a:clrTo>
            </a:clrChange>
          </a:blip>
          <a:srcRect r="8008"/>
          <a:stretch>
            <a:fillRect/>
          </a:stretch>
        </p:blipFill>
        <p:spPr bwMode="auto">
          <a:xfrm>
            <a:off x="714348" y="1214422"/>
            <a:ext cx="2339975" cy="1806575"/>
          </a:xfrm>
          <a:prstGeom prst="rect">
            <a:avLst/>
          </a:prstGeom>
          <a:solidFill>
            <a:schemeClr val="bg2"/>
          </a:solidFill>
          <a:ln w="9525" cmpd="sng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ransition advTm="2157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5214950"/>
            <a:ext cx="8435975" cy="1214446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ru-RU" sz="2000" b="1" dirty="0">
                <a:solidFill>
                  <a:srgbClr val="0070C0"/>
                </a:solidFill>
              </a:rPr>
              <a:t>Современный военный высотный дирижабль на солнечных батареях может подниматься </a:t>
            </a:r>
            <a:br>
              <a:rPr lang="ru-RU" sz="2000" b="1" dirty="0">
                <a:solidFill>
                  <a:srgbClr val="0070C0"/>
                </a:solidFill>
              </a:rPr>
            </a:br>
            <a:r>
              <a:rPr lang="ru-RU" sz="2000" b="1" dirty="0">
                <a:solidFill>
                  <a:srgbClr val="0070C0"/>
                </a:solidFill>
              </a:rPr>
              <a:t>на высоту в 20 км и год подряд нести вахту, наблюдая за действиями противника</a:t>
            </a:r>
            <a:endParaRPr lang="ru-RU" sz="1800" dirty="0">
              <a:solidFill>
                <a:srgbClr val="0070C0"/>
              </a:solidFill>
            </a:endParaRPr>
          </a:p>
        </p:txBody>
      </p:sp>
      <p:pic>
        <p:nvPicPr>
          <p:cNvPr id="236549" name="Picture 5" descr="82"/>
          <p:cNvPicPr>
            <a:picLocks noChangeAspect="1" noChangeArrowheads="1"/>
          </p:cNvPicPr>
          <p:nvPr/>
        </p:nvPicPr>
        <p:blipFill>
          <a:blip r:embed="rId2" cstate="email">
            <a:lum bright="-6000" contrast="12000"/>
          </a:blip>
          <a:srcRect/>
          <a:stretch>
            <a:fillRect/>
          </a:stretch>
        </p:blipFill>
        <p:spPr bwMode="auto">
          <a:xfrm>
            <a:off x="1785918" y="357166"/>
            <a:ext cx="5643602" cy="450059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606175-E4BA-41DA-994F-742E0ED48B4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 advTm="3422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Words>289</Words>
  <Application>Microsoft Office PowerPoint</Application>
  <PresentationFormat>Экран (4:3)</PresentationFormat>
  <Paragraphs>69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Эркер</vt:lpstr>
      <vt:lpstr>Слайд 1</vt:lpstr>
      <vt:lpstr>С давних времён люди мечтали о возможности летать над облаками, плавать в воздушном океане</vt:lpstr>
      <vt:lpstr>Слайд 3</vt:lpstr>
      <vt:lpstr>Слайд 4</vt:lpstr>
      <vt:lpstr>Слайд 5</vt:lpstr>
      <vt:lpstr>Слайд 6</vt:lpstr>
      <vt:lpstr>Слайд 7</vt:lpstr>
      <vt:lpstr>Широкое применение аэростаты нашли в годы Великой Отечественной войны 1941 – 1945 гг. </vt:lpstr>
      <vt:lpstr>Слайд 9</vt:lpstr>
      <vt:lpstr>Слайд 10</vt:lpstr>
      <vt:lpstr>Москва Олимпийские игры XXII 1980 год</vt:lpstr>
      <vt:lpstr>Слайд 12</vt:lpstr>
      <vt:lpstr>Слайд 13</vt:lpstr>
      <vt:lpstr>Современный мир трудно представить без рекламы, и тут  нашлось применение аэростатам.</vt:lpstr>
      <vt:lpstr>Аэростаты используют для испытания космических приборов и герметических кабин, изучения космического излучения, исследования струйных течений на больших высотах, для поздравлений…</vt:lpstr>
      <vt:lpstr>2005год  .Воздушный шар "Святая Русь"   впервые достиг Северного полюса!  Полёт продолжался 38 дней. Шар  преодолел 980 км при температуре –500С.</vt:lpstr>
      <vt:lpstr>Слайд 17</vt:lpstr>
      <vt:lpstr>Слайд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revaz</cp:lastModifiedBy>
  <cp:revision>40</cp:revision>
  <dcterms:created xsi:type="dcterms:W3CDTF">2011-04-02T15:43:59Z</dcterms:created>
  <dcterms:modified xsi:type="dcterms:W3CDTF">2013-04-16T17:47:20Z</dcterms:modified>
</cp:coreProperties>
</file>