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61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Default Extension="gif" ContentType="image/gif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  <p:sldMasterId id="2147483732" r:id="rId5"/>
    <p:sldMasterId id="2147483744" r:id="rId6"/>
    <p:sldMasterId id="2147483756" r:id="rId7"/>
    <p:sldMasterId id="2147483768" r:id="rId8"/>
    <p:sldMasterId id="2147483780" r:id="rId9"/>
    <p:sldMasterId id="2147483792" r:id="rId10"/>
    <p:sldMasterId id="2147483804" r:id="rId11"/>
    <p:sldMasterId id="2147483816" r:id="rId12"/>
    <p:sldMasterId id="2147483828" r:id="rId13"/>
    <p:sldMasterId id="2147483840" r:id="rId14"/>
    <p:sldMasterId id="2147483995" r:id="rId15"/>
  </p:sldMasterIdLst>
  <p:notesMasterIdLst>
    <p:notesMasterId r:id="rId46"/>
  </p:notesMasterIdLst>
  <p:handoutMasterIdLst>
    <p:handoutMasterId r:id="rId47"/>
  </p:handoutMasterIdLst>
  <p:sldIdLst>
    <p:sldId id="280" r:id="rId16"/>
    <p:sldId id="290" r:id="rId17"/>
    <p:sldId id="31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307" r:id="rId26"/>
    <p:sldId id="289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303" r:id="rId36"/>
    <p:sldId id="304" r:id="rId37"/>
    <p:sldId id="301" r:id="rId38"/>
    <p:sldId id="302" r:id="rId39"/>
    <p:sldId id="306" r:id="rId40"/>
    <p:sldId id="300" r:id="rId41"/>
    <p:sldId id="305" r:id="rId42"/>
    <p:sldId id="299" r:id="rId43"/>
    <p:sldId id="309" r:id="rId44"/>
    <p:sldId id="308" r:id="rId4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FF"/>
    <a:srgbClr val="00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3" autoAdjust="0"/>
    <p:restoredTop sz="92540" autoAdjust="0"/>
  </p:normalViewPr>
  <p:slideViewPr>
    <p:cSldViewPr>
      <p:cViewPr varScale="1">
        <p:scale>
          <a:sx n="64" d="100"/>
          <a:sy n="64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7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ED93914-F998-4BDB-9575-1810E3C6F2FF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3A6C6E0-A31B-4DE6-960A-025E7FE60F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5C545EE-F707-40BA-9182-0B333E80AAF8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1BA7D05-2342-4C92-B160-0286ACF363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1EAD897F-E2D2-4759-836D-79766BD9177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4887B5-5321-42D8-88C7-13462709DD5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Они играют важную роль в образовании</a:t>
            </a:r>
          </a:p>
          <a:p>
            <a:r>
              <a:rPr lang="ru-RU" smtClean="0"/>
              <a:t> коралловых рифов. Так, в рифах островов Фиджи.</a:t>
            </a:r>
          </a:p>
          <a:p>
            <a:r>
              <a:rPr lang="ru-RU" smtClean="0"/>
              <a:t>В Тихом океане водорослей, оболочки клеток </a:t>
            </a:r>
          </a:p>
          <a:p>
            <a:r>
              <a:rPr lang="ru-RU" smtClean="0"/>
              <a:t>которых пропитаны известью, почти в 3 раза </a:t>
            </a:r>
          </a:p>
          <a:p>
            <a:r>
              <a:rPr lang="ru-RU" smtClean="0"/>
              <a:t>больше, чем кораллов.</a:t>
            </a:r>
          </a:p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111BC2-AE43-4AD5-9A89-4ABCD0626E32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Скопление бурой водоросли ягодоносного саргассума северо-восточнее Антильских островов образует необычайно спокойное Саргассово море, не имеющее берегов.</a:t>
            </a:r>
          </a:p>
          <a:p>
            <a:r>
              <a:rPr lang="ru-RU" smtClean="0"/>
              <a:t> Среди необозримых просторов Атлантического океана оно занимает площадь свыше 100 000 квадратных километров.</a:t>
            </a:r>
          </a:p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529495-6A3E-41D6-A8C1-F8BE0BD91761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Диатомовые водоросли, или диатомеи, отмирая,</a:t>
            </a:r>
          </a:p>
          <a:p>
            <a:r>
              <a:rPr lang="ru-RU" smtClean="0"/>
              <a:t> оставляют кремневые отложения, которые образуют мощные залежи на дне морей. Под названием горной муки, трепела или диатомита этот  материал широко используется при изготовлении строительных материалов и в производстве динамита.</a:t>
            </a:r>
          </a:p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946BF1-D057-4085-A4D8-C390558E0BBD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B93152-DA69-48EB-B21C-0365E7319F83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5E6B7-01C8-44CD-8F76-C4A3063F5B12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4942B-F9A8-4BE2-99DC-223744530C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3A505-AD7B-4BC9-B132-CF1C37E66F13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A14C7-6678-41EB-9DC2-3B6EF5D03C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C52F9-8771-436A-9287-D2B41A00BCD8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31E93-E958-4ECF-8613-683F31505B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C209B-0AE3-4529-8246-AAF5913B8E82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E4A90-F4AF-4182-8032-C58E218695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E87C2-01AB-416E-B684-5814FFD73175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D2F5A-2559-49A2-885C-68516E1166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2FA40-E627-49BC-AF7E-6E0C96C0A767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5AF8D-126C-40A2-A1AD-A87EB08FA0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A8339-0888-4CE7-8320-500383650F39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878D5-F325-4E3E-B842-DE3D594FEF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BA5CF-0FB5-4373-AE45-8C313F525BC2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3BEEE-E1F3-406F-B03C-7A59F99649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1C914-4B4B-4596-A7F8-68D91856717B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D921D-E5C2-4A04-BE70-387E8BF4C7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9CB8A-1476-4902-85A2-B48F7A59C673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9E54C-99B4-44CD-917C-B174A6CF80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9E9E9-56DC-489B-9B50-2084C4B5D25D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5BB2C-7BC5-450E-8BD7-7FEC7805F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A5F00-0D96-4CCC-B33A-2DE8D493B0C2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04B21-2E5B-4289-B136-774DDFDD19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97319-99E6-4DC3-BFE9-7D96CA55B06D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0721E-4A28-4D00-B64E-ECAEA9F695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87CB5-2EB5-4488-9034-76962C072B87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236EB-F21A-45CC-A33C-03C0D6B518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53E49-8D67-48CE-90A4-2612A6FCEEF2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DE879-F39B-447B-A837-CE9C357728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21F83-701A-4787-BBB9-1E1412E4BBB4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861DB-9CE1-4C1C-BFA5-FB2E47972E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38BC4-2CA6-405D-B54F-3C101D0E4B7A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7648C-A04F-4949-9909-BCFBFD5D20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4BF57-949F-42C9-BAF4-F7E18587E285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6CF50-6F4C-4E66-985C-772CF10AC6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B6067-A801-4C5E-9626-7E2389A8D13E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F3D4D-C22F-458F-8480-E42046226C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36595-38AE-4DAA-BB78-697ADB059A87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19A46-BCE5-4D22-8C4D-B01799E1C0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39BF7-5A6D-47D4-8346-CC48FC61D420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DE87A-D2B0-42E7-A556-8D42B0D27E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974F8-F631-48B2-9487-143A98A5DA73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36C89-9DD4-463C-9CEC-E597D46157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31F81-42E0-4FCA-97ED-BA7F4FCC9D32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D9E2A-29EA-45CD-ABBF-E79EC1049B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AC88C-AB78-43BC-8D84-F457981210AF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60214-A4FF-48E3-A5A1-91C20FB9D3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BE79E-DEA8-4DDB-AE9C-32A439089B46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2442F-9D5D-45D9-9839-7FC699E46A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E0407-61E0-4410-894D-4A3EB8D819B6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0F08A-41ED-4850-B915-F72C08B02C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C6FA6-6229-4046-B127-DF8942CE8B1E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CA25C-E3C1-4EB6-92A5-7D9A839DCD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F6EB4-16F3-4E39-B717-C5E1E5B091C2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CA239-3F5B-40E9-B30A-D8C97CB55E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0221F-1EDA-4202-960C-1DFC548E479E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09AF8-163C-4FFB-AB0C-E40697F5AB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749F3-7617-4700-AE85-2ADB903AD2CF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317AD-D958-48D6-9832-570042FB79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1E18C-4D7B-42B6-B4D6-12E839C23086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D5D18-0817-4D01-944E-9EF30EE340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4DC40-2A05-4F51-984C-9C85916E3C30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EB698-4F06-4408-BC7B-75D20C8127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963ED-6077-4751-A334-6C6788B03424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AD85F-A3B6-46D8-B828-D0C9D31BB1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9E6B5-233C-415F-92C1-6262688EB580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4D22F-325D-4D72-AC56-826EC0CD97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36857-0DCA-4B79-9A48-C241A418E098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23535-F447-4776-B924-8FA46762EC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8550C-88AF-4F05-80CF-9462A20661FE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0BB18-A1A7-4E19-9D8C-704E9575A5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CF6FC-58E6-4A7D-8025-7351C4C0256B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6FEC8-1E38-4FDC-94AF-790F019C6B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6B1AA-9FB7-4EF7-91EE-1A9F01BF0BD1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FBAEF-C887-4B0D-BA83-E3626A4469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3DD44-80F4-490A-B3F0-DA7C10929698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1067B-41BC-4BFF-8FEF-19B0DAAB52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7B53A-EBB2-472A-A4B9-1C681F7EED0D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63198-E135-4F78-A68B-54D0BBD989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179A5-2F16-4125-B770-51B9C75EB0A1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B07BD-875B-446B-92FE-DAB100806A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EF5EA-02C7-4CEA-AA23-933344C3119D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A93ED-A459-403B-9E14-B7BA7B9843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1800D-D4FD-407E-835A-3122991EC68B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CA8F7-29D2-438B-82FF-9844B26300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B1080-1CE4-4188-A82A-A8B76E3E9B1D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E6842-CFC8-4586-BE0D-4C9281D4FE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EC97C-19F1-4868-8782-FF203EA017A3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8FC32-A27C-43C2-98A9-1DADA52841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3CF11-8449-4928-8D94-C81E38C254A5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DBB79-C731-45AB-B8C0-74E114899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AA407-2FEB-4193-91AF-60896128BDED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888FF-13C8-4AAF-A36A-CAC683C1BD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48D6A-BB1B-4810-AD46-C370B8192C50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2C901-A1C2-433E-9B5A-C669DA1F43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D9B32-48F1-4A74-9012-3D95A1A1B7E4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A1ED2-751C-44E3-89F8-966BE180AB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DC2AB-1232-457E-94F3-EC30D7A42229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98A2B-B046-4ABF-9E83-8923741456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2E330-7DFF-4B86-84A8-3426E8467EEA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A6F59-5494-4F1C-A206-BBFE4693CD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57D70-2D76-4248-ACFE-2384EE1675A2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365DD-8D5E-4534-A99C-6488240E41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017C1-CFF5-4CDD-94C0-7C44E32B145C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6682E-123F-4E5A-98B2-558CBCBFC6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94960-C8D8-41F0-B506-D769FE41823D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15D2C-28E6-4B51-933E-C13B1AB100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13236-414C-474E-9C48-B5276CFE8856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7E4D9-A3EC-43EE-A23D-D2710993A3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BC9E4-7B29-4015-9082-40E51C08FA42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0FFDD-9D02-4435-A747-3E43FCB5E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33E10-D5AB-400A-B969-0AB0977C4B3E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42AC1-9B6E-4E38-BEED-80D5BCB4E8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0FD2E-F566-4F36-8500-1C8E92A04BD5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0AFCF-B587-4AB9-8A46-7F18BA41D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F974B-D7A4-4791-9DB4-509F4B0390D1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D1BA8-1BF5-4127-B056-131F71928A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366A6-BA59-4A02-8748-5DB88DE3DA98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1658E-AB9A-4611-958F-025663767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D3AAB-CF2A-4E24-B9CA-C9DB262FDEC2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B60B4-8B6C-4B41-B2E1-DCF2F5298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8075B-5B1A-447D-A088-301878586103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A99E3-9A2B-444F-BC8F-2CF655C20A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2D76E-AF87-48E5-BE93-DF9551B4045A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17393-2E54-4135-8607-B7253325EB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C42F3-CF20-4227-BF26-288C65BDB1B8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314B4-7073-4269-8C50-539C07FD8D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D7A0B-0447-4FB4-B373-F982BF42E1B8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4E7C5-B720-4D99-BBB7-32FABE2D5D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26BFD-A912-4C45-A819-85FA460C9F12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8AABA-D685-42A6-AB99-8924ACE967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B7AA3-1615-495E-BCA8-155C8E4409AE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A7C35-048D-44D2-87DE-B7E5661D98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3A78E-F0E8-4F23-A83C-9B0114BDCAFC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BFC58-AF75-4FFD-92C8-CDFB2161CB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88FB4-48B6-4E58-B029-44F589A15149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97455-06BD-4D8F-AC79-81AFBD799E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22A91-0EFE-4C79-BCA3-2C40619185B2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C53EB-EE4C-4EEC-BF35-4A89E3D60B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DDE1F-F6B6-4FB7-88C4-82190D7A8B3D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94656-701A-4BAB-912E-932E06440A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AE340-9CC1-4C34-944E-756CAE1A4895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A2A67-2497-4B85-8E95-8C0EE7E0AD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8EDB3-A498-435E-B5B3-F9B9961F340D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6EC2B-978B-4068-BEAD-03FB52E9B3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0A104-2003-4F8B-A91D-696402593D35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52380-AAE8-43B9-B409-D0885B4869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6F3AD-AD83-4F32-9B2B-B663F5E47109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00477-76D5-4B18-96A5-4549AF3752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5E3E5-07D6-4AB1-89BC-69737CF4C7D2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9A7D9-8280-48A0-8296-554C4A3E7D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82647-893F-4395-96F7-F051E3942F5D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4EBAC-DEBB-43AE-96C7-3D2C0A9BFE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A4F05-D565-473F-8372-1F581DA732CD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E1E74-9D8A-4F8D-80FA-2BB750B548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E17A0-B690-48B8-A527-E9980A3016EF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ED8F2-8A21-486E-A291-1FBB634160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8D023-5735-444C-8448-BBBBA2362E2E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36106-D48F-441D-94A3-C5420B93AD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77E3D-9D83-4F92-86AE-F85FE1832D66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85257-35AD-46FB-8AB1-9C60E09992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5D164-D13A-447E-AD4B-76DC8F7A88BA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C13BB-CF93-4BE5-BDFB-E86D56B0CA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F0CDF-2D73-4346-BDA6-EE3C19718CAD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4C81B-264C-4AC7-8895-79D969A71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95C82-531C-4A2E-884C-1A9EA7C58F33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1C1A1-4BE4-4144-9FD8-03EC675271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80A7F-CC72-429E-B306-E84D8B0104AE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4C8BF-E2B2-45FF-BD1D-668A6B88D0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368BA-C0B9-4CDA-8654-E31F7A6AAD5B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C5BFB-D17E-48AE-B910-EBEA8E2EA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4B54B-AFF8-4CDC-A8C5-2C4FFAC251B8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A0701-69A1-4174-BBE5-5E27BF8F43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7B02E-FC0D-46F2-95E6-B8575B2740D4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4E3D5-C20C-4F66-9E12-0EB78CF46F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7F966-FFEB-4E61-A1FF-4BE1EE7011D3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01BD3-14D4-4AC3-8B46-2DF1A68D7A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373E5-5099-4095-9AA2-5C799BE259E5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2D5ED-EF88-479F-9D3C-4533038B09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F89E5-4AF1-4F16-B6E1-3E6772FD2BEE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38A21-8425-41EF-97F2-D954E0689A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1E5EF-6946-47BF-9BC5-28D98D2BDFBE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78584-7285-4C4F-B5DE-82BE63C82C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DA931-7F2E-4725-974C-21906ED212E4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D9D50-5107-481A-88CA-62E79AC648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A670A-990F-4F37-9C28-61F617934E89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0BC20-C356-4942-B484-F462CCD4BC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9FD69-5CA5-4E6A-8DB0-DFC80DE3EE7A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C166C-0FDD-46FD-AE97-33F677400F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98151-92A7-4F60-A6AD-9FDA505996E1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CE4D9-EA40-4D5D-980E-952335FAEF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603F1-E4D7-46A2-848D-91148AB869F4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5A738-F24B-46F4-ABF7-92EB535F95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19271-B86D-4196-9E88-BA3177F70A06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46AEA-43DC-4756-994C-523152E35F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BE5C0-65B3-4BEC-92EB-5B1F344F14EF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3AD00-9AB5-460C-B5E7-83783A5F37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6AD0A-6232-45E2-8F49-E35C6842D040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6D4B6-2509-4068-8C9C-C50D61347C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BC22A-6F4B-4034-930F-2F95EA1494A3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78FDF-9490-4760-9552-A301C5E9F0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E5EAF-697D-4733-8E0C-C75971097DF4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8F488-957F-4EEF-9103-50F3E7F709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0B659-2A2E-4251-AC4E-DDF23DB3A6CE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24AD6-BAB4-4782-89FC-0153027ECB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FA972-6D6F-45EA-8597-467EEE5F61D1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F9CAA-C1A3-4483-AE29-2340877AF5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7B0ED-F599-4EB4-8163-E5DDDC0C54FA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502CF-45CE-42DF-8BB4-CC3A1FEF7B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C43A6-20B6-4E57-9B06-0C860CF4385D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BE3B5-2806-4893-8324-E1995D7452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D7C04-7F75-4079-9B00-D86477168224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98123-2741-4D86-818F-78A2E40591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40DDE-6E70-4E3B-B805-9D1F704D3396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114CD-7FE6-4CCB-BBC6-8E2567C426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BBDBA-A239-43D5-833A-2EA9026DFCAD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8E004-7767-49F0-B7EE-094816E35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C95FA-094F-4C3C-955F-CADB06D97895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22D62-1F1B-4A06-BC23-C8C3089C38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62493-190C-40BE-976F-C6185BD34501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9D919-D8B9-4FCA-9118-3C2B437695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2E536-4E92-4B85-8DD5-4BA09E3B2E47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CE031-A856-4B70-9476-DCB978261C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4A7B3-31B6-4DF8-982D-38D5276385A6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D006C-F15E-4DC3-B56F-727834E6E9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FBA59-B7F5-4B58-8A95-A323FF4BC0AA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64100-3EDA-46FC-8D90-845DF846D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05C6F-36B0-4FAB-8B8C-1852E5F4BA33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A2A3D-FA68-458D-BA11-2BB429D0F9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5D9AB-1EA0-4928-A045-0EFEBC4DF716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8D2A1-0038-4960-9F41-97D53981EF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F2648-652D-483A-AE95-873AC9767DA4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8A1CE-0E8D-40E5-936F-D4626AD6D5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B6458-C386-47C3-BF24-C79A2B6CA21B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09490-0AA5-4692-AA99-A87E8AA960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00BA5-5803-43B1-8AF5-5717A29D55B4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80118-5D46-4362-9594-48DB6AF084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C5F17-5395-47FF-9B35-97D11018F279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D18F2-4536-472A-8C2F-D644C8CC66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9B9B7-1F67-4651-8EB6-AF552740417B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322BB-364B-498E-8358-2785DF7CA5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F4238-BB4D-42E6-A433-5198E8FE8782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62634-A0F0-4923-AD36-3668EBBBB8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05519-0776-4083-80DA-DBCC5985A4A0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0CCB4-5048-4403-B701-0A78048F42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8D9BB-D21A-4F26-A653-50AC80635C5D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A391D-F48A-4557-B121-303B7627E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D132E-F806-49A4-B087-9E42C652AB14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A66AA-8874-4C8C-BA13-13E15B3DB8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BA5E9-CB79-4C3A-9A3F-097EABA65B48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8483F-5E1B-4A0B-9EA0-D70E0DA415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7AACA-A39F-48DE-B095-B0D39914E3C0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B019A-42C4-4571-8E29-3C359C6C8A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D4C33-8547-4E17-B2D4-DC37155BBAD3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46229-0C2C-4DB6-AEBA-ADFC18BD5C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EDB99-7BE7-464B-8477-B8A75814A48D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E2491-9990-4FB7-A48A-94C83FFD42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306C8-B341-4A6E-B211-855992B8267E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65A88-571D-4BD0-96F1-BE0BB382DC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45500-54BC-4B41-A412-0002D67EB78B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A41E9-41F4-47BD-8BE5-68D1F76150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16311-9A3D-4A95-B618-B72C60FF3671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C348E-03B4-4D6A-B75C-96050782C8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9F7EB-11DD-496D-B43D-80C073D1C13E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23B3E-4C8C-43E5-82EA-AFD7A91861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A5C6A-1F73-4418-9EBB-179C9113A199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23966-8193-4E8B-8358-4A5151E0CF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C6DB3-F061-4438-9536-2BF3D64EACB4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DB130-DC85-48CE-BC5A-0881D84A4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E5FB0-9646-497F-9694-BA87D71E6C1A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40EE7-DF64-4962-9026-11CCF852AA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4B31F-C1BF-4C54-98FF-8851832EBD43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9C52E-49B3-49E5-8552-ECD1EDDC3E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8E1AF-C1B3-46C6-8BA4-7634092DC118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E9AB0-A2F4-4FA3-BDDE-D928EC7B98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6C8ED-1A56-4ED2-ACCD-D52BDEF9C690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CE5D5-5782-45EE-8868-6A749CC5A4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D565D-8AEE-42DF-87F6-9ABA1CD807E2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D3723-F446-426F-94A4-D154BECD1D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E3D77-2E4A-40E4-8002-724056C3C76E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1DE5C-F872-406D-8538-9FAF8B26EC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5D0C7-1BB4-403D-AC2E-CA4AB9DA1C2B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CF66E-4320-4302-9046-0DBF94FD3E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7522E-3647-40EF-8FB5-7C0DCFBB0B13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0340B-5E6D-4258-AD74-B061744757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90D00-FDDA-4E09-8B14-17DFCAE2362D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B80D1-9FAC-44D2-9ACC-183C1C81BA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88D73-E376-47DD-87DB-F8A32DD57D5C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B1FE0-574C-41A0-AA61-83660C53D6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0812C-D871-457D-825F-903A707D4A10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11F9E-01AC-4922-B167-517E367763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D35C3-E8EF-4858-B752-E88AB54530D1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68198-F33D-4FC7-A52A-AC55039F16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C56CE-CBC1-4D20-8A5F-CCF029F912F1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54876-098A-4FF1-A325-307940DB00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7AFEF-C99D-4F45-97C5-FBF601596173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47A9A-89C1-4CBC-BA05-85445765DF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F1148-DD65-46BF-8259-ED5ADAF6B510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D7C82-5986-402D-9510-CC1E6F40F1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26C7C-0AC0-4E37-8275-FA851871BFA0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AF54F-8F11-4FDD-8EC7-43E74523CE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53CF7-903A-4739-9351-EB1C12DD7383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84BF6-648B-478B-A28E-79FFE8A110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872A3-CD1A-431E-BBDF-0D8A2391EB5E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DA7BB-0012-4AED-B18D-FD1C496BC0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BF6C2-D327-4069-90DE-CD17A4EBBB2A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EF3DE-1786-448E-BE0B-A1A19A2500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DDCA1-F814-4268-858D-BE235A40131E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68A04-E57C-4A84-BBD5-C7E6BA6A90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BE18D-071A-4E33-9997-869CEB269B89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C23BD-6792-486A-BC7D-72C75055F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14E5A-6C9A-46D8-9CAE-457008BFBD5C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D83F6-0654-45DA-A2C2-9785CA292A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E53AD-C30A-4DFD-9535-FE75C14E9C16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285AA-8CBE-4E1F-A5E2-648B2016BD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DCDBF-F98F-4E70-A462-515B632D854E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22A66-89FD-403D-B659-6D281CDBB1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44A7C-3EC9-4298-8DFD-05CECE19B13A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DE68F-D3BB-4958-9462-768A91C69F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18BA3-B156-4DB5-B95E-9CE7FF56F5D5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811E8-1BE4-4DB1-8BF1-A374F74963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F7D87-2A0A-4319-9BD0-9DADDC7451BF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76608-DD40-45AB-9A74-08E3912103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96D52-960A-4953-80E9-0415422D1944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62C56-075C-4BE5-BE26-8B9C829927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54969-AF0B-4755-AB67-BD118554D87A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0D641-34AC-45CA-81B4-49D5599CB7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5EC10-B552-4A1E-A18C-5CD1394F7738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8FB8D-176B-41AD-A201-86D76B1EA0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3493E4-555D-4FC7-A17F-1ADD5CB14577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12A654-4B14-452D-A980-5B23619839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DD6363-4A9A-4317-905C-A6CFC4390369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33D22B-ACDD-4027-B349-5388143170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05744E-90BF-45A2-840C-E8F9524C1321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D014B9-2E0A-4652-8CE5-5667FECA16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  <p:sldLayoutId id="2147484109" r:id="rId4"/>
    <p:sldLayoutId id="2147484110" r:id="rId5"/>
    <p:sldLayoutId id="2147484111" r:id="rId6"/>
    <p:sldLayoutId id="2147484112" r:id="rId7"/>
    <p:sldLayoutId id="2147484113" r:id="rId8"/>
    <p:sldLayoutId id="2147484114" r:id="rId9"/>
    <p:sldLayoutId id="2147484115" r:id="rId10"/>
    <p:sldLayoutId id="21474841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4F01A6-ACA9-4547-8833-70E495D7D147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3BD7E0-657C-430F-8885-F56A0A6F05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CB896A-FACF-4112-8A32-CB93F2B01B26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4AC9E8-C7D6-4B11-9DFA-958AF68D2B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F163FA-5DB2-40E0-9747-21BB69C85799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53CE3C-0151-4CD2-888D-5D98F422D3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  <p:sldLayoutId id="2147484147" r:id="rId9"/>
    <p:sldLayoutId id="2147484148" r:id="rId10"/>
    <p:sldLayoutId id="21474841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36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BBC13B-B56E-494A-BDF7-5F109520236C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167DC3-020C-4185-86C7-0B8CA0757C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  <p:sldLayoutId id="21474841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5BDFB3-D6EC-4514-A78A-364C837A6842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77EBB2-88CD-4EF9-AF26-9A5F299718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EB8583-EEFA-412D-B679-DA1EDA46F655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DF3CC8-48A1-4F5E-A415-12B8E729DF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79D1E2-6F6D-4C57-AD78-1DE3F3DE29C6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9A2659-3957-4A2A-8B17-7C844F03C6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249F5E-7A87-4A95-ADEB-E74C6FACAF9E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48D02D-9BC9-4178-AAB4-98996E8157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1E429C-2825-49AC-8484-3693FB8C15C8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EC154F-C8D7-4CED-B80F-A5AC19FD3A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C20834-0567-4A33-ADBD-8627FE8C216D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00564A-4C4A-4D9F-867B-7FD8B65E9C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AA01E8-21D1-4DCC-9EA9-581B81214D82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442EE5-9F78-47EC-87C9-ECEAC6E110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1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8F4C87-FF55-455D-88B8-EBBED865081F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4AA5B1-DBB4-42D8-AB50-D9C9BF229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2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5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8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3.png"/><Relationship Id="rId7" Type="http://schemas.openxmlformats.org/officeDocument/2006/relationships/slide" Target="slide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13.jpeg"/><Relationship Id="rId7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66.png"/><Relationship Id="rId7" Type="http://schemas.openxmlformats.org/officeDocument/2006/relationships/image" Target="../media/image7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png"/><Relationship Id="rId9" Type="http://schemas.openxmlformats.org/officeDocument/2006/relationships/image" Target="../media/image7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2.png"/><Relationship Id="rId7" Type="http://schemas.openxmlformats.org/officeDocument/2006/relationships/slide" Target="slide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jpeg"/><Relationship Id="rId4" Type="http://schemas.openxmlformats.org/officeDocument/2006/relationships/image" Target="../media/image7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7.png"/><Relationship Id="rId7" Type="http://schemas.openxmlformats.org/officeDocument/2006/relationships/slide" Target="slide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8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3.xml"/><Relationship Id="rId6" Type="http://schemas.openxmlformats.org/officeDocument/2006/relationships/slide" Target="slide3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90.png"/><Relationship Id="rId7" Type="http://schemas.openxmlformats.org/officeDocument/2006/relationships/slide" Target="slide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10" Type="http://schemas.openxmlformats.org/officeDocument/2006/relationships/image" Target="../media/image96.png"/><Relationship Id="rId4" Type="http://schemas.openxmlformats.org/officeDocument/2006/relationships/image" Target="../media/image91.png"/><Relationship Id="rId9" Type="http://schemas.openxmlformats.org/officeDocument/2006/relationships/image" Target="../media/image9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jpeg"/><Relationship Id="rId5" Type="http://schemas.openxmlformats.org/officeDocument/2006/relationships/image" Target="../media/image99.jpeg"/><Relationship Id="rId10" Type="http://schemas.openxmlformats.org/officeDocument/2006/relationships/image" Target="../media/image103.png"/><Relationship Id="rId4" Type="http://schemas.openxmlformats.org/officeDocument/2006/relationships/image" Target="../media/image98.jpeg"/><Relationship Id="rId9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4.png"/><Relationship Id="rId7" Type="http://schemas.openxmlformats.org/officeDocument/2006/relationships/slide" Target="slide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slide" Target="slide3.xml"/><Relationship Id="rId3" Type="http://schemas.openxmlformats.org/officeDocument/2006/relationships/image" Target="../media/image109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111.png"/><Relationship Id="rId10" Type="http://schemas.openxmlformats.org/officeDocument/2006/relationships/image" Target="../media/image42.png"/><Relationship Id="rId4" Type="http://schemas.openxmlformats.org/officeDocument/2006/relationships/image" Target="../media/image110.png"/><Relationship Id="rId9" Type="http://schemas.openxmlformats.org/officeDocument/2006/relationships/image" Target="../media/image112.png"/><Relationship Id="rId14" Type="http://schemas.openxmlformats.org/officeDocument/2006/relationships/image" Target="../media/image11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10" Type="http://schemas.openxmlformats.org/officeDocument/2006/relationships/image" Target="../media/image57.png"/><Relationship Id="rId4" Type="http://schemas.openxmlformats.org/officeDocument/2006/relationships/image" Target="../media/image115.png"/><Relationship Id="rId9" Type="http://schemas.openxmlformats.org/officeDocument/2006/relationships/slide" Target="slid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7.xml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6.xml"/><Relationship Id="rId5" Type="http://schemas.openxmlformats.org/officeDocument/2006/relationships/image" Target="../media/image125.jpeg"/><Relationship Id="rId4" Type="http://schemas.openxmlformats.org/officeDocument/2006/relationships/image" Target="../media/image1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61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slide" Target="slide4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18" Type="http://schemas.openxmlformats.org/officeDocument/2006/relationships/slide" Target="slide20.xml"/><Relationship Id="rId3" Type="http://schemas.openxmlformats.org/officeDocument/2006/relationships/slide" Target="slide5.xml"/><Relationship Id="rId21" Type="http://schemas.openxmlformats.org/officeDocument/2006/relationships/slide" Target="slide23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17" Type="http://schemas.openxmlformats.org/officeDocument/2006/relationships/slide" Target="slide19.xml"/><Relationship Id="rId2" Type="http://schemas.openxmlformats.org/officeDocument/2006/relationships/image" Target="../media/image8.jpeg"/><Relationship Id="rId16" Type="http://schemas.openxmlformats.org/officeDocument/2006/relationships/slide" Target="slide18.xml"/><Relationship Id="rId20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5" Type="http://schemas.openxmlformats.org/officeDocument/2006/relationships/slide" Target="slide7.xml"/><Relationship Id="rId15" Type="http://schemas.openxmlformats.org/officeDocument/2006/relationships/slide" Target="slide17.xml"/><Relationship Id="rId23" Type="http://schemas.openxmlformats.org/officeDocument/2006/relationships/slide" Target="slide25.xml"/><Relationship Id="rId10" Type="http://schemas.openxmlformats.org/officeDocument/2006/relationships/slide" Target="slide12.xml"/><Relationship Id="rId19" Type="http://schemas.openxmlformats.org/officeDocument/2006/relationships/slide" Target="slide21.xml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slide" Target="slide16.xml"/><Relationship Id="rId22" Type="http://schemas.openxmlformats.org/officeDocument/2006/relationships/slide" Target="slide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slide" Target="slide3.xml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slide" Target="slide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slide" Target="slide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slide" Target="slide3.xml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547813" y="1479550"/>
            <a:ext cx="6696075" cy="1223963"/>
          </a:xfrm>
          <a:prstGeom prst="roundRect">
            <a:avLst/>
          </a:prstGeom>
          <a:gradFill flip="none" rotWithShape="1">
            <a:gsLst>
              <a:gs pos="100000">
                <a:schemeClr val="bg2">
                  <a:lumMod val="90000"/>
                </a:schemeClr>
              </a:gs>
              <a:gs pos="100000">
                <a:schemeClr val="bg2">
                  <a:lumMod val="90000"/>
                </a:schemeClr>
              </a:gs>
              <a:gs pos="51000">
                <a:schemeClr val="bg2">
                  <a:lumMod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i="1" dirty="0">
                <a:solidFill>
                  <a:schemeClr val="bg2">
                    <a:lumMod val="25000"/>
                  </a:schemeClr>
                </a:solidFill>
              </a:rPr>
              <a:t>Водоросли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2138" y="3141663"/>
            <a:ext cx="3527425" cy="863600"/>
          </a:xfrm>
          <a:solidFill>
            <a:schemeClr val="bg2">
              <a:lumMod val="75000"/>
            </a:schemeClr>
          </a:solidFill>
          <a:ln w="25400">
            <a:solidFill>
              <a:schemeClr val="bg2">
                <a:lumMod val="25000"/>
              </a:schemeClr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</a:rPr>
              <a:t>Урок - игра</a:t>
            </a:r>
            <a:endParaRPr lang="ru-RU" sz="4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2238" y="1009650"/>
            <a:ext cx="372903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33338" y="-171450"/>
            <a:ext cx="4041776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4" name="Прямоугольник 2"/>
          <p:cNvSpPr>
            <a:spLocks noChangeArrowheads="1"/>
          </p:cNvSpPr>
          <p:nvPr/>
        </p:nvSpPr>
        <p:spPr bwMode="auto">
          <a:xfrm>
            <a:off x="4284663" y="1041400"/>
            <a:ext cx="45720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Какое отношение к водорослям </a:t>
            </a:r>
          </a:p>
          <a:p>
            <a:r>
              <a:rPr lang="ru-RU" sz="3200"/>
              <a:t>имеет этот салат? </a:t>
            </a:r>
          </a:p>
          <a:p>
            <a:r>
              <a:rPr lang="ru-RU" sz="3200"/>
              <a:t>Есть ли от него  польза?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2238" y="3500438"/>
            <a:ext cx="3567112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95288" y="4437063"/>
            <a:ext cx="84613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Это салат с бурой водорослью ламинарией. </a:t>
            </a:r>
          </a:p>
          <a:p>
            <a:r>
              <a:rPr lang="ru-RU" sz="3200"/>
              <a:t>Называется он салатом с морской капустой, он богат йодом.</a:t>
            </a:r>
          </a:p>
        </p:txBody>
      </p:sp>
      <p:pic>
        <p:nvPicPr>
          <p:cNvPr id="25607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235825" y="5338763"/>
            <a:ext cx="182245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46938" y="5349875"/>
            <a:ext cx="182245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69850" y="-242888"/>
            <a:ext cx="4041775" cy="154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84663" y="2992438"/>
            <a:ext cx="3560762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9" name="Прямоугольник 4"/>
          <p:cNvSpPr>
            <a:spLocks noChangeArrowheads="1"/>
          </p:cNvSpPr>
          <p:nvPr/>
        </p:nvSpPr>
        <p:spPr bwMode="auto">
          <a:xfrm>
            <a:off x="271463" y="1052513"/>
            <a:ext cx="8621712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Крупные растения, в длину до метра, но есть очень мелкие.</a:t>
            </a:r>
          </a:p>
          <a:p>
            <a:r>
              <a:rPr lang="ru-RU" sz="2400"/>
              <a:t>Таллом растет много пет, имеют разные формы: разветвленные,</a:t>
            </a:r>
          </a:p>
          <a:p>
            <a:r>
              <a:rPr lang="ru-RU" sz="2400"/>
              <a:t>кустистые, полосовидные, пластинчатые. Обитают на глубинах</a:t>
            </a:r>
          </a:p>
          <a:p>
            <a:r>
              <a:rPr lang="ru-RU" sz="2400"/>
              <a:t>до 200 метров</a:t>
            </a:r>
          </a:p>
          <a:p>
            <a:r>
              <a:rPr lang="ru-RU" sz="2400"/>
              <a:t>О каком отделе водорослей идет речь?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7950" y="3427413"/>
            <a:ext cx="4286250" cy="263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324350" y="4395788"/>
            <a:ext cx="48561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Это отдел Красные водоросли </a:t>
            </a:r>
          </a:p>
          <a:p>
            <a:r>
              <a:rPr lang="ru-RU" sz="2800"/>
              <a:t>или Богрянки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23850" y="77788"/>
            <a:ext cx="4035425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1" name="Прямоугольник 1"/>
          <p:cNvSpPr>
            <a:spLocks noChangeArrowheads="1"/>
          </p:cNvSpPr>
          <p:nvPr/>
        </p:nvSpPr>
        <p:spPr bwMode="auto">
          <a:xfrm>
            <a:off x="144463" y="981075"/>
            <a:ext cx="874871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Почему водоросли произрастают на небольших глубинах до 200 метров, а многие рыбы живут на глубинах  более 5000 метров</a:t>
            </a:r>
          </a:p>
        </p:txBody>
      </p:sp>
      <p:pic>
        <p:nvPicPr>
          <p:cNvPr id="27652" name="Рисунок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8450" y="2565400"/>
            <a:ext cx="3382963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91188" y="4689475"/>
            <a:ext cx="3567112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4925" y="5013325"/>
            <a:ext cx="619283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Водоросли произрастают только там куда доходит солнечный свет, </a:t>
            </a:r>
          </a:p>
          <a:p>
            <a:r>
              <a:rPr lang="ru-RU" sz="2800"/>
              <a:t>а глубоководные рыбы могут жить в темноте</a:t>
            </a:r>
          </a:p>
        </p:txBody>
      </p:sp>
      <p:pic>
        <p:nvPicPr>
          <p:cNvPr id="27655" name="Рисунок 4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84663" y="2508250"/>
            <a:ext cx="4205287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594600" y="5640388"/>
            <a:ext cx="1331913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80975" y="-171450"/>
            <a:ext cx="40417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6563" y="2708275"/>
            <a:ext cx="3567112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40425" y="762000"/>
            <a:ext cx="3109913" cy="5048250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8677" name="Прямоугольник 1"/>
          <p:cNvSpPr>
            <a:spLocks noChangeArrowheads="1"/>
          </p:cNvSpPr>
          <p:nvPr/>
        </p:nvSpPr>
        <p:spPr bwMode="auto">
          <a:xfrm>
            <a:off x="179388" y="981075"/>
            <a:ext cx="58451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800"/>
              <a:t>Какая водоросль здесь представлена?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/>
              <a:t>Что обозначено цифрами 1 и 2?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1600" y="4265613"/>
            <a:ext cx="5845175" cy="22463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>
                <a:latin typeface="+mn-lt"/>
                <a:cs typeface="+mn-cs"/>
              </a:rPr>
              <a:t>Водоросль </a:t>
            </a:r>
            <a:r>
              <a:rPr lang="ru-RU" sz="2800" dirty="0" err="1">
                <a:latin typeface="+mn-lt"/>
                <a:cs typeface="+mn-cs"/>
              </a:rPr>
              <a:t>улотрикс</a:t>
            </a:r>
            <a:r>
              <a:rPr lang="ru-RU" sz="2800" dirty="0">
                <a:latin typeface="+mn-lt"/>
                <a:cs typeface="+mn-cs"/>
              </a:rPr>
              <a:t> –зеленая, нитчатая водоросль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>
                <a:latin typeface="+mn-lt"/>
                <a:cs typeface="+mn-cs"/>
              </a:rPr>
              <a:t>Под цифрой 1-бесполое размножение, а под цифрой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  <a:cs typeface="+mn-cs"/>
              </a:rPr>
              <a:t>     2-половое</a:t>
            </a:r>
          </a:p>
        </p:txBody>
      </p:sp>
      <p:pic>
        <p:nvPicPr>
          <p:cNvPr id="28679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826375" y="5807075"/>
            <a:ext cx="1223963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443663" y="1700213"/>
            <a:ext cx="215900" cy="188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096000" y="3933825"/>
            <a:ext cx="276225" cy="317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388350" y="3479800"/>
            <a:ext cx="238125" cy="454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667625" y="4868863"/>
            <a:ext cx="15875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684" name="TextBox 7"/>
          <p:cNvSpPr txBox="1">
            <a:spLocks noChangeArrowheads="1"/>
          </p:cNvSpPr>
          <p:nvPr/>
        </p:nvSpPr>
        <p:spPr bwMode="auto">
          <a:xfrm>
            <a:off x="6372225" y="3286125"/>
            <a:ext cx="444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/>
              <a:t>1</a:t>
            </a:r>
          </a:p>
        </p:txBody>
      </p:sp>
      <p:sp>
        <p:nvSpPr>
          <p:cNvPr id="28685" name="TextBox 10"/>
          <p:cNvSpPr txBox="1">
            <a:spLocks noChangeArrowheads="1"/>
          </p:cNvSpPr>
          <p:nvPr/>
        </p:nvSpPr>
        <p:spPr bwMode="auto">
          <a:xfrm>
            <a:off x="8316913" y="1628775"/>
            <a:ext cx="444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23850" y="11113"/>
            <a:ext cx="4462463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7163" y="2468563"/>
            <a:ext cx="398145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700" name="Прямоугольник 1"/>
          <p:cNvSpPr>
            <a:spLocks noChangeArrowheads="1"/>
          </p:cNvSpPr>
          <p:nvPr/>
        </p:nvSpPr>
        <p:spPr bwMode="auto">
          <a:xfrm>
            <a:off x="179388" y="981075"/>
            <a:ext cx="87852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Их можно встретить в морской и пресной воде, на суше, </a:t>
            </a:r>
          </a:p>
          <a:p>
            <a:r>
              <a:rPr lang="ru-RU" sz="2800"/>
              <a:t>в сильно загрязненных водоемах. Они могут быть</a:t>
            </a:r>
          </a:p>
          <a:p>
            <a:r>
              <a:rPr lang="ru-RU" sz="2800"/>
              <a:t> колониальными, одноклеточными и многоклеточными. </a:t>
            </a:r>
          </a:p>
          <a:p>
            <a:r>
              <a:rPr lang="ru-RU" sz="2800"/>
              <a:t>О каком отделе водорослей идет речь?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8313" y="3500438"/>
            <a:ext cx="64071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617538" y="6053138"/>
            <a:ext cx="4943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Это отдел - зеленые водоросли</a:t>
            </a:r>
          </a:p>
        </p:txBody>
      </p:sp>
      <p:pic>
        <p:nvPicPr>
          <p:cNvPr id="29703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526338" y="5487988"/>
            <a:ext cx="1376362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52413" y="0"/>
            <a:ext cx="4462463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0813" y="4262438"/>
            <a:ext cx="39878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50813" y="5283200"/>
            <a:ext cx="7950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Для изготовления  этих продуктов используется агар-агар, который изготавливают из красных водорослей</a:t>
            </a:r>
          </a:p>
        </p:txBody>
      </p:sp>
      <p:sp>
        <p:nvSpPr>
          <p:cNvPr id="30725" name="Прямоугольник 2"/>
          <p:cNvSpPr>
            <a:spLocks noChangeArrowheads="1"/>
          </p:cNvSpPr>
          <p:nvPr/>
        </p:nvSpPr>
        <p:spPr bwMode="auto">
          <a:xfrm>
            <a:off x="395288" y="3627438"/>
            <a:ext cx="83534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Какое отношение эти  вкусные продукты имеют к водорослям ?</a:t>
            </a:r>
          </a:p>
        </p:txBody>
      </p:sp>
      <p:pic>
        <p:nvPicPr>
          <p:cNvPr id="30726" name="Рисунок 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288" y="1152525"/>
            <a:ext cx="2232025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Рисунок 4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86463" y="1023938"/>
            <a:ext cx="2728912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Рисунок 5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909888" y="1152525"/>
            <a:ext cx="2960687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596188" y="5513388"/>
            <a:ext cx="1343025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30" name="TextBox 6"/>
          <p:cNvSpPr txBox="1">
            <a:spLocks noChangeArrowheads="1"/>
          </p:cNvSpPr>
          <p:nvPr/>
        </p:nvSpPr>
        <p:spPr bwMode="auto">
          <a:xfrm>
            <a:off x="631825" y="3240088"/>
            <a:ext cx="18192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мармелад</a:t>
            </a:r>
          </a:p>
        </p:txBody>
      </p:sp>
      <p:sp>
        <p:nvSpPr>
          <p:cNvPr id="30731" name="TextBox 7"/>
          <p:cNvSpPr txBox="1">
            <a:spLocks noChangeArrowheads="1"/>
          </p:cNvSpPr>
          <p:nvPr/>
        </p:nvSpPr>
        <p:spPr bwMode="auto">
          <a:xfrm>
            <a:off x="3643313" y="3124200"/>
            <a:ext cx="99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желе</a:t>
            </a:r>
          </a:p>
        </p:txBody>
      </p:sp>
      <p:sp>
        <p:nvSpPr>
          <p:cNvPr id="30732" name="TextBox 8"/>
          <p:cNvSpPr txBox="1">
            <a:spLocks noChangeArrowheads="1"/>
          </p:cNvSpPr>
          <p:nvPr/>
        </p:nvSpPr>
        <p:spPr bwMode="auto">
          <a:xfrm>
            <a:off x="6875463" y="3141663"/>
            <a:ext cx="11557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зефир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97413" y="-171450"/>
            <a:ext cx="4462462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75" y="4554538"/>
            <a:ext cx="39814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8" name="Рисунок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5275" y="836613"/>
            <a:ext cx="3654425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Box 2"/>
          <p:cNvSpPr txBox="1">
            <a:spLocks noChangeArrowheads="1"/>
          </p:cNvSpPr>
          <p:nvPr/>
        </p:nvSpPr>
        <p:spPr bwMode="auto">
          <a:xfrm>
            <a:off x="1187450" y="3430588"/>
            <a:ext cx="13239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/>
              <a:t>Ульва</a:t>
            </a:r>
          </a:p>
        </p:txBody>
      </p:sp>
      <p:pic>
        <p:nvPicPr>
          <p:cNvPr id="31750" name="Рисунок 3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11638" y="836613"/>
            <a:ext cx="4560887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TextBox 4"/>
          <p:cNvSpPr txBox="1">
            <a:spLocks noChangeArrowheads="1"/>
          </p:cNvSpPr>
          <p:nvPr/>
        </p:nvSpPr>
        <p:spPr bwMode="auto">
          <a:xfrm>
            <a:off x="5507038" y="3284538"/>
            <a:ext cx="19700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3200" b="1"/>
              <a:t>Кувшинка</a:t>
            </a:r>
          </a:p>
        </p:txBody>
      </p:sp>
      <p:sp>
        <p:nvSpPr>
          <p:cNvPr id="31752" name="Прямоугольник 5"/>
          <p:cNvSpPr>
            <a:spLocks noChangeArrowheads="1"/>
          </p:cNvSpPr>
          <p:nvPr/>
        </p:nvSpPr>
        <p:spPr bwMode="auto">
          <a:xfrm>
            <a:off x="539750" y="4076700"/>
            <a:ext cx="80645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Это водные растения. Что их объединяет и какая между ними разница?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95275" y="5367338"/>
            <a:ext cx="8604250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Они обитают в воде  и способны к фотосинтезу.</a:t>
            </a:r>
          </a:p>
          <a:p>
            <a:r>
              <a:rPr lang="ru-RU" sz="2800"/>
              <a:t>Но кувшинка – высшее цветковое растение, </a:t>
            </a:r>
          </a:p>
          <a:p>
            <a:r>
              <a:rPr lang="ru-RU" sz="2800"/>
              <a:t>а Ульва относятся к низшим растениям - водорослям</a:t>
            </a:r>
          </a:p>
          <a:p>
            <a:endParaRPr lang="ru-RU"/>
          </a:p>
        </p:txBody>
      </p:sp>
      <p:pic>
        <p:nvPicPr>
          <p:cNvPr id="31754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445375" y="5084763"/>
            <a:ext cx="1663700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1125538"/>
            <a:ext cx="3048000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92500" y="1957388"/>
            <a:ext cx="969963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81538" y="0"/>
            <a:ext cx="4462462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71738" y="4297363"/>
            <a:ext cx="39814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774" name="Прямоугольник 1"/>
          <p:cNvSpPr>
            <a:spLocks noChangeArrowheads="1"/>
          </p:cNvSpPr>
          <p:nvPr/>
        </p:nvSpPr>
        <p:spPr bwMode="auto">
          <a:xfrm>
            <a:off x="4614863" y="1112838"/>
            <a:ext cx="424815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Какая часть водоросли изображена </a:t>
            </a:r>
          </a:p>
          <a:p>
            <a:r>
              <a:rPr lang="ru-RU" sz="3200"/>
              <a:t>на рисунке?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530350" y="5476875"/>
            <a:ext cx="40671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/>
              <a:t>Слоевище или таллом</a:t>
            </a:r>
          </a:p>
        </p:txBody>
      </p:sp>
      <p:sp>
        <p:nvSpPr>
          <p:cNvPr id="5" name="Овал 4"/>
          <p:cNvSpPr/>
          <p:nvPr/>
        </p:nvSpPr>
        <p:spPr>
          <a:xfrm>
            <a:off x="34925" y="771525"/>
            <a:ext cx="3529013" cy="350043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2777" name="Picture 6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483475" y="5449888"/>
            <a:ext cx="1393825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9113" y="114300"/>
            <a:ext cx="5992812" cy="32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252413" y="0"/>
            <a:ext cx="4462463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65650" y="4229100"/>
            <a:ext cx="39878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797" name="Прямоугольник 1"/>
          <p:cNvSpPr>
            <a:spLocks noChangeArrowheads="1"/>
          </p:cNvSpPr>
          <p:nvPr/>
        </p:nvSpPr>
        <p:spPr bwMode="auto">
          <a:xfrm>
            <a:off x="320675" y="3213100"/>
            <a:ext cx="849153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Какой способ размножения хламидомонады здесь представлен и когда он происходит? Когда  разрывается оболочки зооспоры и выходят зооспоры?</a:t>
            </a:r>
          </a:p>
          <a:p>
            <a:endParaRPr lang="ru-RU" sz="2800"/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717550" y="5253038"/>
            <a:ext cx="6985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Половое размножение. Происходит в конце лета, зооспоры выходят весной.</a:t>
            </a:r>
          </a:p>
        </p:txBody>
      </p:sp>
      <p:pic>
        <p:nvPicPr>
          <p:cNvPr id="33799" name="Picture 5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524750" y="5445125"/>
            <a:ext cx="1408113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80975" y="0"/>
            <a:ext cx="4462463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51050" y="3213100"/>
            <a:ext cx="398145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20" name="Прямоугольник 1"/>
          <p:cNvSpPr>
            <a:spLocks noChangeArrowheads="1"/>
          </p:cNvSpPr>
          <p:nvPr/>
        </p:nvSpPr>
        <p:spPr bwMode="auto">
          <a:xfrm>
            <a:off x="611188" y="1443038"/>
            <a:ext cx="45720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Почему хламидомонаду ботаники</a:t>
            </a:r>
          </a:p>
          <a:p>
            <a:r>
              <a:rPr lang="ru-RU" sz="3200"/>
              <a:t> относят к растениям,</a:t>
            </a:r>
          </a:p>
          <a:p>
            <a:r>
              <a:rPr lang="ru-RU" sz="3200"/>
              <a:t> а зоологи к животным?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76225" y="4581525"/>
            <a:ext cx="72485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Потому, что она содержит хлорофилл и способна к фотосинтезу, но может активно двигаться и питаться готовыми органическими веществами</a:t>
            </a:r>
          </a:p>
        </p:txBody>
      </p:sp>
      <p:pic>
        <p:nvPicPr>
          <p:cNvPr id="34822" name="Рисунок 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43625" y="68263"/>
            <a:ext cx="2962275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5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426325" y="5373688"/>
            <a:ext cx="14668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52613" y="115888"/>
            <a:ext cx="5292725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187450" y="5445125"/>
            <a:ext cx="6337300" cy="129698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 err="1">
                <a:solidFill>
                  <a:schemeClr val="bg2">
                    <a:lumMod val="10000"/>
                  </a:schemeClr>
                </a:solidFill>
              </a:rPr>
              <a:t>Кораллиновые</a:t>
            </a:r>
            <a:r>
              <a:rPr lang="ru-RU" sz="3200" b="1" i="1" dirty="0">
                <a:solidFill>
                  <a:schemeClr val="bg2">
                    <a:lumMod val="10000"/>
                  </a:schemeClr>
                </a:solidFill>
              </a:rPr>
              <a:t> водоросли – образователи рифов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87450" y="5445125"/>
            <a:ext cx="6337300" cy="12969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859338" y="320675"/>
            <a:ext cx="303212" cy="2286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163" y="103188"/>
            <a:ext cx="3700462" cy="3975100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-188913"/>
            <a:ext cx="4462463" cy="153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388" y="4484688"/>
            <a:ext cx="398145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229475" y="3363913"/>
            <a:ext cx="1920875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6" name="Picture 6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308850" y="5300663"/>
            <a:ext cx="1414463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58813" y="890588"/>
            <a:ext cx="3803650" cy="3163887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41338" y="931863"/>
            <a:ext cx="1390650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87350" y="5410200"/>
            <a:ext cx="69215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Водоросли можно встретить в разных климатических условиях</a:t>
            </a:r>
          </a:p>
        </p:txBody>
      </p:sp>
      <p:sp>
        <p:nvSpPr>
          <p:cNvPr id="35850" name="Прямоугольник 3"/>
          <p:cNvSpPr>
            <a:spLocks noChangeArrowheads="1"/>
          </p:cNvSpPr>
          <p:nvPr/>
        </p:nvSpPr>
        <p:spPr bwMode="auto">
          <a:xfrm>
            <a:off x="512763" y="3987800"/>
            <a:ext cx="80200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Обратите внимание на эти фотографии?</a:t>
            </a:r>
          </a:p>
          <a:p>
            <a:r>
              <a:rPr lang="ru-RU" sz="2800" b="1"/>
              <a:t>Глядя на них, что можно сказать о водорослях?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1773238"/>
            <a:ext cx="2241550" cy="286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Box 2"/>
          <p:cNvSpPr txBox="1">
            <a:spLocks noChangeArrowheads="1"/>
          </p:cNvSpPr>
          <p:nvPr/>
        </p:nvSpPr>
        <p:spPr bwMode="auto">
          <a:xfrm>
            <a:off x="611188" y="4652963"/>
            <a:ext cx="1492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/>
              <a:t>улотрикс</a:t>
            </a:r>
          </a:p>
        </p:txBody>
      </p:sp>
      <p:pic>
        <p:nvPicPr>
          <p:cNvPr id="36868" name="Рисунок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39975" y="1844675"/>
            <a:ext cx="2581275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Box 4"/>
          <p:cNvSpPr txBox="1">
            <a:spLocks noChangeArrowheads="1"/>
          </p:cNvSpPr>
          <p:nvPr/>
        </p:nvSpPr>
        <p:spPr bwMode="auto">
          <a:xfrm>
            <a:off x="2973388" y="4581525"/>
            <a:ext cx="9509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/>
              <a:t>ульва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9338" y="1844675"/>
            <a:ext cx="2189162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219700" y="4581525"/>
            <a:ext cx="1800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/>
              <a:t>ламинария</a:t>
            </a:r>
          </a:p>
        </p:txBody>
      </p:sp>
      <p:pic>
        <p:nvPicPr>
          <p:cNvPr id="36872" name="Рисунок 7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19925" y="1773238"/>
            <a:ext cx="2000250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3" name="TextBox 8"/>
          <p:cNvSpPr txBox="1">
            <a:spLocks noChangeArrowheads="1"/>
          </p:cNvSpPr>
          <p:nvPr/>
        </p:nvSpPr>
        <p:spPr bwMode="auto">
          <a:xfrm>
            <a:off x="7308850" y="4581525"/>
            <a:ext cx="15763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/>
              <a:t>спирогира</a:t>
            </a:r>
          </a:p>
        </p:txBody>
      </p:sp>
      <p:pic>
        <p:nvPicPr>
          <p:cNvPr id="36874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-20638" y="0"/>
            <a:ext cx="4462463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-57150" y="4700588"/>
            <a:ext cx="398145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76" name="Picture 8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159625" y="5300663"/>
            <a:ext cx="1558925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877" name="TextBox 11"/>
          <p:cNvSpPr txBox="1">
            <a:spLocks noChangeArrowheads="1"/>
          </p:cNvSpPr>
          <p:nvPr/>
        </p:nvSpPr>
        <p:spPr bwMode="auto">
          <a:xfrm>
            <a:off x="179388" y="981075"/>
            <a:ext cx="87979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/>
              <a:t>Что из водорослей здесь лишнее и почему?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55650" y="5589588"/>
            <a:ext cx="662781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/>
              <a:t>Ламинария  бурая водоросль,</a:t>
            </a:r>
          </a:p>
          <a:p>
            <a:r>
              <a:rPr lang="ru-RU" sz="3200"/>
              <a:t> а все остальные зеленые водоросли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5500" y="836613"/>
            <a:ext cx="1304925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Рисунок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5138" y="600075"/>
            <a:ext cx="2530475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67175" y="1019175"/>
            <a:ext cx="4462463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06925" y="3644900"/>
            <a:ext cx="398145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4" name="Picture 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235825" y="5318125"/>
            <a:ext cx="1584325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895" name="TextBox 5"/>
          <p:cNvSpPr txBox="1">
            <a:spLocks noChangeArrowheads="1"/>
          </p:cNvSpPr>
          <p:nvPr/>
        </p:nvSpPr>
        <p:spPr bwMode="auto">
          <a:xfrm>
            <a:off x="4427538" y="2349500"/>
            <a:ext cx="418623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/>
              <a:t>Эта водоросль – Ульва.</a:t>
            </a:r>
          </a:p>
          <a:p>
            <a:r>
              <a:rPr lang="ru-RU" sz="3200"/>
              <a:t>Что в ней необычного?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368425" y="5383213"/>
            <a:ext cx="665956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/>
              <a:t>Водоросли не имеют корней</a:t>
            </a:r>
          </a:p>
          <a:p>
            <a:r>
              <a:rPr lang="ru-RU" sz="3200"/>
              <a:t> и бутонов как у цветковых растений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4300" y="-22225"/>
            <a:ext cx="5518150" cy="49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66688" y="134938"/>
            <a:ext cx="4462463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4325" y="3249613"/>
            <a:ext cx="398145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243888" y="260350"/>
            <a:ext cx="6096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634288" y="1296988"/>
            <a:ext cx="6096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243888" y="2590800"/>
            <a:ext cx="6096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20" name="Picture 8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8555038" y="3619500"/>
            <a:ext cx="6096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21" name="Picture 9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330825" y="3644900"/>
            <a:ext cx="609600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22" name="Picture 10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286375" y="2627313"/>
            <a:ext cx="6096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23" name="Picture 11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626100" y="2046288"/>
            <a:ext cx="6096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924" name="Прямоугольник 1"/>
          <p:cNvSpPr>
            <a:spLocks noChangeArrowheads="1"/>
          </p:cNvSpPr>
          <p:nvPr/>
        </p:nvSpPr>
        <p:spPr bwMode="auto">
          <a:xfrm>
            <a:off x="179388" y="1455738"/>
            <a:ext cx="62388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Что обозначено под цифрами</a:t>
            </a:r>
          </a:p>
          <a:p>
            <a:r>
              <a:rPr lang="ru-RU" sz="2800"/>
              <a:t> </a:t>
            </a:r>
            <a:r>
              <a:rPr lang="ru-RU" sz="2800" b="1"/>
              <a:t>3</a:t>
            </a:r>
            <a:r>
              <a:rPr lang="ru-RU" sz="2800"/>
              <a:t> и </a:t>
            </a:r>
            <a:r>
              <a:rPr lang="ru-RU" sz="2800" b="1"/>
              <a:t>6</a:t>
            </a:r>
            <a:r>
              <a:rPr lang="ru-RU" sz="2800"/>
              <a:t> у хламидомонады?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55650" y="4786313"/>
            <a:ext cx="76787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Цитоплазма  под цифрой </a:t>
            </a:r>
            <a:r>
              <a:rPr lang="ru-RU" sz="2800" b="1"/>
              <a:t>6</a:t>
            </a:r>
            <a:r>
              <a:rPr lang="ru-RU" sz="2800"/>
              <a:t> и ядро под цифрой </a:t>
            </a:r>
            <a:r>
              <a:rPr lang="ru-RU" sz="2800" b="1"/>
              <a:t>3</a:t>
            </a:r>
            <a:r>
              <a:rPr lang="ru-RU" sz="2800"/>
              <a:t>.</a:t>
            </a:r>
          </a:p>
        </p:txBody>
      </p:sp>
      <p:pic>
        <p:nvPicPr>
          <p:cNvPr id="38926" name="Picture 12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7456488" y="5445125"/>
            <a:ext cx="13970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1963" y="33338"/>
            <a:ext cx="4462462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68538" y="4149725"/>
            <a:ext cx="398145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8313" y="1941513"/>
            <a:ext cx="2671762" cy="1703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76625" y="1941513"/>
            <a:ext cx="2247900" cy="16827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940425" y="1962150"/>
            <a:ext cx="2493963" cy="16827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-571500" y="33338"/>
            <a:ext cx="2079625" cy="279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944" name="TextBox 4"/>
          <p:cNvSpPr txBox="1">
            <a:spLocks noChangeArrowheads="1"/>
          </p:cNvSpPr>
          <p:nvPr/>
        </p:nvSpPr>
        <p:spPr bwMode="auto">
          <a:xfrm>
            <a:off x="8399463" y="549275"/>
            <a:ext cx="493712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/>
              <a:t>,</a:t>
            </a:r>
          </a:p>
        </p:txBody>
      </p:sp>
      <p:sp>
        <p:nvSpPr>
          <p:cNvPr id="39945" name="TextBox 5"/>
          <p:cNvSpPr txBox="1">
            <a:spLocks noChangeArrowheads="1"/>
          </p:cNvSpPr>
          <p:nvPr/>
        </p:nvSpPr>
        <p:spPr bwMode="auto">
          <a:xfrm>
            <a:off x="911225" y="3856038"/>
            <a:ext cx="73787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Какая водоросль зашифрована в ребусе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919413" y="5332413"/>
            <a:ext cx="26781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/>
              <a:t>Спирогира </a:t>
            </a:r>
          </a:p>
        </p:txBody>
      </p:sp>
      <p:pic>
        <p:nvPicPr>
          <p:cNvPr id="39947" name="Picture 8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313613" y="5370513"/>
            <a:ext cx="1331912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8175" y="260350"/>
            <a:ext cx="5538788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Это интересно</a:t>
            </a: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1550988"/>
            <a:ext cx="3671888" cy="27511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03575" y="3009900"/>
            <a:ext cx="3335338" cy="25003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0965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24525" y="4505325"/>
            <a:ext cx="3341688" cy="22367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Рисунок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8013" y="168275"/>
            <a:ext cx="7419975" cy="556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xtBox 2"/>
          <p:cNvSpPr txBox="1">
            <a:spLocks noChangeArrowheads="1"/>
          </p:cNvSpPr>
          <p:nvPr/>
        </p:nvSpPr>
        <p:spPr bwMode="auto">
          <a:xfrm>
            <a:off x="323850" y="5732463"/>
            <a:ext cx="8569325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Кораллиновые водоросли способны впитывать из морской воды известковые соли.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Рисунок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87450" y="84138"/>
            <a:ext cx="3773488" cy="5127625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3011" name="Рисунок 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86350" y="3589338"/>
            <a:ext cx="3914775" cy="2935287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3012" name="Прямоугольник 1"/>
          <p:cNvSpPr>
            <a:spLocks noChangeArrowheads="1"/>
          </p:cNvSpPr>
          <p:nvPr/>
        </p:nvSpPr>
        <p:spPr bwMode="auto">
          <a:xfrm>
            <a:off x="395288" y="5373688"/>
            <a:ext cx="4572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Скопление бурой водоросли ягодоносного саргассума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Рисунок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4213" y="404813"/>
            <a:ext cx="7416800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TextBox 4"/>
          <p:cNvSpPr txBox="1">
            <a:spLocks noChangeArrowheads="1"/>
          </p:cNvSpPr>
          <p:nvPr/>
        </p:nvSpPr>
        <p:spPr bwMode="auto">
          <a:xfrm>
            <a:off x="395288" y="5448300"/>
            <a:ext cx="264636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/>
              <a:t>Диатомовые</a:t>
            </a:r>
          </a:p>
          <a:p>
            <a:r>
              <a:rPr lang="ru-RU" sz="3200" b="1" i="1"/>
              <a:t> водоросли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69925" y="260350"/>
            <a:ext cx="7548563" cy="2124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i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Спасибо за участие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i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 в игре!</a:t>
            </a:r>
          </a:p>
        </p:txBody>
      </p:sp>
      <p:pic>
        <p:nvPicPr>
          <p:cNvPr id="45059" name="Рисунок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81150" y="2252663"/>
            <a:ext cx="5799138" cy="434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0" y="5299075"/>
            <a:ext cx="9144000" cy="1588"/>
          </a:xfrm>
          <a:prstGeom prst="line">
            <a:avLst/>
          </a:prstGeom>
          <a:ln w="57150"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0" y="3929063"/>
            <a:ext cx="9144000" cy="1587"/>
          </a:xfrm>
          <a:prstGeom prst="line">
            <a:avLst/>
          </a:prstGeom>
          <a:ln w="57150"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2571750"/>
            <a:ext cx="9144000" cy="1588"/>
          </a:xfrm>
          <a:prstGeom prst="line">
            <a:avLst/>
          </a:prstGeom>
          <a:ln w="57150"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938" y="1206500"/>
            <a:ext cx="9144000" cy="1588"/>
          </a:xfrm>
          <a:prstGeom prst="line">
            <a:avLst/>
          </a:prstGeom>
          <a:ln w="57150"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611188" y="6524625"/>
            <a:ext cx="1800225" cy="28892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484438" y="6524625"/>
            <a:ext cx="1800225" cy="2889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356100" y="6545263"/>
            <a:ext cx="1800225" cy="26828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8441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70738" y="5214938"/>
            <a:ext cx="211455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2" name="Picture 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-3175" y="7938"/>
            <a:ext cx="9150350" cy="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8" name="Группа 27"/>
          <p:cNvGrpSpPr>
            <a:grpSpLocks/>
          </p:cNvGrpSpPr>
          <p:nvPr/>
        </p:nvGrpSpPr>
        <p:grpSpPr bwMode="auto">
          <a:xfrm>
            <a:off x="-180975" y="68263"/>
            <a:ext cx="1957388" cy="1360487"/>
            <a:chOff x="5399654" y="1396636"/>
            <a:chExt cx="1956654" cy="1359296"/>
          </a:xfrm>
        </p:grpSpPr>
        <p:pic>
          <p:nvPicPr>
            <p:cNvPr id="18454" name="Рисунок 3"/>
            <p:cNvPicPr>
              <a:picLocks noChangeAspect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5399654" y="1396636"/>
              <a:ext cx="1956654" cy="1359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Овал 17"/>
            <p:cNvSpPr/>
            <p:nvPr/>
          </p:nvSpPr>
          <p:spPr>
            <a:xfrm>
              <a:off x="6148673" y="2077077"/>
              <a:ext cx="458616" cy="456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29" name="Группа 28"/>
          <p:cNvGrpSpPr>
            <a:grpSpLocks/>
          </p:cNvGrpSpPr>
          <p:nvPr/>
        </p:nvGrpSpPr>
        <p:grpSpPr bwMode="auto">
          <a:xfrm>
            <a:off x="-198438" y="1323975"/>
            <a:ext cx="1957388" cy="1358900"/>
            <a:chOff x="4605854" y="1934435"/>
            <a:chExt cx="1956654" cy="1359296"/>
          </a:xfrm>
        </p:grpSpPr>
        <p:pic>
          <p:nvPicPr>
            <p:cNvPr id="18452" name="Рисунок 4"/>
            <p:cNvPicPr>
              <a:picLocks noChangeAspect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4605854" y="1934435"/>
              <a:ext cx="1956654" cy="1359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Овал 24"/>
            <p:cNvSpPr/>
            <p:nvPr/>
          </p:nvSpPr>
          <p:spPr>
            <a:xfrm>
              <a:off x="5332657" y="2653783"/>
              <a:ext cx="503048" cy="45733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30" name="Группа 29"/>
          <p:cNvGrpSpPr>
            <a:grpSpLocks/>
          </p:cNvGrpSpPr>
          <p:nvPr/>
        </p:nvGrpSpPr>
        <p:grpSpPr bwMode="auto">
          <a:xfrm>
            <a:off x="-123825" y="2584450"/>
            <a:ext cx="1957388" cy="1360488"/>
            <a:chOff x="4716016" y="1591836"/>
            <a:chExt cx="1956654" cy="1359296"/>
          </a:xfrm>
        </p:grpSpPr>
        <p:pic>
          <p:nvPicPr>
            <p:cNvPr id="18450" name="Рисунок 7"/>
            <p:cNvPicPr>
              <a:picLocks noChangeAspect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4716016" y="1591836"/>
              <a:ext cx="1956654" cy="1359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Овал 25"/>
            <p:cNvSpPr/>
            <p:nvPr/>
          </p:nvSpPr>
          <p:spPr>
            <a:xfrm>
              <a:off x="5465035" y="2272277"/>
              <a:ext cx="458616" cy="456799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31" name="Группа 30"/>
          <p:cNvGrpSpPr>
            <a:grpSpLocks/>
          </p:cNvGrpSpPr>
          <p:nvPr/>
        </p:nvGrpSpPr>
        <p:grpSpPr bwMode="auto">
          <a:xfrm>
            <a:off x="-252413" y="3929063"/>
            <a:ext cx="1957388" cy="1358900"/>
            <a:chOff x="4580186" y="1414668"/>
            <a:chExt cx="1956654" cy="1359296"/>
          </a:xfrm>
        </p:grpSpPr>
        <p:pic>
          <p:nvPicPr>
            <p:cNvPr id="18448" name="Рисунок 8"/>
            <p:cNvPicPr>
              <a:picLocks noChangeAspect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 rot="-330224">
              <a:off x="4580186" y="1414668"/>
              <a:ext cx="1956654" cy="1359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Овал 26"/>
            <p:cNvSpPr/>
            <p:nvPr/>
          </p:nvSpPr>
          <p:spPr>
            <a:xfrm>
              <a:off x="5329206" y="2094316"/>
              <a:ext cx="458615" cy="45733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" name="Скругленный прямоугольник 1"/>
          <p:cNvSpPr/>
          <p:nvPr/>
        </p:nvSpPr>
        <p:spPr>
          <a:xfrm>
            <a:off x="6227763" y="6534150"/>
            <a:ext cx="1800225" cy="2889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07407E-6 L 0.14167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66 0.00255 L 0.28142 0.002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143 0.00255 L 0.42118 0.002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118 0.00254 L 0.56285 0.0025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285 0.00254 L 0.69671 0.0025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967 0.00254 L 0.83645 0.0025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7 L 0.14705 -0.0020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705 -0.00208 L 0.28872 -0.0020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872 -0.00208 L 0.43038 -0.0020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038 -0.00208 L 0.57222 -0.0020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223 -0.00208 L 0.70608 -0.0020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608 -0.00208 L 0.83993 -0.0020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L 0.13889 -0.0074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89 -0.00741 L 0.28645 -0.0074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646 -0.00741 L 0.43021 -0.0074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021 -0.0074 L 0.57205 -0.0074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205 -0.00741 L 0.70591 -0.00741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591 -0.00741 L 0.83976 -0.0074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0.16076 0.00648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076 0.00648 L 0.3026 0.00625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26 0.00625 L 0.45208 0.00648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208 0.00648 L 0.59375 0.00648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375 0.00648 L 0.73559 0.00648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559 0.00648 L 0.86163 0.00648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Прямоугольник 1"/>
          <p:cNvSpPr>
            <a:spLocks noChangeArrowheads="1"/>
          </p:cNvSpPr>
          <p:nvPr/>
        </p:nvSpPr>
        <p:spPr bwMode="auto">
          <a:xfrm>
            <a:off x="611188" y="1628775"/>
            <a:ext cx="78486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http://fotki.yandex.ru/users/culakova-iu/view/423100/?page=1 (дельфин)</a:t>
            </a:r>
          </a:p>
          <a:p>
            <a:r>
              <a:rPr lang="ru-RU" sz="2000"/>
              <a:t>http://jenskie-novosti.ru/salat-iz-morskoy-kapustyi-s-nerkoy.html (салат)</a:t>
            </a:r>
          </a:p>
          <a:p>
            <a:r>
              <a:rPr lang="ru-RU" sz="2000"/>
              <a:t>http://www.nayki.ru/news88827.html (красная водоросль)</a:t>
            </a:r>
          </a:p>
          <a:p>
            <a:r>
              <a:rPr lang="ru-RU" sz="2000"/>
              <a:t>http://forum.zoologist.ru/viewtopic.php?id=560 (глубоководная рыба)</a:t>
            </a:r>
          </a:p>
          <a:p>
            <a:r>
              <a:rPr lang="ru-RU" sz="2000"/>
              <a:t>http://blog.imhonet.ru/author/yu-yushka/post/2282119/ (мармелад)</a:t>
            </a:r>
          </a:p>
          <a:p>
            <a:r>
              <a:rPr lang="ru-RU" sz="2000"/>
              <a:t>http://itravel.by/stories/id_1522/kuhnya-stran-mira/strannosti-zefira/ </a:t>
            </a:r>
          </a:p>
          <a:p>
            <a:r>
              <a:rPr lang="ru-RU" sz="2000"/>
              <a:t>(зефир)</a:t>
            </a:r>
          </a:p>
          <a:p>
            <a:r>
              <a:rPr lang="ru-RU" sz="2000"/>
              <a:t>http://www.ayurvedaplus.ru/articles/29856/253160/ желе</a:t>
            </a:r>
          </a:p>
          <a:p>
            <a:r>
              <a:rPr lang="ru-RU" sz="2000"/>
              <a:t>http://ru.wikipedia.org/wiki/%CA%F3%E2%F8%E8%ED%EA%E0 (кувшинка)</a:t>
            </a:r>
          </a:p>
          <a:p>
            <a:r>
              <a:rPr lang="en-US" sz="2000"/>
              <a:t>http://karat773.ru/post130969544/</a:t>
            </a:r>
            <a:r>
              <a:rPr lang="ru-RU" sz="2000"/>
              <a:t>(анимация)</a:t>
            </a:r>
          </a:p>
        </p:txBody>
      </p:sp>
      <p:sp>
        <p:nvSpPr>
          <p:cNvPr id="46083" name="TextBox 5"/>
          <p:cNvSpPr txBox="1">
            <a:spLocks noChangeArrowheads="1"/>
          </p:cNvSpPr>
          <p:nvPr/>
        </p:nvSpPr>
        <p:spPr bwMode="auto">
          <a:xfrm>
            <a:off x="1619250" y="369888"/>
            <a:ext cx="61737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i="1"/>
              <a:t>Использованные материалы: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апля 1"/>
          <p:cNvSpPr/>
          <p:nvPr/>
        </p:nvSpPr>
        <p:spPr>
          <a:xfrm>
            <a:off x="611188" y="549275"/>
            <a:ext cx="914400" cy="914400"/>
          </a:xfrm>
          <a:prstGeom prst="teardrop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hlinkClick r:id="rId3" action="ppaction://hlinksldjump"/>
              </a:rPr>
              <a:t>1</a:t>
            </a:r>
            <a:endParaRPr lang="ru-RU" sz="3600" b="1" dirty="0"/>
          </a:p>
        </p:txBody>
      </p:sp>
      <p:sp>
        <p:nvSpPr>
          <p:cNvPr id="3" name="Капля 2"/>
          <p:cNvSpPr/>
          <p:nvPr/>
        </p:nvSpPr>
        <p:spPr>
          <a:xfrm>
            <a:off x="2268538" y="549275"/>
            <a:ext cx="914400" cy="914400"/>
          </a:xfrm>
          <a:prstGeom prst="teardrop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hlinkClick r:id="rId4" action="ppaction://hlinksldjump"/>
              </a:rPr>
              <a:t>2</a:t>
            </a:r>
            <a:endParaRPr lang="ru-RU" sz="3600" b="1" dirty="0"/>
          </a:p>
        </p:txBody>
      </p:sp>
      <p:sp>
        <p:nvSpPr>
          <p:cNvPr id="4" name="Капля 3"/>
          <p:cNvSpPr/>
          <p:nvPr/>
        </p:nvSpPr>
        <p:spPr>
          <a:xfrm>
            <a:off x="3851275" y="476250"/>
            <a:ext cx="914400" cy="914400"/>
          </a:xfrm>
          <a:prstGeom prst="teardrop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hlinkClick r:id="rId5" action="ppaction://hlinksldjump"/>
              </a:rPr>
              <a:t>3</a:t>
            </a:r>
            <a:endParaRPr lang="ru-RU" sz="3600" b="1" dirty="0"/>
          </a:p>
        </p:txBody>
      </p:sp>
      <p:sp>
        <p:nvSpPr>
          <p:cNvPr id="5" name="Капля 4"/>
          <p:cNvSpPr/>
          <p:nvPr/>
        </p:nvSpPr>
        <p:spPr>
          <a:xfrm>
            <a:off x="5580063" y="476250"/>
            <a:ext cx="914400" cy="914400"/>
          </a:xfrm>
          <a:prstGeom prst="teardrop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hlinkClick r:id="rId6" action="ppaction://hlinksldjump"/>
              </a:rPr>
              <a:t>4</a:t>
            </a:r>
            <a:endParaRPr lang="ru-RU" sz="3600" b="1" dirty="0"/>
          </a:p>
        </p:txBody>
      </p:sp>
      <p:sp>
        <p:nvSpPr>
          <p:cNvPr id="6" name="Капля 5"/>
          <p:cNvSpPr/>
          <p:nvPr/>
        </p:nvSpPr>
        <p:spPr>
          <a:xfrm>
            <a:off x="7308850" y="476250"/>
            <a:ext cx="914400" cy="914400"/>
          </a:xfrm>
          <a:prstGeom prst="teardrop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hlinkClick r:id="rId7" action="ppaction://hlinksldjump"/>
              </a:rPr>
              <a:t>5</a:t>
            </a:r>
            <a:endParaRPr lang="ru-RU" sz="3600" b="1" dirty="0"/>
          </a:p>
        </p:txBody>
      </p:sp>
      <p:sp>
        <p:nvSpPr>
          <p:cNvPr id="7" name="Капля 6"/>
          <p:cNvSpPr/>
          <p:nvPr/>
        </p:nvSpPr>
        <p:spPr>
          <a:xfrm>
            <a:off x="611188" y="2060575"/>
            <a:ext cx="914400" cy="914400"/>
          </a:xfrm>
          <a:prstGeom prst="teardrop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hlinkClick r:id="rId8" action="ppaction://hlinksldjump"/>
              </a:rPr>
              <a:t>6</a:t>
            </a:r>
            <a:endParaRPr lang="ru-RU" sz="3600" b="1" dirty="0"/>
          </a:p>
        </p:txBody>
      </p:sp>
      <p:sp>
        <p:nvSpPr>
          <p:cNvPr id="8" name="Капля 7"/>
          <p:cNvSpPr/>
          <p:nvPr/>
        </p:nvSpPr>
        <p:spPr>
          <a:xfrm>
            <a:off x="2268538" y="2060575"/>
            <a:ext cx="914400" cy="914400"/>
          </a:xfrm>
          <a:prstGeom prst="teardrop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hlinkClick r:id="rId9" action="ppaction://hlinksldjump"/>
              </a:rPr>
              <a:t>7</a:t>
            </a:r>
            <a:endParaRPr lang="ru-RU" sz="3600" b="1" dirty="0"/>
          </a:p>
        </p:txBody>
      </p:sp>
      <p:sp>
        <p:nvSpPr>
          <p:cNvPr id="9" name="Капля 8"/>
          <p:cNvSpPr/>
          <p:nvPr/>
        </p:nvSpPr>
        <p:spPr>
          <a:xfrm>
            <a:off x="3832225" y="2060575"/>
            <a:ext cx="914400" cy="914400"/>
          </a:xfrm>
          <a:prstGeom prst="teardrop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hlinkClick r:id="rId10" action="ppaction://hlinksldjump"/>
              </a:rPr>
              <a:t>8</a:t>
            </a:r>
            <a:endParaRPr lang="ru-RU" sz="3600" b="1" dirty="0"/>
          </a:p>
        </p:txBody>
      </p:sp>
      <p:sp>
        <p:nvSpPr>
          <p:cNvPr id="10" name="Капля 9"/>
          <p:cNvSpPr/>
          <p:nvPr/>
        </p:nvSpPr>
        <p:spPr>
          <a:xfrm>
            <a:off x="5580063" y="2060575"/>
            <a:ext cx="914400" cy="914400"/>
          </a:xfrm>
          <a:prstGeom prst="teardrop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hlinkClick r:id="rId11" action="ppaction://hlinksldjump"/>
              </a:rPr>
              <a:t>9</a:t>
            </a:r>
            <a:endParaRPr lang="ru-RU" sz="3600" b="1" dirty="0"/>
          </a:p>
        </p:txBody>
      </p:sp>
      <p:sp>
        <p:nvSpPr>
          <p:cNvPr id="11" name="Капля 10"/>
          <p:cNvSpPr/>
          <p:nvPr/>
        </p:nvSpPr>
        <p:spPr>
          <a:xfrm>
            <a:off x="7454900" y="2060575"/>
            <a:ext cx="914400" cy="914400"/>
          </a:xfrm>
          <a:prstGeom prst="teardrop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hlinkClick r:id="rId12" action="ppaction://hlinksldjump"/>
              </a:rPr>
              <a:t>10</a:t>
            </a:r>
            <a:endParaRPr lang="ru-RU" sz="3600" b="1" dirty="0"/>
          </a:p>
        </p:txBody>
      </p:sp>
      <p:sp>
        <p:nvSpPr>
          <p:cNvPr id="12" name="Капля 11"/>
          <p:cNvSpPr/>
          <p:nvPr/>
        </p:nvSpPr>
        <p:spPr>
          <a:xfrm>
            <a:off x="611188" y="3559175"/>
            <a:ext cx="914400" cy="914400"/>
          </a:xfrm>
          <a:prstGeom prst="teardrop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hlinkClick r:id="rId13" action="ppaction://hlinksldjump"/>
              </a:rPr>
              <a:t>11</a:t>
            </a:r>
            <a:endParaRPr lang="ru-RU" sz="3600" b="1" dirty="0"/>
          </a:p>
        </p:txBody>
      </p:sp>
      <p:sp>
        <p:nvSpPr>
          <p:cNvPr id="13" name="Капля 12"/>
          <p:cNvSpPr/>
          <p:nvPr/>
        </p:nvSpPr>
        <p:spPr>
          <a:xfrm>
            <a:off x="2268538" y="3573463"/>
            <a:ext cx="914400" cy="914400"/>
          </a:xfrm>
          <a:prstGeom prst="teardrop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hlinkClick r:id="rId14" action="ppaction://hlinksldjump"/>
              </a:rPr>
              <a:t>12</a:t>
            </a:r>
            <a:endParaRPr lang="ru-RU" sz="3600" b="1" dirty="0"/>
          </a:p>
        </p:txBody>
      </p:sp>
      <p:sp>
        <p:nvSpPr>
          <p:cNvPr id="14" name="Капля 13"/>
          <p:cNvSpPr/>
          <p:nvPr/>
        </p:nvSpPr>
        <p:spPr>
          <a:xfrm>
            <a:off x="3851275" y="3573463"/>
            <a:ext cx="914400" cy="914400"/>
          </a:xfrm>
          <a:prstGeom prst="teardrop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hlinkClick r:id="rId15" action="ppaction://hlinksldjump"/>
              </a:rPr>
              <a:t>13</a:t>
            </a:r>
            <a:endParaRPr lang="ru-RU" sz="3600" b="1" dirty="0"/>
          </a:p>
        </p:txBody>
      </p:sp>
      <p:sp>
        <p:nvSpPr>
          <p:cNvPr id="15" name="Капля 14"/>
          <p:cNvSpPr/>
          <p:nvPr/>
        </p:nvSpPr>
        <p:spPr>
          <a:xfrm>
            <a:off x="5543550" y="3559175"/>
            <a:ext cx="914400" cy="914400"/>
          </a:xfrm>
          <a:prstGeom prst="teardrop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hlinkClick r:id="rId16" action="ppaction://hlinksldjump"/>
              </a:rPr>
              <a:t>14</a:t>
            </a:r>
            <a:endParaRPr lang="ru-RU" sz="3600" b="1" dirty="0"/>
          </a:p>
        </p:txBody>
      </p:sp>
      <p:sp>
        <p:nvSpPr>
          <p:cNvPr id="16" name="Капля 15"/>
          <p:cNvSpPr/>
          <p:nvPr/>
        </p:nvSpPr>
        <p:spPr>
          <a:xfrm>
            <a:off x="7454900" y="3573463"/>
            <a:ext cx="914400" cy="914400"/>
          </a:xfrm>
          <a:prstGeom prst="teardrop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hlinkClick r:id="rId17" action="ppaction://hlinksldjump"/>
              </a:rPr>
              <a:t>15</a:t>
            </a:r>
            <a:endParaRPr lang="ru-RU" sz="3600" b="1" dirty="0"/>
          </a:p>
        </p:txBody>
      </p:sp>
      <p:sp>
        <p:nvSpPr>
          <p:cNvPr id="17" name="Капля 16"/>
          <p:cNvSpPr/>
          <p:nvPr/>
        </p:nvSpPr>
        <p:spPr>
          <a:xfrm>
            <a:off x="611188" y="5157788"/>
            <a:ext cx="914400" cy="914400"/>
          </a:xfrm>
          <a:prstGeom prst="teardrop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hlinkClick r:id="rId18" action="ppaction://hlinksldjump"/>
              </a:rPr>
              <a:t>16</a:t>
            </a:r>
            <a:endParaRPr lang="ru-RU" sz="3600" b="1" dirty="0"/>
          </a:p>
        </p:txBody>
      </p:sp>
      <p:sp>
        <p:nvSpPr>
          <p:cNvPr id="18" name="Капля 17"/>
          <p:cNvSpPr/>
          <p:nvPr/>
        </p:nvSpPr>
        <p:spPr>
          <a:xfrm>
            <a:off x="2214563" y="5157788"/>
            <a:ext cx="914400" cy="914400"/>
          </a:xfrm>
          <a:prstGeom prst="teardrop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hlinkClick r:id="rId19" action="ppaction://hlinksldjump"/>
              </a:rPr>
              <a:t>17</a:t>
            </a:r>
            <a:endParaRPr lang="ru-RU" sz="3600" b="1" dirty="0"/>
          </a:p>
        </p:txBody>
      </p:sp>
      <p:sp>
        <p:nvSpPr>
          <p:cNvPr id="19" name="Капля 18"/>
          <p:cNvSpPr/>
          <p:nvPr/>
        </p:nvSpPr>
        <p:spPr>
          <a:xfrm>
            <a:off x="3851275" y="5157788"/>
            <a:ext cx="914400" cy="914400"/>
          </a:xfrm>
          <a:prstGeom prst="teardrop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hlinkClick r:id="rId20" action="ppaction://hlinksldjump"/>
              </a:rPr>
              <a:t>18</a:t>
            </a:r>
            <a:endParaRPr lang="ru-RU" sz="3600" b="1" dirty="0"/>
          </a:p>
        </p:txBody>
      </p:sp>
      <p:sp>
        <p:nvSpPr>
          <p:cNvPr id="20" name="Капля 19"/>
          <p:cNvSpPr/>
          <p:nvPr/>
        </p:nvSpPr>
        <p:spPr>
          <a:xfrm>
            <a:off x="5580063" y="5157788"/>
            <a:ext cx="914400" cy="914400"/>
          </a:xfrm>
          <a:prstGeom prst="teardrop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hlinkClick r:id="rId21" action="ppaction://hlinksldjump"/>
              </a:rPr>
              <a:t>19</a:t>
            </a:r>
            <a:endParaRPr lang="ru-RU" sz="3600" b="1" dirty="0"/>
          </a:p>
        </p:txBody>
      </p:sp>
      <p:sp>
        <p:nvSpPr>
          <p:cNvPr id="21" name="Капля 20"/>
          <p:cNvSpPr/>
          <p:nvPr/>
        </p:nvSpPr>
        <p:spPr>
          <a:xfrm>
            <a:off x="7454900" y="5157788"/>
            <a:ext cx="914400" cy="914400"/>
          </a:xfrm>
          <a:prstGeom prst="teardrop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hlinkClick r:id="rId22" action="ppaction://hlinksldjump"/>
              </a:rPr>
              <a:t>20</a:t>
            </a:r>
            <a:endParaRPr lang="ru-RU" sz="3600" b="1" dirty="0"/>
          </a:p>
        </p:txBody>
      </p:sp>
      <p:sp>
        <p:nvSpPr>
          <p:cNvPr id="22" name="Управляющая кнопка: далее 21">
            <a:hlinkClick r:id="rId23" action="ppaction://hlinksldjump" highlightClick="1"/>
          </p:cNvPr>
          <p:cNvSpPr/>
          <p:nvPr/>
        </p:nvSpPr>
        <p:spPr>
          <a:xfrm>
            <a:off x="8369300" y="6092825"/>
            <a:ext cx="520700" cy="549275"/>
          </a:xfrm>
          <a:prstGeom prst="actionButtonForwardNex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Капля 22"/>
          <p:cNvSpPr/>
          <p:nvPr/>
        </p:nvSpPr>
        <p:spPr>
          <a:xfrm>
            <a:off x="611188" y="549275"/>
            <a:ext cx="914400" cy="9144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Капля 23"/>
          <p:cNvSpPr/>
          <p:nvPr/>
        </p:nvSpPr>
        <p:spPr>
          <a:xfrm>
            <a:off x="2235200" y="584200"/>
            <a:ext cx="914400" cy="9144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Капля 24"/>
          <p:cNvSpPr/>
          <p:nvPr/>
        </p:nvSpPr>
        <p:spPr>
          <a:xfrm>
            <a:off x="3851275" y="476250"/>
            <a:ext cx="914400" cy="9144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Капля 25"/>
          <p:cNvSpPr/>
          <p:nvPr/>
        </p:nvSpPr>
        <p:spPr>
          <a:xfrm>
            <a:off x="5564188" y="476250"/>
            <a:ext cx="914400" cy="9144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Капля 26"/>
          <p:cNvSpPr/>
          <p:nvPr/>
        </p:nvSpPr>
        <p:spPr>
          <a:xfrm>
            <a:off x="7315200" y="481013"/>
            <a:ext cx="914400" cy="9144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Капля 27"/>
          <p:cNvSpPr/>
          <p:nvPr/>
        </p:nvSpPr>
        <p:spPr>
          <a:xfrm>
            <a:off x="611188" y="2079625"/>
            <a:ext cx="914400" cy="9144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Капля 28"/>
          <p:cNvSpPr/>
          <p:nvPr/>
        </p:nvSpPr>
        <p:spPr>
          <a:xfrm>
            <a:off x="2235200" y="2078038"/>
            <a:ext cx="914400" cy="9144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Капля 29"/>
          <p:cNvSpPr/>
          <p:nvPr/>
        </p:nvSpPr>
        <p:spPr>
          <a:xfrm>
            <a:off x="3814763" y="2060575"/>
            <a:ext cx="914400" cy="9144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Капля 30"/>
          <p:cNvSpPr/>
          <p:nvPr/>
        </p:nvSpPr>
        <p:spPr>
          <a:xfrm>
            <a:off x="5580063" y="2079625"/>
            <a:ext cx="914400" cy="9144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Капля 31"/>
          <p:cNvSpPr/>
          <p:nvPr/>
        </p:nvSpPr>
        <p:spPr>
          <a:xfrm>
            <a:off x="7466013" y="2060575"/>
            <a:ext cx="914400" cy="9144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Капля 32"/>
          <p:cNvSpPr/>
          <p:nvPr/>
        </p:nvSpPr>
        <p:spPr>
          <a:xfrm>
            <a:off x="631825" y="3562350"/>
            <a:ext cx="914400" cy="9144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Капля 33"/>
          <p:cNvSpPr/>
          <p:nvPr/>
        </p:nvSpPr>
        <p:spPr>
          <a:xfrm>
            <a:off x="2289175" y="3573463"/>
            <a:ext cx="914400" cy="9144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Капля 34"/>
          <p:cNvSpPr/>
          <p:nvPr/>
        </p:nvSpPr>
        <p:spPr>
          <a:xfrm>
            <a:off x="3859213" y="3587750"/>
            <a:ext cx="914400" cy="9144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Капля 35"/>
          <p:cNvSpPr/>
          <p:nvPr/>
        </p:nvSpPr>
        <p:spPr>
          <a:xfrm>
            <a:off x="5567363" y="3536950"/>
            <a:ext cx="914400" cy="9144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Капля 36"/>
          <p:cNvSpPr/>
          <p:nvPr/>
        </p:nvSpPr>
        <p:spPr>
          <a:xfrm>
            <a:off x="7454900" y="3573463"/>
            <a:ext cx="914400" cy="9144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Капля 37"/>
          <p:cNvSpPr/>
          <p:nvPr/>
        </p:nvSpPr>
        <p:spPr>
          <a:xfrm>
            <a:off x="611188" y="5157788"/>
            <a:ext cx="914400" cy="9144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Капля 38"/>
          <p:cNvSpPr/>
          <p:nvPr/>
        </p:nvSpPr>
        <p:spPr>
          <a:xfrm>
            <a:off x="2197100" y="5157788"/>
            <a:ext cx="914400" cy="9144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Капля 39"/>
          <p:cNvSpPr/>
          <p:nvPr/>
        </p:nvSpPr>
        <p:spPr>
          <a:xfrm>
            <a:off x="3857625" y="5183188"/>
            <a:ext cx="914400" cy="9144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Капля 40"/>
          <p:cNvSpPr/>
          <p:nvPr/>
        </p:nvSpPr>
        <p:spPr>
          <a:xfrm>
            <a:off x="5580063" y="5157788"/>
            <a:ext cx="914400" cy="9144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Капля 41"/>
          <p:cNvSpPr/>
          <p:nvPr/>
        </p:nvSpPr>
        <p:spPr>
          <a:xfrm>
            <a:off x="7454900" y="5157788"/>
            <a:ext cx="914400" cy="9144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3238" y="333375"/>
            <a:ext cx="4035425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3" name="Прямоугольник 1"/>
          <p:cNvSpPr>
            <a:spLocks noChangeArrowheads="1"/>
          </p:cNvSpPr>
          <p:nvPr/>
        </p:nvSpPr>
        <p:spPr bwMode="auto">
          <a:xfrm>
            <a:off x="479425" y="1484313"/>
            <a:ext cx="770413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/>
              <a:t>Почему водоросли относят к низшим и почему к растениям?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3238" y="2662238"/>
            <a:ext cx="3560762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19075" y="3860800"/>
            <a:ext cx="8640763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/>
              <a:t>К низшим потому, что они не имеют тканей и органов, </a:t>
            </a:r>
          </a:p>
          <a:p>
            <a:r>
              <a:rPr lang="ru-RU" sz="3200" b="1" i="1"/>
              <a:t>а к растениям, потому, что они способны к фотосинтезу</a:t>
            </a:r>
          </a:p>
        </p:txBody>
      </p:sp>
      <p:pic>
        <p:nvPicPr>
          <p:cNvPr id="20486" name="Picture 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948488" y="5411788"/>
            <a:ext cx="182245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115888"/>
            <a:ext cx="4035425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7" name="Прямоугольник 1"/>
          <p:cNvSpPr>
            <a:spLocks noChangeArrowheads="1"/>
          </p:cNvSpPr>
          <p:nvPr/>
        </p:nvSpPr>
        <p:spPr bwMode="auto">
          <a:xfrm>
            <a:off x="323850" y="1546225"/>
            <a:ext cx="4824413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Какой цифрой обозначен хроматофор у хламидомонады</a:t>
            </a:r>
          </a:p>
          <a:p>
            <a:r>
              <a:rPr lang="ru-RU" sz="3200" b="1"/>
              <a:t>И какую роль он  играет?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925" y="3879850"/>
            <a:ext cx="3560763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11125" y="5200650"/>
            <a:ext cx="84963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В хроматофоре содержаться хлоропласты. </a:t>
            </a:r>
          </a:p>
          <a:p>
            <a:r>
              <a:rPr lang="ru-RU" sz="3200" b="1"/>
              <a:t>Он обозначен цифрой 4</a:t>
            </a:r>
          </a:p>
        </p:txBody>
      </p:sp>
      <p:pic>
        <p:nvPicPr>
          <p:cNvPr id="21510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95688" y="12700"/>
            <a:ext cx="5518150" cy="49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907338" y="260350"/>
            <a:ext cx="6096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235825" y="1311275"/>
            <a:ext cx="6096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773988" y="2576513"/>
            <a:ext cx="6096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8302625" y="3808413"/>
            <a:ext cx="6096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876800" y="3608388"/>
            <a:ext cx="6096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6" name="Picture 12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876800" y="2684463"/>
            <a:ext cx="6096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7" name="Picture 13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330825" y="2103438"/>
            <a:ext cx="6096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8" name="Picture 14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7358063" y="5272088"/>
            <a:ext cx="182245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07950" y="-242888"/>
            <a:ext cx="4035425" cy="153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125413" y="908050"/>
            <a:ext cx="6175375" cy="37861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  <a:cs typeface="+mn-cs"/>
              </a:rPr>
              <a:t>Найдите правильные соответствия. Ответы надо занести в таблицу: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  <a:cs typeface="+mn-cs"/>
              </a:rPr>
              <a:t>А. Зеленые одноклеточные водоросли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  <a:cs typeface="+mn-cs"/>
              </a:rPr>
              <a:t>Б. Нитчатые водоросли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  <a:cs typeface="+mn-cs"/>
              </a:rPr>
              <a:t>В. Бурые водоросли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  <a:cs typeface="+mn-cs"/>
              </a:rPr>
              <a:t>Г. Красные водоросли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  <a:cs typeface="+mn-cs"/>
              </a:rPr>
              <a:t>Д. Колониальные водоросли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1. Спирогира, 2. Порфира,  3. Ламинария,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4. Вольвокс,  5. Хлорелла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795963" y="1557338"/>
          <a:ext cx="283210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6050"/>
                <a:gridCol w="14160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А</a:t>
                      </a:r>
                      <a:endParaRPr lang="ru-RU" sz="2400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1444" marR="91444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Б</a:t>
                      </a:r>
                      <a:endParaRPr lang="ru-RU" sz="2400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1444" marR="91444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</a:t>
                      </a:r>
                      <a:endParaRPr lang="ru-RU" sz="2400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1444" marR="91444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Г</a:t>
                      </a:r>
                      <a:endParaRPr lang="ru-RU" sz="2400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1444" marR="91444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Д</a:t>
                      </a:r>
                      <a:endParaRPr lang="ru-RU" sz="2400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444" marR="91444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4663" y="4383088"/>
          <a:ext cx="3240088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0044"/>
                <a:gridCol w="16200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А</a:t>
                      </a:r>
                      <a:endParaRPr lang="ru-RU" sz="2400" dirty="0"/>
                    </a:p>
                  </a:txBody>
                  <a:tcPr marL="91432" marR="91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</a:t>
                      </a:r>
                      <a:endParaRPr lang="ru-RU" sz="2400" dirty="0"/>
                    </a:p>
                  </a:txBody>
                  <a:tcPr marL="91432" marR="91432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Б</a:t>
                      </a:r>
                      <a:endParaRPr lang="ru-RU" sz="2400" dirty="0"/>
                    </a:p>
                  </a:txBody>
                  <a:tcPr marL="91432" marR="91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 marL="91432" marR="91432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</a:t>
                      </a:r>
                      <a:endParaRPr lang="ru-RU" sz="2400" dirty="0"/>
                    </a:p>
                  </a:txBody>
                  <a:tcPr marL="91432" marR="91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 marL="91432" marR="91432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Г</a:t>
                      </a:r>
                      <a:endParaRPr lang="ru-RU" sz="2400" dirty="0"/>
                    </a:p>
                  </a:txBody>
                  <a:tcPr marL="91432" marR="91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 marL="91432" marR="91432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Д</a:t>
                      </a:r>
                      <a:endParaRPr lang="ru-RU" sz="2400" dirty="0"/>
                    </a:p>
                  </a:txBody>
                  <a:tcPr marL="91432" marR="91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</a:t>
                      </a:r>
                      <a:endParaRPr lang="ru-RU" sz="2400" dirty="0"/>
                    </a:p>
                  </a:txBody>
                  <a:tcPr marL="91432" marR="91432"/>
                </a:tc>
              </a:tr>
            </a:tbl>
          </a:graphicData>
        </a:graphic>
      </p:graphicFrame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36513" y="4660900"/>
            <a:ext cx="3560763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73" name="Рисунок 5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2900364">
            <a:off x="7688262" y="-165099"/>
            <a:ext cx="868363" cy="19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74" name="Рисунок 6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87675" y="4703763"/>
            <a:ext cx="120015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75" name="Picture 6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424738" y="5368925"/>
            <a:ext cx="1611312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76" name="Рисунок 4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424738" y="3730625"/>
            <a:ext cx="186055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00638" y="-171450"/>
            <a:ext cx="4035425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1600" y="-26988"/>
            <a:ext cx="3749675" cy="4651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Овал 1"/>
          <p:cNvSpPr/>
          <p:nvPr/>
        </p:nvSpPr>
        <p:spPr>
          <a:xfrm>
            <a:off x="900113" y="4149725"/>
            <a:ext cx="1223962" cy="647700"/>
          </a:xfrm>
          <a:prstGeom prst="ellipse">
            <a:avLst/>
          </a:prstGeom>
          <a:noFill/>
          <a:ln w="381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38350" y="3082925"/>
            <a:ext cx="16891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8" name="Прямоугольник 2"/>
          <p:cNvSpPr>
            <a:spLocks noChangeArrowheads="1"/>
          </p:cNvSpPr>
          <p:nvPr/>
        </p:nvSpPr>
        <p:spPr bwMode="auto">
          <a:xfrm>
            <a:off x="3924300" y="1962150"/>
            <a:ext cx="53276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Какая часть бурой водоросли отмечена </a:t>
            </a:r>
          </a:p>
          <a:p>
            <a:r>
              <a:rPr lang="ru-RU" sz="2800"/>
              <a:t>на рисунке? Для чего она служит?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11113" y="4473575"/>
            <a:ext cx="3560763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95288" y="5373688"/>
            <a:ext cx="6553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Ризоиды – корнеподобные разрастания. </a:t>
            </a:r>
          </a:p>
          <a:p>
            <a:r>
              <a:rPr lang="ru-RU" sz="2800"/>
              <a:t>Они служат для прикрепления к грунту</a:t>
            </a:r>
          </a:p>
          <a:p>
            <a:r>
              <a:rPr lang="ru-RU" sz="2800"/>
              <a:t> или к другим водорослям</a:t>
            </a:r>
          </a:p>
        </p:txBody>
      </p:sp>
      <p:pic>
        <p:nvPicPr>
          <p:cNvPr id="23561" name="Picture 6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945313" y="4941888"/>
            <a:ext cx="2116137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07950" y="0"/>
            <a:ext cx="403542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94163" y="-195263"/>
            <a:ext cx="5518150" cy="49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172450" y="38100"/>
            <a:ext cx="6096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778750" y="1095375"/>
            <a:ext cx="6096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83575" y="2392363"/>
            <a:ext cx="6096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642350" y="3511550"/>
            <a:ext cx="6096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402263" y="3414713"/>
            <a:ext cx="609600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330825" y="2457450"/>
            <a:ext cx="6096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691188" y="1852613"/>
            <a:ext cx="6096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87" name="Прямоугольник 1"/>
          <p:cNvSpPr>
            <a:spLocks noChangeArrowheads="1"/>
          </p:cNvSpPr>
          <p:nvPr/>
        </p:nvSpPr>
        <p:spPr bwMode="auto">
          <a:xfrm>
            <a:off x="76200" y="1125538"/>
            <a:ext cx="5503863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Что обозначено под цифрами 5 и 7 у хламидомонады?</a:t>
            </a:r>
          </a:p>
          <a:p>
            <a:r>
              <a:rPr lang="ru-RU" sz="2800"/>
              <a:t>Какая функция у этих органоидов?</a:t>
            </a:r>
          </a:p>
        </p:txBody>
      </p:sp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3813" y="2660650"/>
            <a:ext cx="3560762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28625" y="3886200"/>
            <a:ext cx="860742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Под цифрой 5 – крахмальное тельце,</a:t>
            </a:r>
          </a:p>
          <a:p>
            <a:r>
              <a:rPr lang="ru-RU" sz="2800"/>
              <a:t> запас питательных веществ ; </a:t>
            </a:r>
          </a:p>
          <a:p>
            <a:r>
              <a:rPr lang="ru-RU" sz="2800"/>
              <a:t>Под цифрой 7 – светочувствительный глазок, с помощью которого, хламидомонада</a:t>
            </a:r>
          </a:p>
          <a:p>
            <a:r>
              <a:rPr lang="ru-RU" sz="2800"/>
              <a:t> находит освещенные участки водоема</a:t>
            </a:r>
          </a:p>
        </p:txBody>
      </p:sp>
      <p:pic>
        <p:nvPicPr>
          <p:cNvPr id="24590" name="Picture 12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7135813" y="5157788"/>
            <a:ext cx="1900237" cy="153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4418</TotalTime>
  <Words>850</Words>
  <Application>Microsoft Office PowerPoint</Application>
  <PresentationFormat>Экран (4:3)</PresentationFormat>
  <Paragraphs>165</Paragraphs>
  <Slides>30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15</vt:i4>
      </vt:variant>
      <vt:variant>
        <vt:lpstr>Заголовки слайдов</vt:lpstr>
      </vt:variant>
      <vt:variant>
        <vt:i4>30</vt:i4>
      </vt:variant>
    </vt:vector>
  </HeadingPairs>
  <TitlesOfParts>
    <vt:vector size="48" baseType="lpstr">
      <vt:lpstr>Calibri</vt:lpstr>
      <vt:lpstr>Arial</vt:lpstr>
      <vt:lpstr>Wingdings</vt:lpstr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11_Тема Office</vt:lpstr>
      <vt:lpstr>12_Тема Office</vt:lpstr>
      <vt:lpstr>13_Тема Office</vt:lpstr>
      <vt:lpstr>14_Тема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урок-игра "Водоросли"</dc:title>
  <dc:creator>Кобызева Л.Н.</dc:creator>
  <cp:lastModifiedBy>revaz</cp:lastModifiedBy>
  <cp:revision>230</cp:revision>
  <dcterms:created xsi:type="dcterms:W3CDTF">2011-04-27T17:06:57Z</dcterms:created>
  <dcterms:modified xsi:type="dcterms:W3CDTF">2013-04-13T20:31:45Z</dcterms:modified>
</cp:coreProperties>
</file>