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B04A40-0C5F-45CB-A2CE-6D057A82A9B8}" type="datetimeFigureOut">
              <a:rPr lang="ru-RU" smtClean="0"/>
              <a:t>06.11.2012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824692-F7B1-408F-80A9-61F763FC43C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714357"/>
            <a:ext cx="7643866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КАКАЯ БУКВА В АЛФАВИТЕ ШЕСТАЯ С КОНЦА?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</a:t>
            </a:r>
            <a:r>
              <a:rPr kumimoji="0" lang="ru-RU" sz="540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sz="540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</a:t>
            </a:r>
            <a:r>
              <a:rPr kumimoji="0" lang="ru-RU" sz="540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ъ</a:t>
            </a: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571472" y="714356"/>
            <a:ext cx="828680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СЛОВЕ МОЖЕТ БЫТЬ ….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 один ударный гласный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 два ударных гласных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 все гласные ударные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714356"/>
            <a:ext cx="7643866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В КАКОМ СЛОВЕ ПРИ ИЗМЕНЕНИИ УДАРЕНИЯ ПОЛУЧИТСЯ НОВОЕ СЛОВО</a:t>
            </a:r>
            <a:r>
              <a:rPr lang="ru-RU" sz="3200" b="1" dirty="0" smtClean="0">
                <a:solidFill>
                  <a:srgbClr val="0070C0"/>
                </a:solidFill>
              </a:rPr>
              <a:t>?</a:t>
            </a:r>
          </a:p>
          <a:p>
            <a:endParaRPr lang="ru-RU" sz="3200" dirty="0">
              <a:solidFill>
                <a:srgbClr val="0070C0"/>
              </a:solidFill>
            </a:endParaRPr>
          </a:p>
          <a:p>
            <a:r>
              <a:rPr lang="ru-RU" sz="4800" dirty="0">
                <a:solidFill>
                  <a:srgbClr val="0070C0"/>
                </a:solidFill>
              </a:rPr>
              <a:t>1) гвоздики</a:t>
            </a:r>
          </a:p>
          <a:p>
            <a:r>
              <a:rPr lang="ru-RU" sz="4800" dirty="0">
                <a:solidFill>
                  <a:srgbClr val="0070C0"/>
                </a:solidFill>
              </a:rPr>
              <a:t>2) плачу</a:t>
            </a:r>
          </a:p>
          <a:p>
            <a:r>
              <a:rPr lang="ru-RU" sz="4800" dirty="0">
                <a:solidFill>
                  <a:srgbClr val="0070C0"/>
                </a:solidFill>
              </a:rPr>
              <a:t>3) </a:t>
            </a:r>
            <a:r>
              <a:rPr lang="ru-RU" sz="4800" dirty="0" smtClean="0">
                <a:solidFill>
                  <a:srgbClr val="0070C0"/>
                </a:solidFill>
              </a:rPr>
              <a:t>атлас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71472" y="714356"/>
            <a:ext cx="764386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КАКОЙ ГРУППЕ СЛОВ ВСЕ СОГЛАСНЫЕ ЗВОНКИЕ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арбуз, лев, малина</a:t>
            </a:r>
          </a:p>
          <a:p>
            <a:r>
              <a:rPr lang="ru-RU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гнездо, муравей, берлога</a:t>
            </a:r>
          </a:p>
          <a:p>
            <a:r>
              <a:rPr lang="ru-RU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Олег, Володя, </a:t>
            </a:r>
            <a:r>
              <a:rPr lang="ru-RU" sz="4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Бор</a:t>
            </a:r>
            <a:r>
              <a:rPr lang="ru-RU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714356"/>
            <a:ext cx="764386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ЗВУКОВАЯ ЗАПИСЬ СЛОВА «ЁЖ</a:t>
            </a:r>
            <a:r>
              <a:rPr lang="ru-RU" sz="3600" b="1" dirty="0" smtClean="0">
                <a:solidFill>
                  <a:srgbClr val="0070C0"/>
                </a:solidFill>
              </a:rPr>
              <a:t>»</a:t>
            </a:r>
          </a:p>
          <a:p>
            <a:endParaRPr lang="ru-RU" sz="3600" dirty="0">
              <a:solidFill>
                <a:srgbClr val="0070C0"/>
              </a:solidFill>
            </a:endParaRPr>
          </a:p>
          <a:p>
            <a:r>
              <a:rPr lang="ru-RU" sz="4800" dirty="0">
                <a:solidFill>
                  <a:srgbClr val="0070C0"/>
                </a:solidFill>
              </a:rPr>
              <a:t>1) [</a:t>
            </a:r>
            <a:r>
              <a:rPr lang="ru-RU" sz="4800" dirty="0" err="1">
                <a:solidFill>
                  <a:srgbClr val="0070C0"/>
                </a:solidFill>
              </a:rPr>
              <a:t>ёш</a:t>
            </a:r>
            <a:r>
              <a:rPr lang="ru-RU" sz="4800" dirty="0">
                <a:solidFill>
                  <a:srgbClr val="0070C0"/>
                </a:solidFill>
              </a:rPr>
              <a:t>]</a:t>
            </a:r>
          </a:p>
          <a:p>
            <a:r>
              <a:rPr lang="ru-RU" sz="4800" dirty="0">
                <a:solidFill>
                  <a:srgbClr val="0070C0"/>
                </a:solidFill>
              </a:rPr>
              <a:t>2) [</a:t>
            </a:r>
            <a:r>
              <a:rPr lang="ru-RU" sz="4800" dirty="0" err="1">
                <a:solidFill>
                  <a:srgbClr val="0070C0"/>
                </a:solidFill>
              </a:rPr>
              <a:t>й’ощ</a:t>
            </a:r>
            <a:r>
              <a:rPr lang="ru-RU" sz="4800" dirty="0">
                <a:solidFill>
                  <a:srgbClr val="0070C0"/>
                </a:solidFill>
              </a:rPr>
              <a:t>]  </a:t>
            </a:r>
          </a:p>
          <a:p>
            <a:r>
              <a:rPr lang="ru-RU" sz="4800" dirty="0">
                <a:solidFill>
                  <a:srgbClr val="0070C0"/>
                </a:solidFill>
              </a:rPr>
              <a:t>3) [</a:t>
            </a:r>
            <a:r>
              <a:rPr lang="ru-RU" sz="4800" dirty="0" err="1">
                <a:solidFill>
                  <a:srgbClr val="0070C0"/>
                </a:solidFill>
              </a:rPr>
              <a:t>й’ож</a:t>
            </a:r>
            <a:r>
              <a:rPr lang="ru-RU" sz="4800" dirty="0">
                <a:solidFill>
                  <a:srgbClr val="0070C0"/>
                </a:solidFill>
              </a:rPr>
              <a:t>]</a:t>
            </a:r>
          </a:p>
          <a:p>
            <a:r>
              <a:rPr lang="ru-RU" sz="2400" dirty="0">
                <a:solidFill>
                  <a:srgbClr val="0070C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928670"/>
            <a:ext cx="7643866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>
                <a:solidFill>
                  <a:srgbClr val="0070C0"/>
                </a:solidFill>
              </a:rPr>
              <a:t>1</a:t>
            </a:r>
            <a:r>
              <a:rPr lang="ru-RU" sz="3600" dirty="0" smtClean="0">
                <a:solidFill>
                  <a:srgbClr val="0070C0"/>
                </a:solidFill>
              </a:rPr>
              <a:t>) Сахар </a:t>
            </a:r>
            <a:r>
              <a:rPr lang="ru-RU" sz="3600" dirty="0">
                <a:solidFill>
                  <a:srgbClr val="0070C0"/>
                </a:solidFill>
              </a:rPr>
              <a:t>и конфета – это родственные слова.</a:t>
            </a:r>
          </a:p>
          <a:p>
            <a:r>
              <a:rPr lang="ru-RU" sz="3600" dirty="0">
                <a:solidFill>
                  <a:srgbClr val="0070C0"/>
                </a:solidFill>
              </a:rPr>
              <a:t>2</a:t>
            </a:r>
            <a:r>
              <a:rPr lang="ru-RU" sz="3600" dirty="0" smtClean="0">
                <a:solidFill>
                  <a:srgbClr val="0070C0"/>
                </a:solidFill>
              </a:rPr>
              <a:t>) Морковь </a:t>
            </a:r>
            <a:r>
              <a:rPr lang="ru-RU" sz="3600" dirty="0">
                <a:solidFill>
                  <a:srgbClr val="0070C0"/>
                </a:solidFill>
              </a:rPr>
              <a:t>– это слово с нулевым окончанием.</a:t>
            </a:r>
          </a:p>
          <a:p>
            <a:r>
              <a:rPr lang="ru-RU" sz="3600" dirty="0">
                <a:solidFill>
                  <a:srgbClr val="0070C0"/>
                </a:solidFill>
              </a:rPr>
              <a:t>3</a:t>
            </a:r>
            <a:r>
              <a:rPr lang="ru-RU" sz="3600" dirty="0" smtClean="0">
                <a:solidFill>
                  <a:srgbClr val="0070C0"/>
                </a:solidFill>
              </a:rPr>
              <a:t>) </a:t>
            </a:r>
            <a:r>
              <a:rPr lang="ru-RU" sz="3600" dirty="0" err="1" smtClean="0">
                <a:solidFill>
                  <a:srgbClr val="0070C0"/>
                </a:solidFill>
              </a:rPr>
              <a:t>Птица-птицы</a:t>
            </a: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>
                <a:solidFill>
                  <a:srgbClr val="0070C0"/>
                </a:solidFill>
              </a:rPr>
              <a:t>– это разные формы одного и того же слова.</a:t>
            </a:r>
          </a:p>
          <a:p>
            <a:r>
              <a:rPr lang="ru-RU" sz="3600" dirty="0">
                <a:solidFill>
                  <a:srgbClr val="0070C0"/>
                </a:solidFill>
              </a:rPr>
              <a:t> </a:t>
            </a:r>
          </a:p>
          <a:p>
            <a:r>
              <a:rPr lang="ru-RU" sz="3200" b="1" dirty="0">
                <a:solidFill>
                  <a:srgbClr val="0070C0"/>
                </a:solidFill>
              </a:rPr>
              <a:t> </a:t>
            </a:r>
            <a:endParaRPr lang="ru-RU" sz="3200" dirty="0">
              <a:solidFill>
                <a:srgbClr val="0070C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928670"/>
            <a:ext cx="764386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400" b="1" dirty="0">
                <a:solidFill>
                  <a:srgbClr val="0070C0"/>
                </a:solidFill>
              </a:rPr>
              <a:t>Вода, водитель, водица, наводнение, поводок, проводы, проводница, водяной, паводок, поводырь.</a:t>
            </a:r>
            <a:endParaRPr lang="ru-RU" sz="4400" dirty="0">
              <a:solidFill>
                <a:srgbClr val="0070C0"/>
              </a:solidFill>
            </a:endParaRPr>
          </a:p>
          <a:p>
            <a:pPr algn="ctr"/>
            <a:r>
              <a:rPr lang="ru-RU" sz="4400" b="1" dirty="0">
                <a:solidFill>
                  <a:srgbClr val="0070C0"/>
                </a:solidFill>
              </a:rPr>
              <a:t> </a:t>
            </a:r>
            <a:endParaRPr lang="ru-RU" sz="4400" dirty="0">
              <a:solidFill>
                <a:srgbClr val="0070C0"/>
              </a:solidFill>
            </a:endParaRPr>
          </a:p>
          <a:p>
            <a:endParaRPr kumimoji="0" lang="ru-RU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714356"/>
            <a:ext cx="8286808" cy="6154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>
              <a:buAutoNum type="arabicParenR"/>
            </a:pPr>
            <a:r>
              <a:rPr lang="ru-RU" sz="3600" dirty="0" err="1" smtClean="0">
                <a:solidFill>
                  <a:srgbClr val="0070C0"/>
                </a:solidFill>
              </a:rPr>
              <a:t>нзиЖь</a:t>
            </a:r>
            <a:r>
              <a:rPr lang="ru-RU" sz="3600" dirty="0" smtClean="0">
                <a:solidFill>
                  <a:srgbClr val="0070C0"/>
                </a:solidFill>
              </a:rPr>
              <a:t>  </a:t>
            </a:r>
            <a:r>
              <a:rPr lang="ru-RU" sz="3600" dirty="0" err="1">
                <a:solidFill>
                  <a:srgbClr val="0070C0"/>
                </a:solidFill>
              </a:rPr>
              <a:t>анад</a:t>
            </a:r>
            <a:r>
              <a:rPr lang="ru-RU" sz="3600" dirty="0">
                <a:solidFill>
                  <a:srgbClr val="0070C0"/>
                </a:solidFill>
              </a:rPr>
              <a:t>  ан </a:t>
            </a:r>
            <a:r>
              <a:rPr lang="ru-RU" sz="3600" dirty="0" err="1">
                <a:solidFill>
                  <a:srgbClr val="0070C0"/>
                </a:solidFill>
              </a:rPr>
              <a:t>рыебод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</a:rPr>
              <a:t>лаед</a:t>
            </a:r>
            <a:r>
              <a:rPr lang="ru-RU" sz="3600" dirty="0" smtClean="0">
                <a:solidFill>
                  <a:srgbClr val="0070C0"/>
                </a:solidFill>
              </a:rPr>
              <a:t>.</a:t>
            </a:r>
          </a:p>
          <a:p>
            <a:pPr marL="742950" indent="-742950">
              <a:buAutoNum type="arabicParenR" startAt="2"/>
            </a:pPr>
            <a:r>
              <a:rPr lang="ru-RU" sz="3600" dirty="0" err="1" smtClean="0">
                <a:solidFill>
                  <a:srgbClr val="0070C0"/>
                </a:solidFill>
              </a:rPr>
              <a:t>риМ</a:t>
            </a:r>
            <a:r>
              <a:rPr lang="ru-RU" sz="3600" dirty="0" smtClean="0">
                <a:solidFill>
                  <a:srgbClr val="0070C0"/>
                </a:solidFill>
              </a:rPr>
              <a:t>  </a:t>
            </a:r>
            <a:r>
              <a:rPr lang="ru-RU" sz="3600" dirty="0" err="1">
                <a:solidFill>
                  <a:srgbClr val="0070C0"/>
                </a:solidFill>
              </a:rPr>
              <a:t>свещаоется</a:t>
            </a:r>
            <a:r>
              <a:rPr lang="ru-RU" sz="3600" dirty="0">
                <a:solidFill>
                  <a:srgbClr val="0070C0"/>
                </a:solidFill>
              </a:rPr>
              <a:t>  </a:t>
            </a:r>
            <a:r>
              <a:rPr lang="ru-RU" sz="3600" dirty="0" err="1">
                <a:solidFill>
                  <a:srgbClr val="0070C0"/>
                </a:solidFill>
              </a:rPr>
              <a:t>слонцем</a:t>
            </a:r>
            <a:r>
              <a:rPr lang="ru-RU" sz="3600" dirty="0">
                <a:solidFill>
                  <a:srgbClr val="0070C0"/>
                </a:solidFill>
              </a:rPr>
              <a:t>, а </a:t>
            </a:r>
            <a:r>
              <a:rPr lang="ru-RU" sz="3600" dirty="0" err="1">
                <a:solidFill>
                  <a:srgbClr val="0070C0"/>
                </a:solidFill>
              </a:rPr>
              <a:t>чевекло</a:t>
            </a:r>
            <a:r>
              <a:rPr lang="ru-RU" sz="3600" dirty="0">
                <a:solidFill>
                  <a:srgbClr val="0070C0"/>
                </a:solidFill>
              </a:rPr>
              <a:t> – </a:t>
            </a:r>
            <a:r>
              <a:rPr lang="ru-RU" sz="3600" dirty="0" err="1">
                <a:solidFill>
                  <a:srgbClr val="0070C0"/>
                </a:solidFill>
              </a:rPr>
              <a:t>назнием</a:t>
            </a:r>
            <a:r>
              <a:rPr lang="ru-RU" sz="3600" dirty="0">
                <a:solidFill>
                  <a:srgbClr val="0070C0"/>
                </a:solidFill>
              </a:rPr>
              <a:t>. </a:t>
            </a:r>
            <a:endParaRPr lang="ru-RU" sz="3600" dirty="0" smtClean="0">
              <a:solidFill>
                <a:srgbClr val="0070C0"/>
              </a:solidFill>
            </a:endParaRPr>
          </a:p>
          <a:p>
            <a:pPr marL="742950" indent="-742950">
              <a:buFontTx/>
              <a:buAutoNum type="arabicParenR" startAt="2"/>
            </a:pPr>
            <a:r>
              <a:rPr lang="ru-RU" sz="3600" dirty="0" err="1">
                <a:solidFill>
                  <a:srgbClr val="0070C0"/>
                </a:solidFill>
              </a:rPr>
              <a:t>еНт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рудга</a:t>
            </a:r>
            <a:r>
              <a:rPr lang="ru-RU" sz="3600" dirty="0">
                <a:solidFill>
                  <a:srgbClr val="0070C0"/>
                </a:solidFill>
              </a:rPr>
              <a:t> – </a:t>
            </a:r>
            <a:r>
              <a:rPr lang="ru-RU" sz="3600" dirty="0" err="1">
                <a:solidFill>
                  <a:srgbClr val="0070C0"/>
                </a:solidFill>
              </a:rPr>
              <a:t>иищ</a:t>
            </a:r>
            <a:r>
              <a:rPr lang="ru-RU" sz="3600" dirty="0">
                <a:solidFill>
                  <a:srgbClr val="0070C0"/>
                </a:solidFill>
              </a:rPr>
              <a:t>, а </a:t>
            </a:r>
            <a:r>
              <a:rPr lang="ru-RU" sz="3600" dirty="0" err="1">
                <a:solidFill>
                  <a:srgbClr val="0070C0"/>
                </a:solidFill>
              </a:rPr>
              <a:t>шёлна</a:t>
            </a:r>
            <a:r>
              <a:rPr lang="ru-RU" sz="3600" dirty="0">
                <a:solidFill>
                  <a:srgbClr val="0070C0"/>
                </a:solidFill>
              </a:rPr>
              <a:t> - </a:t>
            </a:r>
            <a:r>
              <a:rPr lang="ru-RU" sz="3600" dirty="0" err="1">
                <a:solidFill>
                  <a:srgbClr val="0070C0"/>
                </a:solidFill>
              </a:rPr>
              <a:t>ребеги</a:t>
            </a:r>
            <a:r>
              <a:rPr lang="ru-RU" sz="3600" dirty="0">
                <a:solidFill>
                  <a:srgbClr val="0070C0"/>
                </a:solidFill>
              </a:rPr>
              <a:t>.</a:t>
            </a:r>
          </a:p>
          <a:p>
            <a:pPr marL="742950" indent="-742950">
              <a:buAutoNum type="arabicParenR" startAt="2"/>
            </a:pPr>
            <a:r>
              <a:rPr lang="ru-RU" sz="3600" dirty="0">
                <a:solidFill>
                  <a:srgbClr val="0070C0"/>
                </a:solidFill>
              </a:rPr>
              <a:t>Кот аз </a:t>
            </a:r>
            <a:r>
              <a:rPr lang="ru-RU" sz="3600" dirty="0" err="1">
                <a:solidFill>
                  <a:srgbClr val="0070C0"/>
                </a:solidFill>
              </a:rPr>
              <a:t>доРину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ройго</a:t>
            </a:r>
            <a:r>
              <a:rPr lang="ru-RU" sz="3600" dirty="0">
                <a:solidFill>
                  <a:srgbClr val="0070C0"/>
                </a:solidFill>
              </a:rPr>
              <a:t>, тот истинный </a:t>
            </a:r>
            <a:r>
              <a:rPr lang="ru-RU" sz="3600" dirty="0" err="1">
                <a:solidFill>
                  <a:srgbClr val="0070C0"/>
                </a:solidFill>
              </a:rPr>
              <a:t>регой</a:t>
            </a:r>
            <a:endParaRPr lang="ru-RU" sz="3600" dirty="0">
              <a:solidFill>
                <a:srgbClr val="0070C0"/>
              </a:solidFill>
            </a:endParaRPr>
          </a:p>
          <a:p>
            <a:pPr marL="742950" indent="-742950">
              <a:buAutoNum type="arabicParenR"/>
            </a:pPr>
            <a:endParaRPr lang="ru-RU" sz="3600" dirty="0"/>
          </a:p>
          <a:p>
            <a:r>
              <a:rPr lang="ru-RU" sz="3200" b="1" dirty="0">
                <a:solidFill>
                  <a:srgbClr val="0070C0"/>
                </a:solidFill>
              </a:rPr>
              <a:t> </a:t>
            </a:r>
            <a:endParaRPr lang="ru-RU" sz="3200" dirty="0">
              <a:solidFill>
                <a:srgbClr val="0070C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714356"/>
            <a:ext cx="935837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Найдите «лишнее слово»,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обоснуйте свой </a:t>
            </a:r>
            <a:r>
              <a:rPr lang="ru-RU" sz="3600" b="1" dirty="0">
                <a:solidFill>
                  <a:srgbClr val="0070C0"/>
                </a:solidFill>
              </a:rPr>
              <a:t>выбор</a:t>
            </a:r>
            <a:r>
              <a:rPr lang="ru-RU" sz="3600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endParaRPr lang="ru-RU" sz="3600" dirty="0">
              <a:solidFill>
                <a:srgbClr val="0070C0"/>
              </a:solidFill>
            </a:endParaRPr>
          </a:p>
          <a:p>
            <a:r>
              <a:rPr lang="ru-RU" sz="3600" b="1" dirty="0" smtClean="0">
                <a:solidFill>
                  <a:srgbClr val="0070C0"/>
                </a:solidFill>
              </a:rPr>
              <a:t>     </a:t>
            </a:r>
            <a:r>
              <a:rPr lang="ru-RU" sz="4800" dirty="0" smtClean="0">
                <a:solidFill>
                  <a:srgbClr val="0070C0"/>
                </a:solidFill>
              </a:rPr>
              <a:t>Василёк</a:t>
            </a:r>
            <a:r>
              <a:rPr lang="ru-RU" sz="4800" dirty="0">
                <a:solidFill>
                  <a:srgbClr val="0070C0"/>
                </a:solidFill>
              </a:rPr>
              <a:t>, роза, ромашка.</a:t>
            </a:r>
          </a:p>
          <a:p>
            <a:pPr marL="742950" indent="-742950"/>
            <a:endParaRPr lang="ru-RU" sz="4800" dirty="0">
              <a:solidFill>
                <a:srgbClr val="0070C0"/>
              </a:solidFill>
            </a:endParaRPr>
          </a:p>
          <a:p>
            <a:r>
              <a:rPr lang="ru-RU" sz="4400" b="1" dirty="0">
                <a:solidFill>
                  <a:srgbClr val="0070C0"/>
                </a:solidFill>
              </a:rPr>
              <a:t> </a:t>
            </a:r>
            <a:endParaRPr lang="ru-RU" sz="3200" dirty="0">
              <a:solidFill>
                <a:srgbClr val="0070C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208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</cp:revision>
  <dcterms:created xsi:type="dcterms:W3CDTF">2012-11-06T08:40:05Z</dcterms:created>
  <dcterms:modified xsi:type="dcterms:W3CDTF">2012-11-06T08:55:28Z</dcterms:modified>
</cp:coreProperties>
</file>