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8" r:id="rId5"/>
    <p:sldId id="269" r:id="rId6"/>
    <p:sldId id="258" r:id="rId7"/>
    <p:sldId id="270" r:id="rId8"/>
    <p:sldId id="271" r:id="rId9"/>
    <p:sldId id="260" r:id="rId10"/>
    <p:sldId id="272" r:id="rId11"/>
    <p:sldId id="273" r:id="rId12"/>
    <p:sldId id="274" r:id="rId13"/>
    <p:sldId id="261" r:id="rId14"/>
    <p:sldId id="275" r:id="rId15"/>
    <p:sldId id="262" r:id="rId16"/>
    <p:sldId id="279" r:id="rId17"/>
    <p:sldId id="276" r:id="rId18"/>
    <p:sldId id="277" r:id="rId19"/>
    <p:sldId id="278" r:id="rId20"/>
    <p:sldId id="264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95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image" Target="../media/image33.png"/><Relationship Id="rId2" Type="http://schemas.openxmlformats.org/officeDocument/2006/relationships/image" Target="../media/image23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mihail\Local Settings\Temporary Internet Files\Content.IE5\GI1WBFKJ\MC900436872[1]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559068">
            <a:off x="7432696" y="4854571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mihail\Local Settings\Temporary Internet Files\Content.IE5\GI1WBFKJ\MC900436872[1]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8626432">
            <a:off x="-77411" y="479225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mihail\Local Settings\Temporary Internet Files\Content.IE5\GI1WBFKJ\MC900436872[1]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9692862">
            <a:off x="74581" y="7459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mihail\Local Settings\Temporary Internet Files\Content.IE5\GI1WBFKJ\MC900436872[1]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559068">
            <a:off x="7432696" y="7459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рево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433387"/>
            <a:ext cx="5000625" cy="599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 появились имена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порядок появления детей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Первой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Третьяк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природные явления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Пурга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Мороз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Внешний вид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Светлана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Чернава      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 descr="http://im0-tub-ru.yandex.net/i?id=369211869-4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8612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59821266-64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90"/>
            <a:ext cx="2352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-ru.yandex.net/i?id=193034062-41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71488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5-tub-ru.yandex.net/i?id=38968638-02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92919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0-tub-ru.yandex.net/i?id=40890313-64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214422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8-tub-ru.yandex.net/i?id=380668736-48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17144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mihail\Local Settings\Temporary Internet Files\Content.IE5\GI1WBFKJ\MC900436872[1]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2887475">
            <a:off x="7354173" y="5068167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mihail\Local Settings\Temporary Internet Files\Content.IE5\GI1WBFKJ\MC900436872[1]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8426831">
            <a:off x="57834" y="5201379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mihail\Local Settings\Temporary Internet Files\Content.IE5\GI1WBFKJ\MC900436872[1]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8523484">
            <a:off x="7140573" y="-6828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Появление прозвищ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 виду деятельности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Кузнец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Рыбак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 особенностям характера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Балагур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Тихой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http://im5-tub-ru.yandex.net/i?id=480770472-4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4-tub-ru.yandex.net/i?id=256642718-11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785926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7-tub-ru.yandex.net/i?id=119620338-30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256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mihail\Local Settings\Temporary Internet Files\Content.IE5\GI1WBFKJ\MC900436872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466790">
            <a:off x="7424626" y="499574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mihail\Local Settings\Temporary Internet Files\Content.IE5\GI1WBFKJ\MC900436872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8921727">
            <a:off x="355060" y="478844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mihail\Local Settings\Temporary Internet Files\Content.IE5\GI1WBFKJ\MC900436872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8696431">
            <a:off x="7361257" y="315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.blog.fontanka.ru/photos/2012/02/800x600_PGgpqJRAyuL5iPt5An2P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295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</a:rPr>
              <a:t>Отчество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Знатные, богатые  люди получали отчество с суффиксом    - ВИЧ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Середа + </a:t>
            </a:r>
            <a:r>
              <a:rPr lang="ru-RU" sz="2400" i="1" dirty="0" err="1" smtClean="0">
                <a:solidFill>
                  <a:schemeClr val="tx1"/>
                </a:solidFill>
              </a:rPr>
              <a:t>вич</a:t>
            </a:r>
            <a:r>
              <a:rPr lang="ru-RU" sz="2400" i="1" dirty="0" smtClean="0">
                <a:solidFill>
                  <a:schemeClr val="tx1"/>
                </a:solidFill>
              </a:rPr>
              <a:t> = </a:t>
            </a:r>
            <a:r>
              <a:rPr lang="ru-RU" sz="2400" i="1" dirty="0" err="1" smtClean="0">
                <a:solidFill>
                  <a:schemeClr val="tx1"/>
                </a:solidFill>
              </a:rPr>
              <a:t>Середович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Небогатые, но уважаемые люди получали отчество с суффиксами  - ин, - </a:t>
            </a:r>
            <a:r>
              <a:rPr lang="ru-RU" sz="2400" dirty="0" err="1" smtClean="0">
                <a:solidFill>
                  <a:schemeClr val="tx1"/>
                </a:solidFill>
              </a:rPr>
              <a:t>ов</a:t>
            </a:r>
            <a:r>
              <a:rPr lang="ru-RU" sz="2400" dirty="0" smtClean="0">
                <a:solidFill>
                  <a:schemeClr val="tx1"/>
                </a:solidFill>
              </a:rPr>
              <a:t>, - ев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Блохин, Орлов, Конев.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Остальных людей называли просто по имени</a:t>
            </a: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Фамилия </a:t>
            </a:r>
            <a:r>
              <a:rPr lang="ru-RU" dirty="0" smtClean="0">
                <a:solidFill>
                  <a:schemeClr val="tx1"/>
                </a:solidFill>
              </a:rPr>
              <a:t>– в переводе с латинского «семья»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Род</a:t>
            </a:r>
            <a:r>
              <a:rPr lang="ru-RU" dirty="0" smtClean="0">
                <a:solidFill>
                  <a:schemeClr val="tx1"/>
                </a:solidFill>
              </a:rPr>
              <a:t> – это люди, которые считают себя потомками общего предка по материнской или отцовской линии</a:t>
            </a:r>
          </a:p>
          <a:p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Родословная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– перечень поколений одного рода, устанавливающий происхождение и степени родства. </a:t>
            </a:r>
          </a:p>
          <a:p>
            <a:endParaRPr lang="ru-RU" dirty="0"/>
          </a:p>
        </p:txBody>
      </p:sp>
      <p:pic>
        <p:nvPicPr>
          <p:cNvPr id="5" name="Рисунок 4" descr="http://im7-tub-ru.yandex.net/i?id=363148283-0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00636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mihail\Local Settings\Temporary Internet Files\Content.IE5\GI1WBFKJ\MC900388812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7607071">
            <a:off x="622957" y="5129491"/>
            <a:ext cx="1323975" cy="160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Родословное древо семьи Пушкиных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http://www.epwr.ru/quotauthor/427/9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76681" y="1600200"/>
            <a:ext cx="2838063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history.sgu.ru/img/x1-Z5_146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71612"/>
            <a:ext cx="2714333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b95499d86c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Родословное древо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42" y="5052975"/>
            <a:ext cx="1237386" cy="1206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66" y="3455744"/>
            <a:ext cx="981859" cy="1070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36" y="2535469"/>
            <a:ext cx="778694" cy="920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54" y="2477704"/>
            <a:ext cx="806295" cy="980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34" y="1603166"/>
            <a:ext cx="574072" cy="613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40" y="1571724"/>
            <a:ext cx="488885" cy="656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98" y="1571724"/>
            <a:ext cx="560011" cy="587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18" y="1603167"/>
            <a:ext cx="567162" cy="6139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13" y="3373441"/>
            <a:ext cx="869056" cy="1111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538610"/>
            <a:ext cx="694887" cy="8046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08" y="2465518"/>
            <a:ext cx="770348" cy="9507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99397"/>
            <a:ext cx="625151" cy="73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Гербы русских князей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http://www.goldarms.ru/Arms018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85860"/>
            <a:ext cx="1655064" cy="24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ir-nesvizh.com/uploads/posts/2007-10/thumbs/1192058103_gerb_svjatopolk_mirskix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5-tub-ru.yandex.net/i?id=41143144-34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285860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at18.privet.ru/lr/0a21e0c8353430bd39fa70bb983005e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200024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старинные фотографии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http://s49.radikal.ru/i125/1001/de/70748491a099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809988" cy="300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044.radikal.ru/0910/cc/ef90c031c89c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00438"/>
            <a:ext cx="4738674" cy="309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mihail\Local Settings\Temporary Internet Files\Content.IE5\GI1WBFKJ\MC900388812[1]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7607071">
            <a:off x="622957" y="5129491"/>
            <a:ext cx="1323975" cy="160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Старинные вещи</a:t>
            </a:r>
            <a:endParaRPr lang="ru-RU" dirty="0"/>
          </a:p>
        </p:txBody>
      </p:sp>
      <p:pic>
        <p:nvPicPr>
          <p:cNvPr id="8" name="Содержимое 7" descr="http://www.antikvarbiz.ru/wp-content/uploads/2011/07/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42376" y="1554163"/>
            <a:ext cx="68116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559068">
            <a:off x="7647010" y="51466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707005">
            <a:off x="36050" y="503671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Род и семья –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исток нравственных отношений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Вы узнаете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что такое род, семья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как возникли некоторые фамилии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что такое родословная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7-tub-ru.yandex.net/i?id=363148283-0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857760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8722433">
            <a:off x="788499" y="4118746"/>
            <a:ext cx="2287290" cy="22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Домашнее задание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Если у вас дома есть старинные вещи, вы можете подготовить рассказ о них по плану: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Как появилась эта вещь в вашей семье?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Почему она памятна, с какими событиями связана?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Как долго эта вещь передаётся из поколения в поколение?</a:t>
            </a:r>
          </a:p>
          <a:p>
            <a:pPr lvl="0" algn="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Учебник с. 39</a:t>
            </a:r>
          </a:p>
          <a:p>
            <a:pPr lvl="0">
              <a:buNone/>
            </a:pPr>
            <a:endParaRPr lang="ru-RU" dirty="0" smtClean="0"/>
          </a:p>
        </p:txBody>
      </p:sp>
      <p:pic>
        <p:nvPicPr>
          <p:cNvPr id="5" name="Рисунок 4" descr="http://im5-tub-ru.yandex.net/i?id=214980053-7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14290"/>
            <a:ext cx="1333498" cy="140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8128565">
            <a:off x="38904" y="503957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Продолжите предложение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сегодня я узнал…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было трудно…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я выполнял задания…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я понял, что…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я научился…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я смог…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я попробую…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меня удивило…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мне захотелось…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7-tub-ru.yandex.net/i?id=363148283-0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929198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Синквейн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пятистрочное</a:t>
            </a:r>
            <a:r>
              <a:rPr lang="ru-RU" dirty="0" smtClean="0">
                <a:solidFill>
                  <a:schemeClr val="tx1"/>
                </a:solidFill>
              </a:rPr>
              <a:t> стихотворение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Правила написания </a:t>
            </a:r>
            <a:r>
              <a:rPr lang="ru-RU" b="1" dirty="0" err="1" smtClean="0">
                <a:solidFill>
                  <a:schemeClr val="tx1"/>
                </a:solidFill>
              </a:rPr>
              <a:t>синквейна</a:t>
            </a:r>
            <a:r>
              <a:rPr lang="ru-RU" b="1" dirty="0" smtClean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Первая строка – тема стихотворения, выраженная ОДНИМ словом, именем существительным; </a:t>
            </a:r>
          </a:p>
          <a:p>
            <a:pPr>
              <a:lnSpc>
                <a:spcPct val="120000"/>
              </a:lnSpc>
              <a:buNone/>
            </a:pPr>
            <a:endParaRPr lang="ru-RU" sz="13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Вторая строка – описание темы в ДВУХ словах- именами прилагательными; </a:t>
            </a:r>
          </a:p>
          <a:p>
            <a:pPr>
              <a:lnSpc>
                <a:spcPct val="120000"/>
              </a:lnSpc>
              <a:buNone/>
            </a:pPr>
            <a:endParaRPr lang="ru-RU" sz="13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Третья строка – описание действия в рамках этой темы ТРЕМЯ словами- глаголами; </a:t>
            </a:r>
          </a:p>
          <a:p>
            <a:pPr>
              <a:lnSpc>
                <a:spcPct val="120000"/>
              </a:lnSpc>
              <a:buNone/>
            </a:pPr>
            <a:endParaRPr lang="ru-RU" sz="13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4. Четвертая строка – фраза из ЧЕТЫРЕХ слов, выражающая отношение автора к данной теме; </a:t>
            </a:r>
          </a:p>
          <a:p>
            <a:pPr>
              <a:lnSpc>
                <a:spcPct val="120000"/>
              </a:lnSpc>
              <a:buNone/>
            </a:pPr>
            <a:endParaRPr lang="ru-RU" sz="13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5. Пятая строка – ОДНО слово – синоним к первому, на эмоционально-образном или философско-обобщенном уровне повторяющее суть темы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6-tub-ru.yandex.net/i?id=413645676-5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57166"/>
            <a:ext cx="1304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685800" y="5486400"/>
            <a:ext cx="8458200" cy="5207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Спасибо за внимание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2571744"/>
            <a:ext cx="2428860" cy="2838456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http://fs109.taba.ru/dev93/0/012/882/0012882667.fi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375468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mihail\Local Settings\Temporary Internet Files\Content.IE5\GI1WBFKJ\MC900388812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833722">
            <a:off x="6959545" y="5028769"/>
            <a:ext cx="1323975" cy="160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СЕМЬ + Я = СЕМЬЯ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2800" b="1" dirty="0" smtClean="0">
                <a:solidFill>
                  <a:schemeClr val="tx1"/>
                </a:solidFill>
              </a:rPr>
              <a:t>Два человека – одна пара, семь человек –семья 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photoshop-shablon.ru/uploads/posts/2012-01/1327162873_574534575.jpg"/>
          <p:cNvPicPr>
            <a:picLocks noGrp="1"/>
          </p:cNvPicPr>
          <p:nvPr>
            <p:ph type="pic" idx="1"/>
          </p:nvPr>
        </p:nvPicPr>
        <p:blipFill>
          <a:blip r:embed="rId2"/>
          <a:srcRect t="5107" b="51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127916">
            <a:off x="-7216" y="-720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8908876">
            <a:off x="7427410" y="514140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Семья – это …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Семья – это счастье, любовь и удача,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Семья – это летом поездки на дачу.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Семья – это праздник, семейные даты,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Подарки, покупки, приятные траты.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Рождение детей, первый шаг, первый лепет,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Мечты о хорошем, волнение и трепет.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Семья – это труд, друг о друге забота,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Семья – это много домашней работы.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Семья – это важно!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Семья – это сложно!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Но счастливо жить одному невозможно!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Всегда будьте вместе, любовь берегите,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Обиды и ссоры подальше гоните,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Хочу, чтоб про нас говорили друзья: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Какая хорошая Ваша семья!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счастье, любовь ,удача, летом поездки на дачу, праздник, семейные даты, подарки, покупки, приятные траты, рождение детей, первый шаг, первый лепет, мечты о хорошем, волнение и трепет, труд, друг о друге забота, много домашней работы, это важно, это сложно.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http://im2-tub-ru.yandex.net/i?id=235873047-2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072074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037515">
            <a:off x="7355006" y="-3099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673454">
            <a:off x="124084" y="5815742"/>
            <a:ext cx="1149654" cy="79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Семья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– группа людей, состоящая из родителей, детей, внуков и ближних родственников, живущих вместе.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Толковый словарь русского языка под редакцией Д.Н. Ушакова. Москва, </a:t>
            </a:r>
            <a:r>
              <a:rPr lang="ru-RU" sz="18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Астрель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АСТ 2000 год.</a:t>
            </a:r>
          </a:p>
          <a:p>
            <a:endParaRPr lang="ru-RU" sz="1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Семья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– с древнерусского языка «домочадцы, семья; муж, жена». </a:t>
            </a:r>
            <a:b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Этимологический словарь. Макс Фасмер. Москва «Прогресс» 1987 год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http://im7-tub-ru.yandex.net/i?id=363148283-0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000636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8700582">
            <a:off x="353046" y="4790454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648901">
            <a:off x="7327322" y="-102221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1428760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chemeClr val="tx1"/>
                </a:solidFill>
              </a:rPr>
              <a:t>Восстанови высказывания известных людей о семье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365637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Любовь,  к,  основа,  родителям,  добродетелей, всех  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                       (Цицерон)</a:t>
            </a:r>
          </a:p>
          <a:p>
            <a:pPr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Любовь к родителям – основа всех добродетелей.</a:t>
            </a:r>
          </a:p>
          <a:p>
            <a:pPr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						   (Цицерон)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Нет,  святее,  и,  любви,  бескорыстнее,  ничего,  матери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                                                                               (В.Г. Белинский)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Нет ничего святее и бескорыстнее любви матери.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						    (В.Г. Белинский)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Счастлив, у, тот, себя, кто, счастлив, дома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					                    (Л.Н.Толстой)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Счастлив тот, кто счастлив  у себя дома.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					                    (Л.Н. Толстой)</a:t>
            </a:r>
          </a:p>
          <a:p>
            <a:pPr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 algn="just">
              <a:spcAft>
                <a:spcPts val="1000"/>
              </a:spcAft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http://im7-tub-ru.yandex.net/i?id=363148283-0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143512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559068">
            <a:off x="7140572" y="121759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8114085">
            <a:off x="194839" y="5467960"/>
            <a:ext cx="1257706" cy="149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s109.taba.ru/dev93/0/012/882/0012882667.fi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377" y="905396"/>
            <a:ext cx="6509246" cy="504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203945">
            <a:off x="7557691" y="512880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772625">
            <a:off x="101891" y="-18385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502524">
            <a:off x="7507629" y="-52458"/>
            <a:ext cx="1714500" cy="153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8191596">
            <a:off x="329436" y="504432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Обязанности родителей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Обязанности детей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воспитывать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обеспечивать 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содержать своих детей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заботит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ь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ся о них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дать детям образование</a:t>
            </a:r>
          </a:p>
          <a:p>
            <a:pPr>
              <a:lnSpc>
                <a:spcPct val="150000"/>
              </a:lnSpc>
              <a:buNone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выполнять требования родителей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быть вежливыми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заботливыми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помогать родителям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 descr="http://im7-tub-ru.yandex.net/i?id=363148283-0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000636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177804">
            <a:off x="351128" y="4792372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559068">
            <a:off x="7647010" y="74589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Значения имён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Алина – (древнегерманское) благородная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Анна – (древнееврейское) милостивая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Вадим – (славянское) обвиняющий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Валерия – (латинское) сильная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Виктория – (латинское) победа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Дмитрий – (греческое) связанное с богиней плодородия и земледелия Деметрой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Егор – (греческое) земледелец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Рамиль</a:t>
            </a:r>
            <a:r>
              <a:rPr lang="ru-RU" b="1" dirty="0" smtClean="0">
                <a:solidFill>
                  <a:schemeClr val="tx1"/>
                </a:solidFill>
              </a:rPr>
              <a:t> – (арабское)  волшебный, чудесный, чудодейственный, меткий стрелок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Documents and Settings\mihail\Local Settings\Temporary Internet Files\Content.IE5\U2F8PKEP\MP900442227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500826" y="1214422"/>
            <a:ext cx="2270125" cy="148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8917352">
            <a:off x="288928" y="-6828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mihail\Local Settings\Temporary Internet Files\Content.IE5\GI1WBFKJ\MC900436872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7785746">
            <a:off x="6762618" y="5405304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0099CC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</Words>
  <Application>Microsoft Office PowerPoint</Application>
  <PresentationFormat>Экран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Род и семья –  исток нравственных отношений</vt:lpstr>
      <vt:lpstr>СЕМЬ + Я = СЕМЬЯ  </vt:lpstr>
      <vt:lpstr>Семья – это … </vt:lpstr>
      <vt:lpstr>Слайд 5</vt:lpstr>
      <vt:lpstr> Восстанови высказывания известных людей о семье  </vt:lpstr>
      <vt:lpstr>Слайд 7</vt:lpstr>
      <vt:lpstr>Слайд 8</vt:lpstr>
      <vt:lpstr>Значения имён</vt:lpstr>
      <vt:lpstr>Как появились имена</vt:lpstr>
      <vt:lpstr>Появление прозвищ</vt:lpstr>
      <vt:lpstr>Слайд 12</vt:lpstr>
      <vt:lpstr>Отчество </vt:lpstr>
      <vt:lpstr>Слайд 14</vt:lpstr>
      <vt:lpstr>Родословное древо семьи Пушкиных</vt:lpstr>
      <vt:lpstr>Родословное древо</vt:lpstr>
      <vt:lpstr>Гербы русских князей</vt:lpstr>
      <vt:lpstr> старинные фотографии </vt:lpstr>
      <vt:lpstr>Старинные вещи</vt:lpstr>
      <vt:lpstr>Домашнее задание</vt:lpstr>
      <vt:lpstr>Продолжите предложение </vt:lpstr>
      <vt:lpstr>Синквейн –  пятистрочное стихотворение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 и семья –  исток нравственных отношений</dc:title>
  <cp:lastModifiedBy>User</cp:lastModifiedBy>
  <cp:revision>86</cp:revision>
  <dcterms:modified xsi:type="dcterms:W3CDTF">2013-01-25T17:24:07Z</dcterms:modified>
</cp:coreProperties>
</file>