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sldIdLst>
    <p:sldId id="256" r:id="rId3"/>
    <p:sldId id="302" r:id="rId4"/>
    <p:sldId id="280" r:id="rId5"/>
    <p:sldId id="282" r:id="rId6"/>
    <p:sldId id="281" r:id="rId7"/>
    <p:sldId id="296" r:id="rId8"/>
    <p:sldId id="261" r:id="rId9"/>
    <p:sldId id="314" r:id="rId10"/>
    <p:sldId id="284" r:id="rId11"/>
    <p:sldId id="266" r:id="rId12"/>
    <p:sldId id="295" r:id="rId13"/>
    <p:sldId id="278" r:id="rId14"/>
    <p:sldId id="279" r:id="rId15"/>
    <p:sldId id="286" r:id="rId16"/>
    <p:sldId id="268" r:id="rId17"/>
    <p:sldId id="290" r:id="rId18"/>
    <p:sldId id="269" r:id="rId19"/>
    <p:sldId id="271" r:id="rId20"/>
    <p:sldId id="273" r:id="rId21"/>
    <p:sldId id="275" r:id="rId22"/>
    <p:sldId id="288" r:id="rId23"/>
    <p:sldId id="277" r:id="rId24"/>
    <p:sldId id="313" r:id="rId25"/>
    <p:sldId id="294" r:id="rId26"/>
    <p:sldId id="312" r:id="rId27"/>
    <p:sldId id="307" r:id="rId28"/>
    <p:sldId id="309" r:id="rId29"/>
    <p:sldId id="308" r:id="rId30"/>
    <p:sldId id="311" r:id="rId31"/>
    <p:sldId id="30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5282BC"/>
    <a:srgbClr val="2306D0"/>
    <a:srgbClr val="FFFFCC"/>
    <a:srgbClr val="1102D4"/>
    <a:srgbClr val="3220B6"/>
    <a:srgbClr val="3824CE"/>
    <a:srgbClr val="EB35AE"/>
    <a:srgbClr val="E1E975"/>
    <a:srgbClr val="0064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84" autoAdjust="0"/>
  </p:normalViewPr>
  <p:slideViewPr>
    <p:cSldViewPr>
      <p:cViewPr varScale="1">
        <p:scale>
          <a:sx n="65" d="100"/>
          <a:sy n="65" d="100"/>
        </p:scale>
        <p:origin x="-11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7024DA-CC6B-4F5E-9E11-F217F3CEE9F1}" type="doc">
      <dgm:prSet loTypeId="urn:microsoft.com/office/officeart/2005/8/layout/process4" loCatId="list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678F9BC2-7D88-421C-B69A-BFABD8EE0007}">
      <dgm:prSet/>
      <dgm:spPr/>
      <dgm:t>
        <a:bodyPr/>
        <a:lstStyle/>
        <a:p>
          <a:pPr rtl="0"/>
          <a:r>
            <a:rPr lang="ru-RU" b="1" dirty="0" smtClean="0"/>
            <a:t>Провести прямую </a:t>
          </a:r>
          <a:r>
            <a:rPr lang="ru-RU" b="1" i="1" dirty="0" smtClean="0"/>
            <a:t>в </a:t>
          </a:r>
          <a:r>
            <a:rPr lang="ru-RU" b="1" dirty="0" smtClean="0"/>
            <a:t>перпендикулярную прямой </a:t>
          </a:r>
          <a:r>
            <a:rPr lang="ru-RU" b="1" i="1" dirty="0" smtClean="0"/>
            <a:t>а</a:t>
          </a:r>
          <a:endParaRPr lang="ru-RU" b="1" i="1" dirty="0"/>
        </a:p>
      </dgm:t>
    </dgm:pt>
    <dgm:pt modelId="{7FAAC36E-C6C3-4AF4-8C9B-6850A9C8CE1C}" type="parTrans" cxnId="{4FF49B1D-140C-45BC-A2AD-ED4AD2CF2640}">
      <dgm:prSet/>
      <dgm:spPr/>
      <dgm:t>
        <a:bodyPr/>
        <a:lstStyle/>
        <a:p>
          <a:endParaRPr lang="ru-RU"/>
        </a:p>
      </dgm:t>
    </dgm:pt>
    <dgm:pt modelId="{45DFD4CE-BE26-4282-BDF8-B7634DB930FB}" type="sibTrans" cxnId="{4FF49B1D-140C-45BC-A2AD-ED4AD2CF2640}">
      <dgm:prSet/>
      <dgm:spPr/>
      <dgm:t>
        <a:bodyPr/>
        <a:lstStyle/>
        <a:p>
          <a:endParaRPr lang="ru-RU"/>
        </a:p>
      </dgm:t>
    </dgm:pt>
    <dgm:pt modelId="{57E60ED3-276F-4E12-9CE0-CB07172F302F}">
      <dgm:prSet/>
      <dgm:spPr/>
      <dgm:t>
        <a:bodyPr/>
        <a:lstStyle/>
        <a:p>
          <a:pPr rtl="0"/>
          <a:r>
            <a:rPr lang="ru-RU" b="1" dirty="0" smtClean="0"/>
            <a:t>Отложить от точки О на прямой </a:t>
          </a:r>
          <a:r>
            <a:rPr lang="ru-RU" b="1" i="1" dirty="0" smtClean="0"/>
            <a:t>в </a:t>
          </a:r>
          <a:r>
            <a:rPr lang="ru-RU" b="1" dirty="0" smtClean="0"/>
            <a:t>расстояние, равное ОА.</a:t>
          </a:r>
          <a:endParaRPr lang="ru-RU" dirty="0"/>
        </a:p>
      </dgm:t>
    </dgm:pt>
    <dgm:pt modelId="{9192C410-8237-443A-A14B-CA1FB341FA84}" type="parTrans" cxnId="{2BEB312F-2332-4B85-87D0-C41784A48D43}">
      <dgm:prSet/>
      <dgm:spPr/>
      <dgm:t>
        <a:bodyPr/>
        <a:lstStyle/>
        <a:p>
          <a:endParaRPr lang="ru-RU"/>
        </a:p>
      </dgm:t>
    </dgm:pt>
    <dgm:pt modelId="{1ED53546-A843-40C4-A88D-62D9B754F777}" type="sibTrans" cxnId="{2BEB312F-2332-4B85-87D0-C41784A48D43}">
      <dgm:prSet/>
      <dgm:spPr/>
      <dgm:t>
        <a:bodyPr/>
        <a:lstStyle/>
        <a:p>
          <a:endParaRPr lang="ru-RU"/>
        </a:p>
      </dgm:t>
    </dgm:pt>
    <dgm:pt modelId="{48379DF9-2F79-449A-96A7-73AA98812D46}">
      <dgm:prSet/>
      <dgm:spPr/>
      <dgm:t>
        <a:bodyPr/>
        <a:lstStyle/>
        <a:p>
          <a:pPr rtl="0"/>
          <a:r>
            <a:rPr lang="ru-RU" b="1" dirty="0" smtClean="0"/>
            <a:t>Получили точку А</a:t>
          </a:r>
          <a:r>
            <a:rPr lang="ru-RU" b="1" baseline="-25000" dirty="0" smtClean="0"/>
            <a:t>1</a:t>
          </a:r>
          <a:endParaRPr lang="ru-RU" dirty="0"/>
        </a:p>
      </dgm:t>
    </dgm:pt>
    <dgm:pt modelId="{C629BC21-3F05-40DE-A2A6-B300F4F72B06}" type="parTrans" cxnId="{7484E4C1-7E3F-4E36-B561-4517D1E95DD3}">
      <dgm:prSet/>
      <dgm:spPr/>
      <dgm:t>
        <a:bodyPr/>
        <a:lstStyle/>
        <a:p>
          <a:endParaRPr lang="ru-RU"/>
        </a:p>
      </dgm:t>
    </dgm:pt>
    <dgm:pt modelId="{D1BFAB24-4BAC-4C5F-AC8F-2F837C600324}" type="sibTrans" cxnId="{7484E4C1-7E3F-4E36-B561-4517D1E95DD3}">
      <dgm:prSet/>
      <dgm:spPr/>
      <dgm:t>
        <a:bodyPr/>
        <a:lstStyle/>
        <a:p>
          <a:endParaRPr lang="ru-RU"/>
        </a:p>
      </dgm:t>
    </dgm:pt>
    <dgm:pt modelId="{384A0707-0F78-4541-AA91-F88B3102C229}" type="pres">
      <dgm:prSet presAssocID="{317024DA-CC6B-4F5E-9E11-F217F3CEE9F1}" presName="Name0" presStyleCnt="0">
        <dgm:presLayoutVars>
          <dgm:dir/>
          <dgm:animLvl val="lvl"/>
          <dgm:resizeHandles val="exact"/>
        </dgm:presLayoutVars>
      </dgm:prSet>
      <dgm:spPr/>
    </dgm:pt>
    <dgm:pt modelId="{AB8B9A66-E51F-4D70-AFF0-1895EA2006D4}" type="pres">
      <dgm:prSet presAssocID="{48379DF9-2F79-449A-96A7-73AA98812D46}" presName="boxAndChildren" presStyleCnt="0"/>
      <dgm:spPr/>
    </dgm:pt>
    <dgm:pt modelId="{01E967C2-4B5F-4D38-A60B-86EE7A00652D}" type="pres">
      <dgm:prSet presAssocID="{48379DF9-2F79-449A-96A7-73AA98812D46}" presName="parentTextBox" presStyleLbl="node1" presStyleIdx="0" presStyleCnt="3"/>
      <dgm:spPr/>
    </dgm:pt>
    <dgm:pt modelId="{5FD1D251-EB4E-489E-86F5-29E567D5A421}" type="pres">
      <dgm:prSet presAssocID="{1ED53546-A843-40C4-A88D-62D9B754F777}" presName="sp" presStyleCnt="0"/>
      <dgm:spPr/>
    </dgm:pt>
    <dgm:pt modelId="{03B8CE4E-D2DB-4F9E-946B-62C4C830CB3C}" type="pres">
      <dgm:prSet presAssocID="{57E60ED3-276F-4E12-9CE0-CB07172F302F}" presName="arrowAndChildren" presStyleCnt="0"/>
      <dgm:spPr/>
    </dgm:pt>
    <dgm:pt modelId="{450D5576-3658-4F69-B5CD-00C8C04A074E}" type="pres">
      <dgm:prSet presAssocID="{57E60ED3-276F-4E12-9CE0-CB07172F302F}" presName="parentTextArrow" presStyleLbl="node1" presStyleIdx="1" presStyleCnt="3"/>
      <dgm:spPr/>
    </dgm:pt>
    <dgm:pt modelId="{45136E2B-780A-468E-B5A0-4ECA7A09D9B0}" type="pres">
      <dgm:prSet presAssocID="{45DFD4CE-BE26-4282-BDF8-B7634DB930FB}" presName="sp" presStyleCnt="0"/>
      <dgm:spPr/>
    </dgm:pt>
    <dgm:pt modelId="{0BD660E6-EBCC-42A0-B09D-A7D583D5446D}" type="pres">
      <dgm:prSet presAssocID="{678F9BC2-7D88-421C-B69A-BFABD8EE0007}" presName="arrowAndChildren" presStyleCnt="0"/>
      <dgm:spPr/>
    </dgm:pt>
    <dgm:pt modelId="{7D314093-016F-4691-A9AD-A915A7CE0CC3}" type="pres">
      <dgm:prSet presAssocID="{678F9BC2-7D88-421C-B69A-BFABD8EE0007}" presName="parentTextArrow" presStyleLbl="node1" presStyleIdx="2" presStyleCnt="3" custLinFactNeighborX="3957" custLinFactNeighborY="-46"/>
      <dgm:spPr/>
    </dgm:pt>
  </dgm:ptLst>
  <dgm:cxnLst>
    <dgm:cxn modelId="{FC10C9B4-B40F-45D6-AE5E-A19B77C7A84E}" type="presOf" srcId="{57E60ED3-276F-4E12-9CE0-CB07172F302F}" destId="{450D5576-3658-4F69-B5CD-00C8C04A074E}" srcOrd="0" destOrd="0" presId="urn:microsoft.com/office/officeart/2005/8/layout/process4"/>
    <dgm:cxn modelId="{EE89A94E-20C1-42EC-AEDD-AA62FF828E42}" type="presOf" srcId="{678F9BC2-7D88-421C-B69A-BFABD8EE0007}" destId="{7D314093-016F-4691-A9AD-A915A7CE0CC3}" srcOrd="0" destOrd="0" presId="urn:microsoft.com/office/officeart/2005/8/layout/process4"/>
    <dgm:cxn modelId="{4FF49B1D-140C-45BC-A2AD-ED4AD2CF2640}" srcId="{317024DA-CC6B-4F5E-9E11-F217F3CEE9F1}" destId="{678F9BC2-7D88-421C-B69A-BFABD8EE0007}" srcOrd="0" destOrd="0" parTransId="{7FAAC36E-C6C3-4AF4-8C9B-6850A9C8CE1C}" sibTransId="{45DFD4CE-BE26-4282-BDF8-B7634DB930FB}"/>
    <dgm:cxn modelId="{CE85227D-96C9-41F9-ACC8-A35DFE123A92}" type="presOf" srcId="{317024DA-CC6B-4F5E-9E11-F217F3CEE9F1}" destId="{384A0707-0F78-4541-AA91-F88B3102C229}" srcOrd="0" destOrd="0" presId="urn:microsoft.com/office/officeart/2005/8/layout/process4"/>
    <dgm:cxn modelId="{2BEB312F-2332-4B85-87D0-C41784A48D43}" srcId="{317024DA-CC6B-4F5E-9E11-F217F3CEE9F1}" destId="{57E60ED3-276F-4E12-9CE0-CB07172F302F}" srcOrd="1" destOrd="0" parTransId="{9192C410-8237-443A-A14B-CA1FB341FA84}" sibTransId="{1ED53546-A843-40C4-A88D-62D9B754F777}"/>
    <dgm:cxn modelId="{7484E4C1-7E3F-4E36-B561-4517D1E95DD3}" srcId="{317024DA-CC6B-4F5E-9E11-F217F3CEE9F1}" destId="{48379DF9-2F79-449A-96A7-73AA98812D46}" srcOrd="2" destOrd="0" parTransId="{C629BC21-3F05-40DE-A2A6-B300F4F72B06}" sibTransId="{D1BFAB24-4BAC-4C5F-AC8F-2F837C600324}"/>
    <dgm:cxn modelId="{73DD4076-01AD-4EAD-9D2B-3A6EB3E364B4}" type="presOf" srcId="{48379DF9-2F79-449A-96A7-73AA98812D46}" destId="{01E967C2-4B5F-4D38-A60B-86EE7A00652D}" srcOrd="0" destOrd="0" presId="urn:microsoft.com/office/officeart/2005/8/layout/process4"/>
    <dgm:cxn modelId="{8B8E2F4C-F8FA-4B19-B003-8F7E059BA8B2}" type="presParOf" srcId="{384A0707-0F78-4541-AA91-F88B3102C229}" destId="{AB8B9A66-E51F-4D70-AFF0-1895EA2006D4}" srcOrd="0" destOrd="0" presId="urn:microsoft.com/office/officeart/2005/8/layout/process4"/>
    <dgm:cxn modelId="{C4DDF34F-DCCD-46CA-ACA4-E6C46C9ABBD2}" type="presParOf" srcId="{AB8B9A66-E51F-4D70-AFF0-1895EA2006D4}" destId="{01E967C2-4B5F-4D38-A60B-86EE7A00652D}" srcOrd="0" destOrd="0" presId="urn:microsoft.com/office/officeart/2005/8/layout/process4"/>
    <dgm:cxn modelId="{84C15159-0E74-4FF4-82A2-0F8852958FF7}" type="presParOf" srcId="{384A0707-0F78-4541-AA91-F88B3102C229}" destId="{5FD1D251-EB4E-489E-86F5-29E567D5A421}" srcOrd="1" destOrd="0" presId="urn:microsoft.com/office/officeart/2005/8/layout/process4"/>
    <dgm:cxn modelId="{DBFCE019-59BE-4384-9750-EDCE1A02451B}" type="presParOf" srcId="{384A0707-0F78-4541-AA91-F88B3102C229}" destId="{03B8CE4E-D2DB-4F9E-946B-62C4C830CB3C}" srcOrd="2" destOrd="0" presId="urn:microsoft.com/office/officeart/2005/8/layout/process4"/>
    <dgm:cxn modelId="{587986CD-1C48-487C-8E8E-BB6DB42CDC86}" type="presParOf" srcId="{03B8CE4E-D2DB-4F9E-946B-62C4C830CB3C}" destId="{450D5576-3658-4F69-B5CD-00C8C04A074E}" srcOrd="0" destOrd="0" presId="urn:microsoft.com/office/officeart/2005/8/layout/process4"/>
    <dgm:cxn modelId="{617C75F0-95A7-4F29-B65B-1F2D5A50DACC}" type="presParOf" srcId="{384A0707-0F78-4541-AA91-F88B3102C229}" destId="{45136E2B-780A-468E-B5A0-4ECA7A09D9B0}" srcOrd="3" destOrd="0" presId="urn:microsoft.com/office/officeart/2005/8/layout/process4"/>
    <dgm:cxn modelId="{AD3D80ED-6441-4600-8B06-A0DBF97A93C5}" type="presParOf" srcId="{384A0707-0F78-4541-AA91-F88B3102C229}" destId="{0BD660E6-EBCC-42A0-B09D-A7D583D5446D}" srcOrd="4" destOrd="0" presId="urn:microsoft.com/office/officeart/2005/8/layout/process4"/>
    <dgm:cxn modelId="{15BBC2DE-0B72-4721-8931-A7E1B9F6A338}" type="presParOf" srcId="{0BD660E6-EBCC-42A0-B09D-A7D583D5446D}" destId="{7D314093-016F-4691-A9AD-A915A7CE0CC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BEF028-AD9E-4C90-B65D-61CE00A13409}" type="doc">
      <dgm:prSet loTypeId="urn:microsoft.com/office/officeart/2005/8/layout/process4" loCatId="list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ADD73A3-49BC-4CBA-830D-40514D675901}">
      <dgm:prSet/>
      <dgm:spPr/>
      <dgm:t>
        <a:bodyPr/>
        <a:lstStyle/>
        <a:p>
          <a:pPr rtl="0"/>
          <a:r>
            <a:rPr lang="ru-RU" b="1" dirty="0" smtClean="0"/>
            <a:t>Соединить точку А и  точку О и продолжить прямую за точку О.</a:t>
          </a:r>
          <a:endParaRPr lang="ru-RU" b="1" dirty="0"/>
        </a:p>
      </dgm:t>
    </dgm:pt>
    <dgm:pt modelId="{1F1C5308-60C5-4F18-9714-8F0841E7D5CD}" type="parTrans" cxnId="{BBF69419-F269-4C19-B204-3DA6459617EA}">
      <dgm:prSet/>
      <dgm:spPr/>
      <dgm:t>
        <a:bodyPr/>
        <a:lstStyle/>
        <a:p>
          <a:endParaRPr lang="ru-RU"/>
        </a:p>
      </dgm:t>
    </dgm:pt>
    <dgm:pt modelId="{B0A00924-4DBB-49AB-9B44-E3462001796C}" type="sibTrans" cxnId="{BBF69419-F269-4C19-B204-3DA6459617EA}">
      <dgm:prSet/>
      <dgm:spPr/>
      <dgm:t>
        <a:bodyPr/>
        <a:lstStyle/>
        <a:p>
          <a:endParaRPr lang="ru-RU"/>
        </a:p>
      </dgm:t>
    </dgm:pt>
    <dgm:pt modelId="{F2D5CCA3-BCA9-4012-B46F-7542CEF1DD2D}">
      <dgm:prSet/>
      <dgm:spPr/>
      <dgm:t>
        <a:bodyPr/>
        <a:lstStyle/>
        <a:p>
          <a:pPr rtl="0"/>
          <a:r>
            <a:rPr lang="ru-RU" b="1" dirty="0" smtClean="0"/>
            <a:t>От точки О отложить расстояние равное ОА</a:t>
          </a:r>
          <a:endParaRPr lang="ru-RU" dirty="0"/>
        </a:p>
      </dgm:t>
    </dgm:pt>
    <dgm:pt modelId="{9D3A0C3E-CA54-4989-93D2-A46189EEA6F1}" type="parTrans" cxnId="{2CAC9667-856E-4C65-A251-1C813E454D24}">
      <dgm:prSet/>
      <dgm:spPr/>
      <dgm:t>
        <a:bodyPr/>
        <a:lstStyle/>
        <a:p>
          <a:endParaRPr lang="ru-RU"/>
        </a:p>
      </dgm:t>
    </dgm:pt>
    <dgm:pt modelId="{83724B14-2839-4453-BC77-633B7C5C74AE}" type="sibTrans" cxnId="{2CAC9667-856E-4C65-A251-1C813E454D24}">
      <dgm:prSet/>
      <dgm:spPr/>
      <dgm:t>
        <a:bodyPr/>
        <a:lstStyle/>
        <a:p>
          <a:endParaRPr lang="ru-RU"/>
        </a:p>
      </dgm:t>
    </dgm:pt>
    <dgm:pt modelId="{92618BA8-9418-43AA-B2E2-2A73953FAAFB}">
      <dgm:prSet/>
      <dgm:spPr/>
      <dgm:t>
        <a:bodyPr/>
        <a:lstStyle/>
        <a:p>
          <a:pPr rtl="0"/>
          <a:r>
            <a:rPr lang="ru-RU" b="1" dirty="0" smtClean="0"/>
            <a:t>Получили точку А</a:t>
          </a:r>
          <a:r>
            <a:rPr lang="ru-RU" b="1" baseline="-25000" dirty="0" smtClean="0"/>
            <a:t>1</a:t>
          </a:r>
          <a:endParaRPr lang="ru-RU" dirty="0"/>
        </a:p>
      </dgm:t>
    </dgm:pt>
    <dgm:pt modelId="{42583CD1-5606-4582-98E8-D3A2257640F7}" type="parTrans" cxnId="{1317DDD2-A54B-437B-841E-E8FA6291B9E6}">
      <dgm:prSet/>
      <dgm:spPr/>
      <dgm:t>
        <a:bodyPr/>
        <a:lstStyle/>
        <a:p>
          <a:endParaRPr lang="ru-RU"/>
        </a:p>
      </dgm:t>
    </dgm:pt>
    <dgm:pt modelId="{C2DE54AF-6D3E-4FCC-A377-ACFEEFB5F6EB}" type="sibTrans" cxnId="{1317DDD2-A54B-437B-841E-E8FA6291B9E6}">
      <dgm:prSet/>
      <dgm:spPr/>
      <dgm:t>
        <a:bodyPr/>
        <a:lstStyle/>
        <a:p>
          <a:endParaRPr lang="ru-RU"/>
        </a:p>
      </dgm:t>
    </dgm:pt>
    <dgm:pt modelId="{0F022D88-870C-484C-99A6-A4FB579AF0D4}" type="pres">
      <dgm:prSet presAssocID="{5FBEF028-AD9E-4C90-B65D-61CE00A13409}" presName="Name0" presStyleCnt="0">
        <dgm:presLayoutVars>
          <dgm:dir/>
          <dgm:animLvl val="lvl"/>
          <dgm:resizeHandles val="exact"/>
        </dgm:presLayoutVars>
      </dgm:prSet>
      <dgm:spPr/>
    </dgm:pt>
    <dgm:pt modelId="{A4673B04-FEAD-4A71-A357-047F93B3F84D}" type="pres">
      <dgm:prSet presAssocID="{92618BA8-9418-43AA-B2E2-2A73953FAAFB}" presName="boxAndChildren" presStyleCnt="0"/>
      <dgm:spPr/>
    </dgm:pt>
    <dgm:pt modelId="{855786DA-CF04-48E5-B18C-19706B7B921F}" type="pres">
      <dgm:prSet presAssocID="{92618BA8-9418-43AA-B2E2-2A73953FAAFB}" presName="parentTextBox" presStyleLbl="node1" presStyleIdx="0" presStyleCnt="3"/>
      <dgm:spPr/>
      <dgm:t>
        <a:bodyPr/>
        <a:lstStyle/>
        <a:p>
          <a:endParaRPr lang="ru-RU"/>
        </a:p>
      </dgm:t>
    </dgm:pt>
    <dgm:pt modelId="{31E95690-6F67-4C72-9AAC-C72EEFC8E677}" type="pres">
      <dgm:prSet presAssocID="{83724B14-2839-4453-BC77-633B7C5C74AE}" presName="sp" presStyleCnt="0"/>
      <dgm:spPr/>
    </dgm:pt>
    <dgm:pt modelId="{823C6F4D-ADA9-45B1-B00B-205ABCD14550}" type="pres">
      <dgm:prSet presAssocID="{F2D5CCA3-BCA9-4012-B46F-7542CEF1DD2D}" presName="arrowAndChildren" presStyleCnt="0"/>
      <dgm:spPr/>
    </dgm:pt>
    <dgm:pt modelId="{2B916E04-E7E3-4A8C-ACC0-3C4F8F331C29}" type="pres">
      <dgm:prSet presAssocID="{F2D5CCA3-BCA9-4012-B46F-7542CEF1DD2D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AA5CB93E-B763-4C6A-B37C-C482D5D881F7}" type="pres">
      <dgm:prSet presAssocID="{B0A00924-4DBB-49AB-9B44-E3462001796C}" presName="sp" presStyleCnt="0"/>
      <dgm:spPr/>
    </dgm:pt>
    <dgm:pt modelId="{4E3C7081-8666-4958-B104-563E71F284CD}" type="pres">
      <dgm:prSet presAssocID="{0ADD73A3-49BC-4CBA-830D-40514D675901}" presName="arrowAndChildren" presStyleCnt="0"/>
      <dgm:spPr/>
    </dgm:pt>
    <dgm:pt modelId="{AF68ACC7-9620-4C55-A338-8B1C05682FFE}" type="pres">
      <dgm:prSet presAssocID="{0ADD73A3-49BC-4CBA-830D-40514D675901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2CAC9667-856E-4C65-A251-1C813E454D24}" srcId="{5FBEF028-AD9E-4C90-B65D-61CE00A13409}" destId="{F2D5CCA3-BCA9-4012-B46F-7542CEF1DD2D}" srcOrd="1" destOrd="0" parTransId="{9D3A0C3E-CA54-4989-93D2-A46189EEA6F1}" sibTransId="{83724B14-2839-4453-BC77-633B7C5C74AE}"/>
    <dgm:cxn modelId="{FD1D53B6-8A61-4FF0-8FB6-EA67BEFB9C7C}" type="presOf" srcId="{F2D5CCA3-BCA9-4012-B46F-7542CEF1DD2D}" destId="{2B916E04-E7E3-4A8C-ACC0-3C4F8F331C29}" srcOrd="0" destOrd="0" presId="urn:microsoft.com/office/officeart/2005/8/layout/process4"/>
    <dgm:cxn modelId="{BBF69419-F269-4C19-B204-3DA6459617EA}" srcId="{5FBEF028-AD9E-4C90-B65D-61CE00A13409}" destId="{0ADD73A3-49BC-4CBA-830D-40514D675901}" srcOrd="0" destOrd="0" parTransId="{1F1C5308-60C5-4F18-9714-8F0841E7D5CD}" sibTransId="{B0A00924-4DBB-49AB-9B44-E3462001796C}"/>
    <dgm:cxn modelId="{6DD8404E-762D-4AD7-A92D-6E88F32E5566}" type="presOf" srcId="{5FBEF028-AD9E-4C90-B65D-61CE00A13409}" destId="{0F022D88-870C-484C-99A6-A4FB579AF0D4}" srcOrd="0" destOrd="0" presId="urn:microsoft.com/office/officeart/2005/8/layout/process4"/>
    <dgm:cxn modelId="{1317DDD2-A54B-437B-841E-E8FA6291B9E6}" srcId="{5FBEF028-AD9E-4C90-B65D-61CE00A13409}" destId="{92618BA8-9418-43AA-B2E2-2A73953FAAFB}" srcOrd="2" destOrd="0" parTransId="{42583CD1-5606-4582-98E8-D3A2257640F7}" sibTransId="{C2DE54AF-6D3E-4FCC-A377-ACFEEFB5F6EB}"/>
    <dgm:cxn modelId="{C182911D-FA6A-4D7D-832F-9FA0626831A7}" type="presOf" srcId="{0ADD73A3-49BC-4CBA-830D-40514D675901}" destId="{AF68ACC7-9620-4C55-A338-8B1C05682FFE}" srcOrd="0" destOrd="0" presId="urn:microsoft.com/office/officeart/2005/8/layout/process4"/>
    <dgm:cxn modelId="{0CCC74B5-D651-459B-9DA5-FC697671E4F6}" type="presOf" srcId="{92618BA8-9418-43AA-B2E2-2A73953FAAFB}" destId="{855786DA-CF04-48E5-B18C-19706B7B921F}" srcOrd="0" destOrd="0" presId="urn:microsoft.com/office/officeart/2005/8/layout/process4"/>
    <dgm:cxn modelId="{C02FE321-3251-4C8F-B9D0-B442295D3207}" type="presParOf" srcId="{0F022D88-870C-484C-99A6-A4FB579AF0D4}" destId="{A4673B04-FEAD-4A71-A357-047F93B3F84D}" srcOrd="0" destOrd="0" presId="urn:microsoft.com/office/officeart/2005/8/layout/process4"/>
    <dgm:cxn modelId="{B9A8FDC4-8A08-4865-B61C-D47F0FB1C5A5}" type="presParOf" srcId="{A4673B04-FEAD-4A71-A357-047F93B3F84D}" destId="{855786DA-CF04-48E5-B18C-19706B7B921F}" srcOrd="0" destOrd="0" presId="urn:microsoft.com/office/officeart/2005/8/layout/process4"/>
    <dgm:cxn modelId="{F38E5225-86B7-421C-845C-F9BB86D25591}" type="presParOf" srcId="{0F022D88-870C-484C-99A6-A4FB579AF0D4}" destId="{31E95690-6F67-4C72-9AAC-C72EEFC8E677}" srcOrd="1" destOrd="0" presId="urn:microsoft.com/office/officeart/2005/8/layout/process4"/>
    <dgm:cxn modelId="{E1585FB6-D312-4A54-BCA9-F3AF8C46E91D}" type="presParOf" srcId="{0F022D88-870C-484C-99A6-A4FB579AF0D4}" destId="{823C6F4D-ADA9-45B1-B00B-205ABCD14550}" srcOrd="2" destOrd="0" presId="urn:microsoft.com/office/officeart/2005/8/layout/process4"/>
    <dgm:cxn modelId="{10557190-5FC6-4B13-A8CA-D4384D0865B2}" type="presParOf" srcId="{823C6F4D-ADA9-45B1-B00B-205ABCD14550}" destId="{2B916E04-E7E3-4A8C-ACC0-3C4F8F331C29}" srcOrd="0" destOrd="0" presId="urn:microsoft.com/office/officeart/2005/8/layout/process4"/>
    <dgm:cxn modelId="{1851DACC-7C15-45DB-9D29-4E8B70D1586B}" type="presParOf" srcId="{0F022D88-870C-484C-99A6-A4FB579AF0D4}" destId="{AA5CB93E-B763-4C6A-B37C-C482D5D881F7}" srcOrd="3" destOrd="0" presId="urn:microsoft.com/office/officeart/2005/8/layout/process4"/>
    <dgm:cxn modelId="{1D4CEF99-75BA-44CB-8671-F1228051A828}" type="presParOf" srcId="{0F022D88-870C-484C-99A6-A4FB579AF0D4}" destId="{4E3C7081-8666-4958-B104-563E71F284CD}" srcOrd="4" destOrd="0" presId="urn:microsoft.com/office/officeart/2005/8/layout/process4"/>
    <dgm:cxn modelId="{4ECBAE10-7993-4B21-A43B-D244CDD243B3}" type="presParOf" srcId="{4E3C7081-8666-4958-B104-563E71F284CD}" destId="{AF68ACC7-9620-4C55-A338-8B1C05682FF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09FDB8-337E-4194-A55F-B965AE00ABED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DD3CE9A-C944-43D9-9079-B2C88335E0C5}">
      <dgm:prSet/>
      <dgm:spPr/>
      <dgm:t>
        <a:bodyPr/>
        <a:lstStyle/>
        <a:p>
          <a:pPr rtl="0"/>
          <a:r>
            <a:rPr lang="ru-RU" b="1" dirty="0" smtClean="0"/>
            <a:t>Отрезок АВ, перпендикулярный прямой с, пересекает ее в точке О так, что АО≠ОВ. Симметричны ли точки А и В относительно прямой с? </a:t>
          </a:r>
          <a:endParaRPr lang="ru-RU" dirty="0"/>
        </a:p>
      </dgm:t>
    </dgm:pt>
    <dgm:pt modelId="{5E215D59-4D49-49D3-9803-27E315EDB539}" type="parTrans" cxnId="{1BF4BCA0-7D05-4242-BDE4-4A1C174F46CE}">
      <dgm:prSet/>
      <dgm:spPr/>
      <dgm:t>
        <a:bodyPr/>
        <a:lstStyle/>
        <a:p>
          <a:endParaRPr lang="ru-RU"/>
        </a:p>
      </dgm:t>
    </dgm:pt>
    <dgm:pt modelId="{00BF2913-82BE-4A24-BFA4-1675E05FDB9F}" type="sibTrans" cxnId="{1BF4BCA0-7D05-4242-BDE4-4A1C174F46CE}">
      <dgm:prSet/>
      <dgm:spPr/>
      <dgm:t>
        <a:bodyPr/>
        <a:lstStyle/>
        <a:p>
          <a:endParaRPr lang="ru-RU"/>
        </a:p>
      </dgm:t>
    </dgm:pt>
    <dgm:pt modelId="{50AFCF4D-043D-475F-8ED1-E4D22DAF3795}" type="pres">
      <dgm:prSet presAssocID="{3609FDB8-337E-4194-A55F-B965AE00ABED}" presName="linear" presStyleCnt="0">
        <dgm:presLayoutVars>
          <dgm:animLvl val="lvl"/>
          <dgm:resizeHandles val="exact"/>
        </dgm:presLayoutVars>
      </dgm:prSet>
      <dgm:spPr/>
    </dgm:pt>
    <dgm:pt modelId="{495BA9A3-2DBE-444D-822D-E58871CD1A30}" type="pres">
      <dgm:prSet presAssocID="{5DD3CE9A-C944-43D9-9079-B2C88335E0C5}" presName="parentText" presStyleLbl="node1" presStyleIdx="0" presStyleCnt="1" custScaleY="76298" custLinFactNeighborX="209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4A6B0F-832E-4463-B728-A5D42302EC95}" type="presOf" srcId="{5DD3CE9A-C944-43D9-9079-B2C88335E0C5}" destId="{495BA9A3-2DBE-444D-822D-E58871CD1A30}" srcOrd="0" destOrd="0" presId="urn:microsoft.com/office/officeart/2005/8/layout/vList2"/>
    <dgm:cxn modelId="{91BCD6BD-ADC9-4B65-BBBF-8A63A2E1BC56}" type="presOf" srcId="{3609FDB8-337E-4194-A55F-B965AE00ABED}" destId="{50AFCF4D-043D-475F-8ED1-E4D22DAF3795}" srcOrd="0" destOrd="0" presId="urn:microsoft.com/office/officeart/2005/8/layout/vList2"/>
    <dgm:cxn modelId="{1BF4BCA0-7D05-4242-BDE4-4A1C174F46CE}" srcId="{3609FDB8-337E-4194-A55F-B965AE00ABED}" destId="{5DD3CE9A-C944-43D9-9079-B2C88335E0C5}" srcOrd="0" destOrd="0" parTransId="{5E215D59-4D49-49D3-9803-27E315EDB539}" sibTransId="{00BF2913-82BE-4A24-BFA4-1675E05FDB9F}"/>
    <dgm:cxn modelId="{FD05FFEB-E752-48CA-A2C9-95662C298F41}" type="presParOf" srcId="{50AFCF4D-043D-475F-8ED1-E4D22DAF3795}" destId="{495BA9A3-2DBE-444D-822D-E58871CD1A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E54186-0BE0-4756-8782-3C6734C2852D}" type="doc">
      <dgm:prSet loTypeId="urn:microsoft.com/office/officeart/2005/8/layout/vList2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A4AB95D6-AA6C-4473-B23E-833DB3164E43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Прямая с пересекает отрезок МК в его середине под углом, отличным от прямого. Симметричны ли точки М и К относительно прямой а? 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 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FF3995D-6077-4949-9492-FC99D141BA19}" type="parTrans" cxnId="{48A8F6F1-E14E-4C13-8B9C-5763D0B52163}">
      <dgm:prSet/>
      <dgm:spPr/>
      <dgm:t>
        <a:bodyPr/>
        <a:lstStyle/>
        <a:p>
          <a:endParaRPr lang="ru-RU"/>
        </a:p>
      </dgm:t>
    </dgm:pt>
    <dgm:pt modelId="{EC690879-FF9D-433F-9728-28CF5B148B15}" type="sibTrans" cxnId="{48A8F6F1-E14E-4C13-8B9C-5763D0B52163}">
      <dgm:prSet/>
      <dgm:spPr/>
      <dgm:t>
        <a:bodyPr/>
        <a:lstStyle/>
        <a:p>
          <a:endParaRPr lang="ru-RU"/>
        </a:p>
      </dgm:t>
    </dgm:pt>
    <dgm:pt modelId="{1427861B-AF1D-44CE-9A53-9D750A58C0FF}" type="pres">
      <dgm:prSet presAssocID="{9EE54186-0BE0-4756-8782-3C6734C2852D}" presName="linear" presStyleCnt="0">
        <dgm:presLayoutVars>
          <dgm:animLvl val="lvl"/>
          <dgm:resizeHandles val="exact"/>
        </dgm:presLayoutVars>
      </dgm:prSet>
      <dgm:spPr/>
    </dgm:pt>
    <dgm:pt modelId="{CBDF9E5F-C083-4D03-AF48-5F88301EC0DF}" type="pres">
      <dgm:prSet presAssocID="{A4AB95D6-AA6C-4473-B23E-833DB3164E4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A8F6F1-E14E-4C13-8B9C-5763D0B52163}" srcId="{9EE54186-0BE0-4756-8782-3C6734C2852D}" destId="{A4AB95D6-AA6C-4473-B23E-833DB3164E43}" srcOrd="0" destOrd="0" parTransId="{2FF3995D-6077-4949-9492-FC99D141BA19}" sibTransId="{EC690879-FF9D-433F-9728-28CF5B148B15}"/>
    <dgm:cxn modelId="{3338E637-5A50-4223-948F-5D3B363F9987}" type="presOf" srcId="{A4AB95D6-AA6C-4473-B23E-833DB3164E43}" destId="{CBDF9E5F-C083-4D03-AF48-5F88301EC0DF}" srcOrd="0" destOrd="0" presId="urn:microsoft.com/office/officeart/2005/8/layout/vList2"/>
    <dgm:cxn modelId="{4AA709B0-2B35-4959-B962-8580672D078D}" type="presOf" srcId="{9EE54186-0BE0-4756-8782-3C6734C2852D}" destId="{1427861B-AF1D-44CE-9A53-9D750A58C0FF}" srcOrd="0" destOrd="0" presId="urn:microsoft.com/office/officeart/2005/8/layout/vList2"/>
    <dgm:cxn modelId="{C6250856-15BD-43C9-B1C6-DBF54330E700}" type="presParOf" srcId="{1427861B-AF1D-44CE-9A53-9D750A58C0FF}" destId="{CBDF9E5F-C083-4D03-AF48-5F88301EC0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D1ED7B-E527-42ED-915E-D6B99FD6E51C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D0A9A83-575F-4133-A6AB-C34FB34D0684}">
      <dgm:prSet/>
      <dgm:spPr/>
      <dgm:t>
        <a:bodyPr/>
        <a:lstStyle/>
        <a:p>
          <a:pPr rtl="0"/>
          <a:r>
            <a:rPr lang="ru-RU" b="1" dirty="0" smtClean="0"/>
            <a:t>Относительно какой  из координатных  осей симметричны точки М(7;2) и К(-7;2)?</a:t>
          </a:r>
          <a:endParaRPr lang="ru-RU" dirty="0"/>
        </a:p>
      </dgm:t>
    </dgm:pt>
    <dgm:pt modelId="{DCDED706-196B-4226-985B-11D86DABB274}" type="parTrans" cxnId="{198C7E29-ACC0-4C75-A316-683B05CA39DC}">
      <dgm:prSet/>
      <dgm:spPr/>
      <dgm:t>
        <a:bodyPr/>
        <a:lstStyle/>
        <a:p>
          <a:endParaRPr lang="ru-RU"/>
        </a:p>
      </dgm:t>
    </dgm:pt>
    <dgm:pt modelId="{3DC3A7BB-59A1-4B4A-84EB-498C61C7D453}" type="sibTrans" cxnId="{198C7E29-ACC0-4C75-A316-683B05CA39DC}">
      <dgm:prSet/>
      <dgm:spPr/>
      <dgm:t>
        <a:bodyPr/>
        <a:lstStyle/>
        <a:p>
          <a:endParaRPr lang="ru-RU"/>
        </a:p>
      </dgm:t>
    </dgm:pt>
    <dgm:pt modelId="{D6B668D5-C051-46D9-A987-D06C703EEB29}" type="pres">
      <dgm:prSet presAssocID="{78D1ED7B-E527-42ED-915E-D6B99FD6E51C}" presName="linear" presStyleCnt="0">
        <dgm:presLayoutVars>
          <dgm:animLvl val="lvl"/>
          <dgm:resizeHandles val="exact"/>
        </dgm:presLayoutVars>
      </dgm:prSet>
      <dgm:spPr/>
    </dgm:pt>
    <dgm:pt modelId="{F44E8889-D32F-4130-81C4-B23B4DD13E5B}" type="pres">
      <dgm:prSet presAssocID="{6D0A9A83-575F-4133-A6AB-C34FB34D0684}" presName="parentText" presStyleLbl="node1" presStyleIdx="0" presStyleCnt="1" custScaleY="106897" custLinFactNeighborX="-7049" custLinFactNeighborY="-5292">
        <dgm:presLayoutVars>
          <dgm:chMax val="0"/>
          <dgm:bulletEnabled val="1"/>
        </dgm:presLayoutVars>
      </dgm:prSet>
      <dgm:spPr/>
    </dgm:pt>
  </dgm:ptLst>
  <dgm:cxnLst>
    <dgm:cxn modelId="{C930A51F-DB43-4644-8B57-178B536275EA}" type="presOf" srcId="{78D1ED7B-E527-42ED-915E-D6B99FD6E51C}" destId="{D6B668D5-C051-46D9-A987-D06C703EEB29}" srcOrd="0" destOrd="0" presId="urn:microsoft.com/office/officeart/2005/8/layout/vList2"/>
    <dgm:cxn modelId="{2933768F-1216-4B12-912A-297E80C16117}" type="presOf" srcId="{6D0A9A83-575F-4133-A6AB-C34FB34D0684}" destId="{F44E8889-D32F-4130-81C4-B23B4DD13E5B}" srcOrd="0" destOrd="0" presId="urn:microsoft.com/office/officeart/2005/8/layout/vList2"/>
    <dgm:cxn modelId="{198C7E29-ACC0-4C75-A316-683B05CA39DC}" srcId="{78D1ED7B-E527-42ED-915E-D6B99FD6E51C}" destId="{6D0A9A83-575F-4133-A6AB-C34FB34D0684}" srcOrd="0" destOrd="0" parTransId="{DCDED706-196B-4226-985B-11D86DABB274}" sibTransId="{3DC3A7BB-59A1-4B4A-84EB-498C61C7D453}"/>
    <dgm:cxn modelId="{13D98949-5E20-44B4-8849-B8C233B31B27}" type="presParOf" srcId="{D6B668D5-C051-46D9-A987-D06C703EEB29}" destId="{F44E8889-D32F-4130-81C4-B23B4DD13E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234272-F00C-4353-ABE1-87445FA8F0A2}" type="doc">
      <dgm:prSet loTypeId="urn:microsoft.com/office/officeart/2005/8/layout/vList2" loCatId="list" qsTypeId="urn:microsoft.com/office/officeart/2005/8/quickstyle/3d2" qsCatId="3D" csTypeId="urn:microsoft.com/office/officeart/2005/8/colors/accent2_1" csCatId="accent2"/>
      <dgm:spPr/>
      <dgm:t>
        <a:bodyPr/>
        <a:lstStyle/>
        <a:p>
          <a:endParaRPr lang="ru-RU"/>
        </a:p>
      </dgm:t>
    </dgm:pt>
    <dgm:pt modelId="{668EA9DF-8E38-4410-83A3-2461EE1BA930}">
      <dgm:prSet/>
      <dgm:spPr/>
      <dgm:t>
        <a:bodyPr/>
        <a:lstStyle/>
        <a:p>
          <a:pPr rtl="0"/>
          <a:r>
            <a:rPr lang="ru-RU" b="1" dirty="0" smtClean="0"/>
            <a:t>Отрезок АС делится точкой М в отношении 2 : 3. Симметричны ли точки А и С относительно М?</a:t>
          </a:r>
          <a:endParaRPr lang="ru-RU" dirty="0"/>
        </a:p>
      </dgm:t>
    </dgm:pt>
    <dgm:pt modelId="{44CFD904-2D50-450B-B03C-1B26B6868039}" type="parTrans" cxnId="{D5B58566-F77A-41CF-8046-C35F55B5942F}">
      <dgm:prSet/>
      <dgm:spPr/>
      <dgm:t>
        <a:bodyPr/>
        <a:lstStyle/>
        <a:p>
          <a:endParaRPr lang="ru-RU"/>
        </a:p>
      </dgm:t>
    </dgm:pt>
    <dgm:pt modelId="{2143AAC9-AA8B-46F1-B59E-E849AF03F301}" type="sibTrans" cxnId="{D5B58566-F77A-41CF-8046-C35F55B5942F}">
      <dgm:prSet/>
      <dgm:spPr/>
      <dgm:t>
        <a:bodyPr/>
        <a:lstStyle/>
        <a:p>
          <a:endParaRPr lang="ru-RU"/>
        </a:p>
      </dgm:t>
    </dgm:pt>
    <dgm:pt modelId="{AAF15E2B-EE91-43FE-81E6-1086428A5057}" type="pres">
      <dgm:prSet presAssocID="{51234272-F00C-4353-ABE1-87445FA8F0A2}" presName="linear" presStyleCnt="0">
        <dgm:presLayoutVars>
          <dgm:animLvl val="lvl"/>
          <dgm:resizeHandles val="exact"/>
        </dgm:presLayoutVars>
      </dgm:prSet>
      <dgm:spPr/>
    </dgm:pt>
    <dgm:pt modelId="{BCCF3D18-DB53-49FF-A409-09E920F06952}" type="pres">
      <dgm:prSet presAssocID="{668EA9DF-8E38-4410-83A3-2461EE1BA930}" presName="parentText" presStyleLbl="node1" presStyleIdx="0" presStyleCnt="1" custLinFactNeighborX="1709" custLinFactNeighborY="11799">
        <dgm:presLayoutVars>
          <dgm:chMax val="0"/>
          <dgm:bulletEnabled val="1"/>
        </dgm:presLayoutVars>
      </dgm:prSet>
      <dgm:spPr/>
    </dgm:pt>
  </dgm:ptLst>
  <dgm:cxnLst>
    <dgm:cxn modelId="{D5B58566-F77A-41CF-8046-C35F55B5942F}" srcId="{51234272-F00C-4353-ABE1-87445FA8F0A2}" destId="{668EA9DF-8E38-4410-83A3-2461EE1BA930}" srcOrd="0" destOrd="0" parTransId="{44CFD904-2D50-450B-B03C-1B26B6868039}" sibTransId="{2143AAC9-AA8B-46F1-B59E-E849AF03F301}"/>
    <dgm:cxn modelId="{62BA2577-5631-47C9-B460-E0EE981D9042}" type="presOf" srcId="{668EA9DF-8E38-4410-83A3-2461EE1BA930}" destId="{BCCF3D18-DB53-49FF-A409-09E920F06952}" srcOrd="0" destOrd="0" presId="urn:microsoft.com/office/officeart/2005/8/layout/vList2"/>
    <dgm:cxn modelId="{A881E4AA-3AA2-4E45-9F89-5FE1461EAA60}" type="presOf" srcId="{51234272-F00C-4353-ABE1-87445FA8F0A2}" destId="{AAF15E2B-EE91-43FE-81E6-1086428A5057}" srcOrd="0" destOrd="0" presId="urn:microsoft.com/office/officeart/2005/8/layout/vList2"/>
    <dgm:cxn modelId="{FD69FEBD-0C26-411E-9274-AC1F75796B82}" type="presParOf" srcId="{AAF15E2B-EE91-43FE-81E6-1086428A5057}" destId="{BCCF3D18-DB53-49FF-A409-09E920F069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109757-F4C5-436C-B00E-440173765860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B1A02B7-9BA0-4CF6-B3D1-4B2029B0A2D3}">
      <dgm:prSet/>
      <dgm:spPr/>
      <dgm:t>
        <a:bodyPr/>
        <a:lstStyle/>
        <a:p>
          <a:pPr rtl="0"/>
          <a:r>
            <a:rPr lang="ru-RU" b="1" dirty="0" smtClean="0"/>
            <a:t>Точки А(5;…) и В(…;2) симметричны относительно оси Ох. Запишите их пропущенные координаты. </a:t>
          </a:r>
          <a:endParaRPr lang="ru-RU" dirty="0"/>
        </a:p>
      </dgm:t>
    </dgm:pt>
    <dgm:pt modelId="{EC4E315A-1D2B-417F-A4EA-6E94BFFFE776}" type="parTrans" cxnId="{65452763-F308-41B3-AB77-BEC207B88513}">
      <dgm:prSet/>
      <dgm:spPr/>
      <dgm:t>
        <a:bodyPr/>
        <a:lstStyle/>
        <a:p>
          <a:endParaRPr lang="ru-RU"/>
        </a:p>
      </dgm:t>
    </dgm:pt>
    <dgm:pt modelId="{5AF98C6C-6031-47DD-BDC6-B5E05E699E53}" type="sibTrans" cxnId="{65452763-F308-41B3-AB77-BEC207B88513}">
      <dgm:prSet/>
      <dgm:spPr/>
      <dgm:t>
        <a:bodyPr/>
        <a:lstStyle/>
        <a:p>
          <a:endParaRPr lang="ru-RU"/>
        </a:p>
      </dgm:t>
    </dgm:pt>
    <dgm:pt modelId="{0A1450A0-8462-4057-AF86-9D8E36110972}" type="pres">
      <dgm:prSet presAssocID="{58109757-F4C5-436C-B00E-440173765860}" presName="linear" presStyleCnt="0">
        <dgm:presLayoutVars>
          <dgm:animLvl val="lvl"/>
          <dgm:resizeHandles val="exact"/>
        </dgm:presLayoutVars>
      </dgm:prSet>
      <dgm:spPr/>
    </dgm:pt>
    <dgm:pt modelId="{F1AB9809-A83B-464B-BAB7-14C3E5099FE5}" type="pres">
      <dgm:prSet presAssocID="{0B1A02B7-9BA0-4CF6-B3D1-4B2029B0A2D3}" presName="parentText" presStyleLbl="node1" presStyleIdx="0" presStyleCnt="1" custScaleY="113187">
        <dgm:presLayoutVars>
          <dgm:chMax val="0"/>
          <dgm:bulletEnabled val="1"/>
        </dgm:presLayoutVars>
      </dgm:prSet>
      <dgm:spPr/>
    </dgm:pt>
  </dgm:ptLst>
  <dgm:cxnLst>
    <dgm:cxn modelId="{30094F91-1599-4890-8FA9-E48CEC463F29}" type="presOf" srcId="{58109757-F4C5-436C-B00E-440173765860}" destId="{0A1450A0-8462-4057-AF86-9D8E36110972}" srcOrd="0" destOrd="0" presId="urn:microsoft.com/office/officeart/2005/8/layout/vList2"/>
    <dgm:cxn modelId="{65452763-F308-41B3-AB77-BEC207B88513}" srcId="{58109757-F4C5-436C-B00E-440173765860}" destId="{0B1A02B7-9BA0-4CF6-B3D1-4B2029B0A2D3}" srcOrd="0" destOrd="0" parTransId="{EC4E315A-1D2B-417F-A4EA-6E94BFFFE776}" sibTransId="{5AF98C6C-6031-47DD-BDC6-B5E05E699E53}"/>
    <dgm:cxn modelId="{3CB6FB1A-3E4E-4AF8-B7EB-302011F04A25}" type="presOf" srcId="{0B1A02B7-9BA0-4CF6-B3D1-4B2029B0A2D3}" destId="{F1AB9809-A83B-464B-BAB7-14C3E5099FE5}" srcOrd="0" destOrd="0" presId="urn:microsoft.com/office/officeart/2005/8/layout/vList2"/>
    <dgm:cxn modelId="{9BCD91EB-F330-4116-9F18-03E414923512}" type="presParOf" srcId="{0A1450A0-8462-4057-AF86-9D8E36110972}" destId="{F1AB9809-A83B-464B-BAB7-14C3E5099F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E967C2-4B5F-4D38-A60B-86EE7A00652D}">
      <dsp:nvSpPr>
        <dsp:cNvPr id="0" name=""/>
        <dsp:cNvSpPr/>
      </dsp:nvSpPr>
      <dsp:spPr>
        <a:xfrm>
          <a:off x="0" y="3089641"/>
          <a:ext cx="4536504" cy="1014089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Получили точку А</a:t>
          </a:r>
          <a:r>
            <a:rPr lang="ru-RU" sz="2200" b="1" kern="1200" baseline="-25000" dirty="0" smtClean="0"/>
            <a:t>1</a:t>
          </a:r>
          <a:endParaRPr lang="ru-RU" sz="2200" kern="1200" dirty="0"/>
        </a:p>
      </dsp:txBody>
      <dsp:txXfrm>
        <a:off x="0" y="3089641"/>
        <a:ext cx="4536504" cy="1014089"/>
      </dsp:txXfrm>
    </dsp:sp>
    <dsp:sp modelId="{450D5576-3658-4F69-B5CD-00C8C04A074E}">
      <dsp:nvSpPr>
        <dsp:cNvPr id="0" name=""/>
        <dsp:cNvSpPr/>
      </dsp:nvSpPr>
      <dsp:spPr>
        <a:xfrm rot="10800000">
          <a:off x="0" y="1545183"/>
          <a:ext cx="4536504" cy="1559669"/>
        </a:xfrm>
        <a:prstGeom prst="upArrowCallout">
          <a:avLst/>
        </a:prstGeom>
        <a:gradFill rotWithShape="0">
          <a:gsLst>
            <a:gs pos="0">
              <a:schemeClr val="accent1">
                <a:shade val="50000"/>
                <a:hueOff val="85997"/>
                <a:satOff val="11612"/>
                <a:lumOff val="2299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85997"/>
                <a:satOff val="11612"/>
                <a:lumOff val="2299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85997"/>
                <a:satOff val="11612"/>
                <a:lumOff val="229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Отложить от точки О на прямой </a:t>
          </a:r>
          <a:r>
            <a:rPr lang="ru-RU" sz="2200" b="1" i="1" kern="1200" dirty="0" smtClean="0"/>
            <a:t>в </a:t>
          </a:r>
          <a:r>
            <a:rPr lang="ru-RU" sz="2200" b="1" kern="1200" dirty="0" smtClean="0"/>
            <a:t>расстояние, равное ОА.</a:t>
          </a:r>
          <a:endParaRPr lang="ru-RU" sz="2200" kern="1200" dirty="0"/>
        </a:p>
      </dsp:txBody>
      <dsp:txXfrm rot="10800000">
        <a:off x="0" y="1545183"/>
        <a:ext cx="4536504" cy="1559669"/>
      </dsp:txXfrm>
    </dsp:sp>
    <dsp:sp modelId="{7D314093-016F-4691-A9AD-A915A7CE0CC3}">
      <dsp:nvSpPr>
        <dsp:cNvPr id="0" name=""/>
        <dsp:cNvSpPr/>
      </dsp:nvSpPr>
      <dsp:spPr>
        <a:xfrm rot="10800000">
          <a:off x="0" y="8"/>
          <a:ext cx="4536504" cy="1559669"/>
        </a:xfrm>
        <a:prstGeom prst="upArrowCallout">
          <a:avLst/>
        </a:prstGeom>
        <a:gradFill rotWithShape="0">
          <a:gsLst>
            <a:gs pos="0">
              <a:schemeClr val="accent1">
                <a:shade val="50000"/>
                <a:hueOff val="85997"/>
                <a:satOff val="11612"/>
                <a:lumOff val="2299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85997"/>
                <a:satOff val="11612"/>
                <a:lumOff val="2299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85997"/>
                <a:satOff val="11612"/>
                <a:lumOff val="229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Провести прямую </a:t>
          </a:r>
          <a:r>
            <a:rPr lang="ru-RU" sz="2200" b="1" i="1" kern="1200" dirty="0" smtClean="0"/>
            <a:t>в </a:t>
          </a:r>
          <a:r>
            <a:rPr lang="ru-RU" sz="2200" b="1" kern="1200" dirty="0" smtClean="0"/>
            <a:t>перпендикулярную прямой </a:t>
          </a:r>
          <a:r>
            <a:rPr lang="ru-RU" sz="2200" b="1" i="1" kern="1200" dirty="0" smtClean="0"/>
            <a:t>а</a:t>
          </a:r>
          <a:endParaRPr lang="ru-RU" sz="2200" b="1" i="1" kern="1200" dirty="0"/>
        </a:p>
      </dsp:txBody>
      <dsp:txXfrm rot="10800000">
        <a:off x="0" y="8"/>
        <a:ext cx="4536504" cy="15596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5786DA-CF04-48E5-B18C-19706B7B921F}">
      <dsp:nvSpPr>
        <dsp:cNvPr id="0" name=""/>
        <dsp:cNvSpPr/>
      </dsp:nvSpPr>
      <dsp:spPr>
        <a:xfrm>
          <a:off x="0" y="2276577"/>
          <a:ext cx="5184576" cy="74722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Получили точку А</a:t>
          </a:r>
          <a:r>
            <a:rPr lang="ru-RU" sz="1800" b="1" kern="1200" baseline="-25000" dirty="0" smtClean="0"/>
            <a:t>1</a:t>
          </a:r>
          <a:endParaRPr lang="ru-RU" sz="1800" kern="1200" dirty="0"/>
        </a:p>
      </dsp:txBody>
      <dsp:txXfrm>
        <a:off x="0" y="2276577"/>
        <a:ext cx="5184576" cy="747223"/>
      </dsp:txXfrm>
    </dsp:sp>
    <dsp:sp modelId="{2B916E04-E7E3-4A8C-ACC0-3C4F8F331C29}">
      <dsp:nvSpPr>
        <dsp:cNvPr id="0" name=""/>
        <dsp:cNvSpPr/>
      </dsp:nvSpPr>
      <dsp:spPr>
        <a:xfrm rot="10800000">
          <a:off x="0" y="1138556"/>
          <a:ext cx="5184576" cy="1149229"/>
        </a:xfrm>
        <a:prstGeom prst="upArrowCallout">
          <a:avLst/>
        </a:prstGeom>
        <a:gradFill rotWithShape="0">
          <a:gsLst>
            <a:gs pos="0">
              <a:schemeClr val="accent1">
                <a:shade val="50000"/>
                <a:hueOff val="85997"/>
                <a:satOff val="11612"/>
                <a:lumOff val="2299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85997"/>
                <a:satOff val="11612"/>
                <a:lumOff val="2299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85997"/>
                <a:satOff val="11612"/>
                <a:lumOff val="229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От точки О отложить расстояние равное ОА</a:t>
          </a:r>
          <a:endParaRPr lang="ru-RU" sz="1800" kern="1200" dirty="0"/>
        </a:p>
      </dsp:txBody>
      <dsp:txXfrm rot="10800000">
        <a:off x="0" y="1138556"/>
        <a:ext cx="5184576" cy="1149229"/>
      </dsp:txXfrm>
    </dsp:sp>
    <dsp:sp modelId="{AF68ACC7-9620-4C55-A338-8B1C05682FFE}">
      <dsp:nvSpPr>
        <dsp:cNvPr id="0" name=""/>
        <dsp:cNvSpPr/>
      </dsp:nvSpPr>
      <dsp:spPr>
        <a:xfrm rot="10800000">
          <a:off x="0" y="534"/>
          <a:ext cx="5184576" cy="1149229"/>
        </a:xfrm>
        <a:prstGeom prst="upArrowCallout">
          <a:avLst/>
        </a:prstGeom>
        <a:gradFill rotWithShape="0">
          <a:gsLst>
            <a:gs pos="0">
              <a:schemeClr val="accent1">
                <a:shade val="50000"/>
                <a:hueOff val="85997"/>
                <a:satOff val="11612"/>
                <a:lumOff val="2299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85997"/>
                <a:satOff val="11612"/>
                <a:lumOff val="2299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85997"/>
                <a:satOff val="11612"/>
                <a:lumOff val="229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Соединить точку А и  точку О и продолжить прямую за точку О.</a:t>
          </a:r>
          <a:endParaRPr lang="ru-RU" sz="1800" b="1" kern="1200" dirty="0"/>
        </a:p>
      </dsp:txBody>
      <dsp:txXfrm rot="10800000">
        <a:off x="0" y="534"/>
        <a:ext cx="5184576" cy="114922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5BA9A3-2DBE-444D-822D-E58871CD1A30}">
      <dsp:nvSpPr>
        <dsp:cNvPr id="0" name=""/>
        <dsp:cNvSpPr/>
      </dsp:nvSpPr>
      <dsp:spPr>
        <a:xfrm>
          <a:off x="0" y="19046"/>
          <a:ext cx="7992888" cy="45312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/>
            <a:t>Отрезок АВ, перпендикулярный прямой с, пересекает ее в точке О так, что АО≠ОВ. Симметричны ли точки А и В относительно прямой с? </a:t>
          </a:r>
          <a:endParaRPr lang="ru-RU" sz="4100" kern="1200" dirty="0"/>
        </a:p>
      </dsp:txBody>
      <dsp:txXfrm>
        <a:off x="0" y="19046"/>
        <a:ext cx="7992888" cy="453127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DF9E5F-C083-4D03-AF48-5F88301EC0DF}">
      <dsp:nvSpPr>
        <dsp:cNvPr id="0" name=""/>
        <dsp:cNvSpPr/>
      </dsp:nvSpPr>
      <dsp:spPr>
        <a:xfrm>
          <a:off x="0" y="37700"/>
          <a:ext cx="8208912" cy="460511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Прямая с пересекает отрезок МК в его середине под углом, отличным от прямого. Симметричны ли точки М и К относительно прямой а?  </a:t>
          </a:r>
          <a:r>
            <a:rPr lang="ru-RU" sz="4800" b="1" kern="1200" dirty="0" smtClean="0">
              <a:latin typeface="Times New Roman" pitchFamily="18" charset="0"/>
              <a:cs typeface="Times New Roman" pitchFamily="18" charset="0"/>
            </a:rPr>
            <a:t> </a:t>
          </a:r>
          <a:endParaRPr lang="ru-RU" sz="4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7700"/>
        <a:ext cx="8208912" cy="460511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4E8889-D32F-4130-81C4-B23B4DD13E5B}">
      <dsp:nvSpPr>
        <dsp:cNvPr id="0" name=""/>
        <dsp:cNvSpPr/>
      </dsp:nvSpPr>
      <dsp:spPr>
        <a:xfrm>
          <a:off x="0" y="0"/>
          <a:ext cx="8208912" cy="406225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/>
            <a:t>Относительно какой  из координатных  осей симметричны точки М(7;2) и К(-7;2)?</a:t>
          </a:r>
          <a:endParaRPr lang="ru-RU" sz="5600" kern="1200" dirty="0"/>
        </a:p>
      </dsp:txBody>
      <dsp:txXfrm>
        <a:off x="0" y="0"/>
        <a:ext cx="8208912" cy="406225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CF3D18-DB53-49FF-A409-09E920F06952}">
      <dsp:nvSpPr>
        <dsp:cNvPr id="0" name=""/>
        <dsp:cNvSpPr/>
      </dsp:nvSpPr>
      <dsp:spPr>
        <a:xfrm>
          <a:off x="0" y="55088"/>
          <a:ext cx="8136904" cy="32572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Отрезок АС делится точкой М в отношении 2 : 3. Симметричны ли точки А и С относительно М?</a:t>
          </a:r>
          <a:endParaRPr lang="ru-RU" sz="4800" kern="1200" dirty="0"/>
        </a:p>
      </dsp:txBody>
      <dsp:txXfrm>
        <a:off x="0" y="55088"/>
        <a:ext cx="8136904" cy="325727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AB9809-A83B-464B-BAB7-14C3E5099FE5}">
      <dsp:nvSpPr>
        <dsp:cNvPr id="0" name=""/>
        <dsp:cNvSpPr/>
      </dsp:nvSpPr>
      <dsp:spPr>
        <a:xfrm>
          <a:off x="0" y="108008"/>
          <a:ext cx="8136904" cy="345639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dirty="0" smtClean="0"/>
            <a:t>Точки А(5;…) и В(…;2) симметричны относительно оси Ох. Запишите их пропущенные координаты. </a:t>
          </a:r>
          <a:endParaRPr lang="ru-RU" sz="4500" kern="1200" dirty="0"/>
        </a:p>
      </dsp:txBody>
      <dsp:txXfrm>
        <a:off x="0" y="108008"/>
        <a:ext cx="8136904" cy="3456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B1F490F-E337-4DA2-A71B-CE51CA745C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2E664A0-8F2D-4224-B151-2A29ABE938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2BB3551-DF29-44C9-866E-2850B9028B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127B2-FBF7-4EBE-B03A-1EE73774F069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 advTm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A6807-A78A-401F-97D6-69DCA2FB74F3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 advTm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D91D6-2792-4791-ACBA-F6E6FEAAFF51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 advTm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326E5-B64E-4F33-BC57-8A6AB13F8252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 advTm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67278-D2E1-4D72-825D-FF0FE9301155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F5498-0674-4EDB-BA6D-0BC2072DD712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 advTm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2642B-6271-42B1-97FE-2E2C1215B16C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 advTm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B15D9-FFEE-45C5-8A81-809BA4982060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 advTm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17089-A4AA-468B-A832-6905F9620FA4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 advTm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F0485-B8AB-45C5-B223-E262065FCD0A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 advTm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14F16-3640-46FE-B6E8-6B3CD9A7723B}" type="slidenum">
              <a:rPr lang="ru-RU">
                <a:solidFill>
                  <a:srgbClr val="000066"/>
                </a:solidFill>
              </a:rPr>
              <a:pPr/>
              <a:t>‹#›</a:t>
            </a:fld>
            <a:endParaRPr lang="ru-RU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66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66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0B57D8-04C1-489A-BF58-FE8FACB90675}" type="slidenum">
              <a:rPr lang="ru-RU" smtClean="0">
                <a:solidFill>
                  <a:srgbClr val="0000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6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advClick="0" advTm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C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899592" y="2130425"/>
            <a:ext cx="6872808" cy="1470025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Презентация к уроку геометрии 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«Осевая и центральная симметрия»</a:t>
            </a:r>
            <a:br>
              <a:rPr lang="ru-RU" sz="5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 8 класс</a:t>
            </a:r>
            <a:endParaRPr lang="ru-RU" sz="5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5652120" y="5013176"/>
            <a:ext cx="3024336" cy="136857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 smtClean="0"/>
              <a:t>           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  </a:t>
            </a:r>
            <a:r>
              <a:rPr lang="ru-RU" dirty="0" smtClean="0"/>
              <a:t>                               </a:t>
            </a:r>
          </a:p>
          <a:p>
            <a:pPr>
              <a:buNone/>
            </a:pPr>
            <a:r>
              <a:rPr lang="ru-RU" sz="3600" dirty="0" smtClean="0"/>
              <a:t> 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Семеошенкова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О.В.,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учитель математики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ГБОУ лицея №395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Санкт-Петербурга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296144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Тема </a:t>
            </a:r>
            <a:r>
              <a:rPr lang="ru-RU" sz="5400" b="1" dirty="0" smtClean="0"/>
              <a:t>урока</a:t>
            </a:r>
            <a:endParaRPr lang="ru-RU" sz="54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2492896"/>
            <a:ext cx="7992888" cy="2857872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tx1"/>
                </a:solidFill>
              </a:rPr>
              <a:t>Центральная и осевая симметрия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Сегодня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уроке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Сформулировать понятия центральной и осевой  симметрии, симметричной фигуры.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Рассмотреть какими видами симметрии обладают известные нам геометрические фигуры.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Научиться строить симметричные точки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распозновать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фигуры, обладающие осевой и центральной симметрией.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Вейль Герман</a:t>
            </a:r>
            <a:endParaRPr lang="ru-RU" sz="4400" dirty="0"/>
          </a:p>
        </p:txBody>
      </p:sp>
      <p:pic>
        <p:nvPicPr>
          <p:cNvPr id="14338" name="Picture 2" descr="C:\Users\Мамуля\Desktop\wey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11960" y="659800"/>
            <a:ext cx="3816424" cy="5051149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322712" cy="4010124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Вейль Герман (9.11.1885— 8.12.1955) - немецкий математик. Окончил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Гёттингенский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университ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В 1913—1930г. профессор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Цюрихского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политехнического института, в 1930—33 профессор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Гёттингенского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университета, в 1933 эмигрировал в США.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симметрия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sz="half" idx="4294967295"/>
          </p:nvPr>
        </p:nvSpPr>
        <p:spPr>
          <a:xfrm>
            <a:off x="3240088" y="1600200"/>
            <a:ext cx="5508376" cy="4525963"/>
          </a:xfrm>
        </p:spPr>
        <p:txBody>
          <a:bodyPr>
            <a:normAutofit fontScale="92500" lnSpcReduction="10000"/>
          </a:bodyPr>
          <a:lstStyle/>
          <a:p>
            <a:pPr algn="just">
              <a:buFontTx/>
              <a:buNone/>
            </a:pPr>
            <a:r>
              <a:rPr lang="ru-RU" sz="3600" b="1" dirty="0" smtClean="0"/>
              <a:t>   «</a:t>
            </a:r>
            <a:r>
              <a:rPr lang="ru-RU" sz="3600" b="1" dirty="0"/>
              <a:t>Симметрия является той идеей, с помощью которой человек веками пытается объяснить и создать порядок, красоту и совершенство»</a:t>
            </a:r>
          </a:p>
          <a:p>
            <a:pPr algn="ctr">
              <a:buFontTx/>
              <a:buNone/>
            </a:pPr>
            <a:endParaRPr lang="ru-RU" sz="1800" b="1" dirty="0"/>
          </a:p>
          <a:p>
            <a:pPr lvl="5">
              <a:buFontTx/>
              <a:buNone/>
            </a:pPr>
            <a:r>
              <a:rPr lang="ru-RU" b="1" dirty="0"/>
              <a:t>                                                        </a:t>
            </a:r>
            <a:r>
              <a:rPr lang="ru-RU" b="1" dirty="0" smtClean="0"/>
              <a:t>             </a:t>
            </a:r>
            <a:r>
              <a:rPr lang="ru-RU" sz="1900" b="1" dirty="0" smtClean="0"/>
              <a:t>Герман Вейль</a:t>
            </a:r>
            <a:endParaRPr lang="ru-RU" sz="1900" b="1" dirty="0"/>
          </a:p>
        </p:txBody>
      </p:sp>
      <p:pic>
        <p:nvPicPr>
          <p:cNvPr id="3" name="Picture 3" descr="C:\Users\Мамуля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2072622" cy="30243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+mn-lt"/>
              </a:rPr>
              <a:t>Что такое симметрия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800080"/>
                </a:solidFill>
                <a:latin typeface="Monotype Corsiva" pitchFamily="66" charset="0"/>
              </a:rPr>
              <a:t>«Словарь С.И. Ожегова»:</a:t>
            </a:r>
            <a:r>
              <a:rPr lang="ru-RU" dirty="0" smtClean="0">
                <a:latin typeface="Monotype Corsiva" pitchFamily="66" charset="0"/>
              </a:rPr>
              <a:t> «</a:t>
            </a:r>
            <a:r>
              <a:rPr lang="ru-RU" b="1" dirty="0" smtClean="0">
                <a:latin typeface="Monotype Corsiva" pitchFamily="66" charset="0"/>
              </a:rPr>
              <a:t>Симметрия</a:t>
            </a:r>
            <a:r>
              <a:rPr lang="ru-RU" dirty="0" smtClean="0">
                <a:latin typeface="Monotype Corsiva" pitchFamily="66" charset="0"/>
              </a:rPr>
              <a:t> - соразмерность, пропорциональность частей чего-нибудь, расположенных по обе стороны от середины, центра».</a:t>
            </a:r>
          </a:p>
          <a:p>
            <a:pPr>
              <a:buNone/>
            </a:pPr>
            <a:endParaRPr lang="ru-RU" b="1" dirty="0" smtClean="0">
              <a:solidFill>
                <a:srgbClr val="800080"/>
              </a:solidFill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800080"/>
                </a:solidFill>
                <a:latin typeface="Monotype Corsiva" pitchFamily="66" charset="0"/>
              </a:rPr>
              <a:t>«Словарь иностранных слов»:</a:t>
            </a:r>
            <a:r>
              <a:rPr lang="ru-RU" dirty="0" smtClean="0">
                <a:latin typeface="Monotype Corsiva" pitchFamily="66" charset="0"/>
              </a:rPr>
              <a:t> «</a:t>
            </a:r>
            <a:r>
              <a:rPr lang="ru-RU" b="1" dirty="0" smtClean="0">
                <a:latin typeface="Monotype Corsiva" pitchFamily="66" charset="0"/>
              </a:rPr>
              <a:t>Симметрия</a:t>
            </a:r>
            <a:r>
              <a:rPr lang="ru-RU" dirty="0" smtClean="0">
                <a:latin typeface="Monotype Corsiva" pitchFamily="66" charset="0"/>
              </a:rPr>
              <a:t> –  полное зеркальное соответствие в расположении частей целого относительно средней линии, центра; соразмерность».</a:t>
            </a:r>
          </a:p>
          <a:p>
            <a:endParaRPr lang="en-US" dirty="0" smtClean="0"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79512" y="332655"/>
            <a:ext cx="8712968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kumimoji="0" lang="ru-RU" sz="3600" b="1" dirty="0">
                <a:latin typeface="Times New Roman" pitchFamily="18" charset="0"/>
              </a:rPr>
              <a:t>Симметричность точек относительно прямой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347864" y="1628800"/>
            <a:ext cx="51689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</a:pPr>
            <a:r>
              <a:rPr kumimoji="0" lang="en-US" sz="2300">
                <a:solidFill>
                  <a:srgbClr val="3C2682"/>
                </a:solidFill>
                <a:latin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buSzPct val="75000"/>
            </a:pPr>
            <a:r>
              <a:rPr kumimoji="0" lang="en-US" sz="2300">
                <a:solidFill>
                  <a:srgbClr val="3C2682"/>
                </a:solidFill>
                <a:latin typeface="Times New Roman" pitchFamily="18" charset="0"/>
              </a:rPr>
              <a:t>   </a:t>
            </a:r>
            <a:endParaRPr kumimoji="0" lang="ru-RU" sz="2300">
              <a:solidFill>
                <a:srgbClr val="3C2682"/>
              </a:solidFill>
              <a:latin typeface="Times New Roman" pitchFamily="18" charset="0"/>
            </a:endParaRPr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9029700" y="4957763"/>
          <a:ext cx="114300" cy="215900"/>
        </p:xfrm>
        <a:graphic>
          <a:graphicData uri="http://schemas.openxmlformats.org/presentationml/2006/ole">
            <p:oleObj spid="_x0000_s12290" name="Формула" r:id="rId3" imgW="114120" imgH="215640" progId="Equation.3">
              <p:embed/>
            </p:oleObj>
          </a:graphicData>
        </a:graphic>
      </p:graphicFrame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971550" y="1700213"/>
            <a:ext cx="3143250" cy="1857375"/>
          </a:xfrm>
          <a:prstGeom prst="line">
            <a:avLst/>
          </a:prstGeom>
          <a:noFill/>
          <a:ln w="9525">
            <a:solidFill>
              <a:schemeClr val="bg2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2195736" y="1628801"/>
            <a:ext cx="720080" cy="1512168"/>
          </a:xfrm>
          <a:prstGeom prst="line">
            <a:avLst/>
          </a:prstGeom>
          <a:noFill/>
          <a:ln w="9525">
            <a:solidFill>
              <a:srgbClr val="3C268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2267744" y="1844675"/>
            <a:ext cx="88900" cy="88900"/>
          </a:xfrm>
          <a:prstGeom prst="ellipse">
            <a:avLst/>
          </a:prstGeom>
          <a:solidFill>
            <a:srgbClr val="2E1D65"/>
          </a:solidFill>
          <a:ln w="9525">
            <a:solidFill>
              <a:srgbClr val="2E1D6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2915816" y="3140968"/>
            <a:ext cx="89322" cy="89024"/>
          </a:xfrm>
          <a:prstGeom prst="ellipse">
            <a:avLst/>
          </a:prstGeom>
          <a:solidFill>
            <a:srgbClr val="2E1D65"/>
          </a:solidFill>
          <a:ln w="9525">
            <a:solidFill>
              <a:srgbClr val="2E1D6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835151" y="1196753"/>
            <a:ext cx="576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400" dirty="0">
                <a:solidFill>
                  <a:srgbClr val="3C2682"/>
                </a:solidFill>
              </a:rPr>
              <a:t>A</a:t>
            </a:r>
            <a:r>
              <a:rPr kumimoji="0" lang="ru-RU" sz="1600" dirty="0">
                <a:solidFill>
                  <a:srgbClr val="3C2682"/>
                </a:solidFill>
              </a:rPr>
              <a:t>1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2699792" y="3284984"/>
            <a:ext cx="879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400" dirty="0">
                <a:solidFill>
                  <a:srgbClr val="3C2682"/>
                </a:solidFill>
              </a:rPr>
              <a:t>A</a:t>
            </a:r>
            <a:endParaRPr kumimoji="0" lang="ru-RU" sz="1600" dirty="0">
              <a:solidFill>
                <a:srgbClr val="3C2682"/>
              </a:solidFill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 rot="14447821">
            <a:off x="2593216" y="2568895"/>
            <a:ext cx="76200" cy="114300"/>
          </a:xfrm>
          <a:prstGeom prst="rect">
            <a:avLst/>
          </a:prstGeom>
          <a:solidFill>
            <a:schemeClr val="tx1"/>
          </a:solidFill>
          <a:ln w="28575">
            <a:solidFill>
              <a:srgbClr val="2E1D6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V="1">
            <a:off x="2700338" y="2924175"/>
            <a:ext cx="133350" cy="76200"/>
          </a:xfrm>
          <a:prstGeom prst="line">
            <a:avLst/>
          </a:prstGeom>
          <a:noFill/>
          <a:ln w="28575">
            <a:solidFill>
              <a:srgbClr val="DA243A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V="1">
            <a:off x="2339752" y="2060848"/>
            <a:ext cx="133350" cy="76200"/>
          </a:xfrm>
          <a:prstGeom prst="line">
            <a:avLst/>
          </a:prstGeom>
          <a:noFill/>
          <a:ln w="28575">
            <a:solidFill>
              <a:srgbClr val="DA243A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827088" y="2997200"/>
            <a:ext cx="298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3600" i="1" baseline="-25000" dirty="0">
                <a:solidFill>
                  <a:srgbClr val="3C2682"/>
                </a:solidFill>
              </a:rPr>
              <a:t>a</a:t>
            </a:r>
            <a:endParaRPr kumimoji="0" lang="ru-RU" sz="3600" i="1" baseline="-25000" dirty="0">
              <a:solidFill>
                <a:srgbClr val="3C2682"/>
              </a:solidFill>
            </a:endParaRP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2699792" y="2276872"/>
            <a:ext cx="576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3600" baseline="-25000" dirty="0">
                <a:solidFill>
                  <a:srgbClr val="3C2682"/>
                </a:solidFill>
              </a:rPr>
              <a:t>O</a:t>
            </a:r>
            <a:endParaRPr kumimoji="0" lang="ru-RU" sz="3600" baseline="-25000" dirty="0">
              <a:solidFill>
                <a:srgbClr val="3C2682"/>
              </a:solidFill>
            </a:endParaRP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971550" y="4149725"/>
            <a:ext cx="77041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ru-RU" sz="2400" b="1" dirty="0"/>
              <a:t>Определение </a:t>
            </a:r>
          </a:p>
          <a:p>
            <a:pPr algn="just"/>
            <a:r>
              <a:rPr kumimoji="0" lang="ru-RU" sz="2400" b="1" dirty="0">
                <a:solidFill>
                  <a:srgbClr val="2306D0"/>
                </a:solidFill>
              </a:rPr>
              <a:t>Две точки А и А</a:t>
            </a:r>
            <a:r>
              <a:rPr kumimoji="0" lang="ru-RU" b="1" dirty="0">
                <a:solidFill>
                  <a:srgbClr val="2306D0"/>
                </a:solidFill>
              </a:rPr>
              <a:t>1</a:t>
            </a:r>
            <a:r>
              <a:rPr kumimoji="0" lang="ru-RU" sz="2400" b="1" dirty="0">
                <a:solidFill>
                  <a:srgbClr val="2306D0"/>
                </a:solidFill>
              </a:rPr>
              <a:t> называются </a:t>
            </a:r>
            <a:r>
              <a:rPr kumimoji="0" lang="ru-RU" sz="2400" b="1" i="1" dirty="0">
                <a:solidFill>
                  <a:srgbClr val="2306D0"/>
                </a:solidFill>
              </a:rPr>
              <a:t>симметричными относительно прямой а</a:t>
            </a:r>
            <a:r>
              <a:rPr kumimoji="0" lang="ru-RU" sz="2400" b="1" dirty="0">
                <a:solidFill>
                  <a:srgbClr val="2306D0"/>
                </a:solidFill>
              </a:rPr>
              <a:t>, если эта прямая проходит через середину отрезка АА</a:t>
            </a:r>
            <a:r>
              <a:rPr kumimoji="0" lang="ru-RU" b="1" dirty="0">
                <a:solidFill>
                  <a:srgbClr val="2306D0"/>
                </a:solidFill>
              </a:rPr>
              <a:t>1</a:t>
            </a:r>
            <a:r>
              <a:rPr kumimoji="0" lang="ru-RU" sz="2400" b="1" dirty="0">
                <a:solidFill>
                  <a:srgbClr val="2306D0"/>
                </a:solidFill>
              </a:rPr>
              <a:t> и перпендикулярна к нему.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5796136" y="1268760"/>
            <a:ext cx="2880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kumimoji="0" lang="ru-RU" baseline="-25000" dirty="0">
              <a:solidFill>
                <a:srgbClr val="3C2682"/>
              </a:solidFill>
            </a:endParaRPr>
          </a:p>
          <a:p>
            <a:pPr>
              <a:spcBef>
                <a:spcPct val="50000"/>
              </a:spcBef>
            </a:pPr>
            <a:endParaRPr kumimoji="0" lang="ru-RU" sz="3600" b="1" i="1" baseline="-25000" dirty="0" smtClean="0">
              <a:solidFill>
                <a:srgbClr val="3C2682"/>
              </a:solidFill>
            </a:endParaRPr>
          </a:p>
          <a:p>
            <a:pPr>
              <a:spcBef>
                <a:spcPct val="50000"/>
              </a:spcBef>
            </a:pPr>
            <a:endParaRPr kumimoji="0" lang="ru-RU" sz="3600" b="1" i="1" baseline="-25000" dirty="0">
              <a:solidFill>
                <a:srgbClr val="3C2682"/>
              </a:solidFill>
            </a:endParaRPr>
          </a:p>
        </p:txBody>
      </p:sp>
      <p:sp>
        <p:nvSpPr>
          <p:cNvPr id="51" name="Содержимое 50"/>
          <p:cNvSpPr>
            <a:spLocks noGrp="1"/>
          </p:cNvSpPr>
          <p:nvPr>
            <p:ph sz="half" idx="4294967295"/>
          </p:nvPr>
        </p:nvSpPr>
        <p:spPr>
          <a:xfrm>
            <a:off x="5116513" y="1600200"/>
            <a:ext cx="4027487" cy="22606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ru-RU" sz="2400" b="1" dirty="0" smtClean="0"/>
              <a:t>АА</a:t>
            </a:r>
            <a:r>
              <a:rPr lang="en-US" sz="2000" b="1" dirty="0" smtClean="0"/>
              <a:t>1</a:t>
            </a:r>
            <a:r>
              <a:rPr lang="en-US" sz="2400" b="1" dirty="0" smtClean="0"/>
              <a:t> </a:t>
            </a:r>
            <a:r>
              <a:rPr lang="ru-RU" sz="2400" b="1" dirty="0" smtClean="0"/>
              <a:t>перпендикулярна </a:t>
            </a:r>
            <a:r>
              <a:rPr lang="ru-RU" sz="2400" b="1" i="1" dirty="0" smtClean="0"/>
              <a:t>а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en-US" b="1" dirty="0" smtClean="0"/>
              <a:t>O</a:t>
            </a:r>
            <a:r>
              <a:rPr lang="ru-RU" b="1" dirty="0" smtClean="0"/>
              <a:t>А</a:t>
            </a:r>
            <a:r>
              <a:rPr lang="en-US" sz="2000" b="1" dirty="0" smtClean="0"/>
              <a:t>1 = </a:t>
            </a:r>
            <a:r>
              <a:rPr lang="en-US" b="1" dirty="0" smtClean="0"/>
              <a:t>OA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 animBg="1"/>
      <p:bldP spid="18442" grpId="0" animBg="1"/>
      <p:bldP spid="18444" grpId="0" build="allAtOnce"/>
      <p:bldP spid="18446" grpId="0" animBg="1"/>
      <p:bldP spid="18447" grpId="0" animBg="1"/>
      <p:bldP spid="18448" grpId="0" animBg="1"/>
      <p:bldP spid="18452" grpId="0"/>
      <p:bldP spid="18456" grpId="0"/>
      <p:bldP spid="18456" grpId="1"/>
      <p:bldP spid="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+mn-lt"/>
              </a:rPr>
              <a:t>Построение симметричной </a:t>
            </a:r>
            <a:r>
              <a:rPr lang="ru-RU" sz="4000" b="1" dirty="0" smtClean="0">
                <a:latin typeface="+mn-lt"/>
              </a:rPr>
              <a:t>точки</a:t>
            </a:r>
            <a:endParaRPr lang="ru-RU" sz="4000" b="1" dirty="0">
              <a:latin typeface="+mn-lt"/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2209800" y="2590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051720" y="2204864"/>
            <a:ext cx="843880" cy="40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А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1524000" y="2924944"/>
            <a:ext cx="2399928" cy="961256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923928" y="2552820"/>
            <a:ext cx="1080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/>
              <a:t>а</a:t>
            </a: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2286000" y="2667000"/>
            <a:ext cx="701824" cy="22741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2699792" y="4221088"/>
            <a:ext cx="144017" cy="14401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2915816" y="4221088"/>
            <a:ext cx="5760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А</a:t>
            </a:r>
            <a:r>
              <a:rPr lang="ru-RU" sz="2000" b="1" baseline="-25000" dirty="0"/>
              <a:t>1</a:t>
            </a:r>
          </a:p>
        </p:txBody>
      </p:sp>
      <p:graphicFrame>
        <p:nvGraphicFramePr>
          <p:cNvPr id="29" name="Схема 28"/>
          <p:cNvGraphicFramePr/>
          <p:nvPr/>
        </p:nvGraphicFramePr>
        <p:xfrm>
          <a:off x="4427984" y="1916832"/>
          <a:ext cx="453650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39" name="Oval 15"/>
          <p:cNvSpPr>
            <a:spLocks noChangeArrowheads="1"/>
          </p:cNvSpPr>
          <p:nvPr/>
        </p:nvSpPr>
        <p:spPr bwMode="auto">
          <a:xfrm>
            <a:off x="2483769" y="3356992"/>
            <a:ext cx="144015" cy="21602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2267744" y="3505200"/>
            <a:ext cx="43204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О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3059832" y="4725144"/>
            <a:ext cx="7501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/>
              <a:t>в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4932040" y="1268760"/>
            <a:ext cx="3528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Алгоритм </a:t>
            </a:r>
            <a:r>
              <a:rPr lang="ru-RU" sz="2400" b="1" dirty="0" smtClean="0"/>
              <a:t>построения</a:t>
            </a:r>
            <a:endParaRPr lang="ru-RU" b="1" dirty="0"/>
          </a:p>
        </p:txBody>
      </p:sp>
      <p:sp>
        <p:nvSpPr>
          <p:cNvPr id="22" name="Круговая стрелка 21"/>
          <p:cNvSpPr/>
          <p:nvPr/>
        </p:nvSpPr>
        <p:spPr>
          <a:xfrm rot="4221566">
            <a:off x="2004814" y="2517999"/>
            <a:ext cx="978408" cy="97840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Круговая стрелка 27"/>
          <p:cNvSpPr/>
          <p:nvPr/>
        </p:nvSpPr>
        <p:spPr>
          <a:xfrm rot="4256451">
            <a:off x="2256658" y="3417914"/>
            <a:ext cx="978408" cy="97840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 animBg="1"/>
      <p:bldP spid="26637" grpId="0"/>
      <p:bldGraphic spid="29" grpId="0">
        <p:bldAsOne/>
      </p:bldGraphic>
      <p:bldP spid="26639" grpId="0" animBg="1"/>
      <p:bldP spid="26640" grpId="0"/>
      <p:bldP spid="26644" grpId="0"/>
      <p:bldP spid="22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771774" y="1628800"/>
            <a:ext cx="4032473" cy="3744416"/>
            <a:chOff x="2771775" y="1341438"/>
            <a:chExt cx="3600450" cy="3600450"/>
          </a:xfrm>
        </p:grpSpPr>
        <p:sp>
          <p:nvSpPr>
            <p:cNvPr id="128005" name="Rectangle 5"/>
            <p:cNvSpPr>
              <a:spLocks noChangeArrowheads="1"/>
            </p:cNvSpPr>
            <p:nvPr/>
          </p:nvSpPr>
          <p:spPr bwMode="auto">
            <a:xfrm>
              <a:off x="2771775" y="2420938"/>
              <a:ext cx="3600450" cy="165735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2E1D65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ln>
                  <a:solidFill>
                    <a:srgbClr val="3824CE"/>
                  </a:solidFill>
                </a:ln>
              </a:endParaRPr>
            </a:p>
          </p:txBody>
        </p:sp>
        <p:sp>
          <p:nvSpPr>
            <p:cNvPr id="128006" name="Line 6"/>
            <p:cNvSpPr>
              <a:spLocks noChangeShapeType="1"/>
            </p:cNvSpPr>
            <p:nvPr/>
          </p:nvSpPr>
          <p:spPr bwMode="auto">
            <a:xfrm>
              <a:off x="4572000" y="1341438"/>
              <a:ext cx="0" cy="3600450"/>
            </a:xfrm>
            <a:prstGeom prst="line">
              <a:avLst/>
            </a:prstGeom>
            <a:noFill/>
            <a:ln w="38100">
              <a:solidFill>
                <a:srgbClr val="2E1D6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8007" name="AutoShape 7"/>
            <p:cNvSpPr>
              <a:spLocks noChangeArrowheads="1"/>
            </p:cNvSpPr>
            <p:nvPr/>
          </p:nvSpPr>
          <p:spPr bwMode="auto">
            <a:xfrm>
              <a:off x="3563938" y="3213100"/>
              <a:ext cx="73025" cy="73025"/>
            </a:xfrm>
            <a:prstGeom prst="octagon">
              <a:avLst>
                <a:gd name="adj" fmla="val 29287"/>
              </a:avLst>
            </a:prstGeom>
            <a:solidFill>
              <a:srgbClr val="2E1D65"/>
            </a:solidFill>
            <a:ln w="9525">
              <a:solidFill>
                <a:srgbClr val="2E1D65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008" name="Rectangle 8"/>
            <p:cNvSpPr>
              <a:spLocks noChangeArrowheads="1"/>
            </p:cNvSpPr>
            <p:nvPr/>
          </p:nvSpPr>
          <p:spPr bwMode="auto">
            <a:xfrm>
              <a:off x="3203575" y="2708275"/>
              <a:ext cx="401638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>
                  <a:solidFill>
                    <a:srgbClr val="2E1D65"/>
                  </a:solidFill>
                </a:rPr>
                <a:t>К</a:t>
              </a:r>
            </a:p>
          </p:txBody>
        </p:sp>
      </p:grpSp>
      <p:sp>
        <p:nvSpPr>
          <p:cNvPr id="128009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+mn-lt"/>
              </a:rPr>
              <a:t>Задание №</a:t>
            </a:r>
            <a:r>
              <a:rPr lang="en-US" sz="3600" b="1" dirty="0" smtClean="0">
                <a:latin typeface="+mn-lt"/>
              </a:rPr>
              <a:t>1</a:t>
            </a:r>
            <a:endParaRPr lang="ru-RU" sz="3600" b="1" i="1" dirty="0">
              <a:latin typeface="+mn-lt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95736" y="3645024"/>
            <a:ext cx="511256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572000" y="3429000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руговая стрелка 19"/>
          <p:cNvSpPr/>
          <p:nvPr/>
        </p:nvSpPr>
        <p:spPr>
          <a:xfrm>
            <a:off x="3635896" y="2996952"/>
            <a:ext cx="978408" cy="97840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Круговая стрелка 20"/>
          <p:cNvSpPr/>
          <p:nvPr/>
        </p:nvSpPr>
        <p:spPr>
          <a:xfrm>
            <a:off x="4788024" y="3068960"/>
            <a:ext cx="978408" cy="97840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652120" y="3573016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868144" y="306896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K</a:t>
            </a:r>
            <a:r>
              <a:rPr lang="en-GB" b="1" dirty="0" smtClean="0"/>
              <a:t>1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57200" y="122238"/>
            <a:ext cx="8291264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kumimoji="0" lang="ru-RU" sz="3600" b="1" dirty="0">
                <a:latin typeface="Times New Roman" pitchFamily="18" charset="0"/>
              </a:rPr>
              <a:t>Симметричность фигуры относительно прямой</a:t>
            </a:r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457200" y="2014538"/>
          <a:ext cx="4038600" cy="1538287"/>
        </p:xfrm>
        <a:graphic>
          <a:graphicData uri="http://schemas.openxmlformats.org/presentationml/2006/ole">
            <p:oleObj spid="_x0000_s13314" name="Диаграмма" r:id="rId3" imgW="8229499" imgH="3133659" progId="MSGraph.Chart.8">
              <p:embed followColorScheme="full"/>
            </p:oleObj>
          </a:graphicData>
        </a:graphic>
      </p:graphicFrame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2717800" y="13700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>
                <a:solidFill>
                  <a:srgbClr val="3C2682"/>
                </a:solidFill>
              </a:rPr>
              <a:t>a</a:t>
            </a:r>
            <a:endParaRPr kumimoji="0" lang="ru-RU">
              <a:solidFill>
                <a:srgbClr val="3C2682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267744" y="1844824"/>
            <a:ext cx="3675757" cy="2510780"/>
            <a:chOff x="1184275" y="1638300"/>
            <a:chExt cx="3148013" cy="2143125"/>
          </a:xfrm>
        </p:grpSpPr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1692275" y="1989138"/>
              <a:ext cx="2173288" cy="143668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3C26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5" name="Text Box 9"/>
            <p:cNvSpPr txBox="1">
              <a:spLocks noChangeArrowheads="1"/>
            </p:cNvSpPr>
            <p:nvPr/>
          </p:nvSpPr>
          <p:spPr bwMode="auto">
            <a:xfrm>
              <a:off x="1308100" y="1658938"/>
              <a:ext cx="5032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ru-RU" sz="3600" baseline="-25000">
                  <a:solidFill>
                    <a:srgbClr val="3C2682"/>
                  </a:solidFill>
                </a:rPr>
                <a:t>А</a:t>
              </a:r>
            </a:p>
          </p:txBody>
        </p:sp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>
              <a:off x="1835150" y="1700213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>
              <a:off x="3132138" y="3141663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70" name="Text Box 14"/>
            <p:cNvSpPr txBox="1">
              <a:spLocks noChangeArrowheads="1"/>
            </p:cNvSpPr>
            <p:nvPr/>
          </p:nvSpPr>
          <p:spPr bwMode="auto">
            <a:xfrm>
              <a:off x="1296988" y="3089275"/>
              <a:ext cx="32226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0" lang="en-US" sz="3600" baseline="-25000">
                  <a:solidFill>
                    <a:srgbClr val="3C2682"/>
                  </a:solidFill>
                </a:rPr>
                <a:t>D</a:t>
              </a:r>
              <a:endParaRPr kumimoji="0" lang="ru-RU" sz="3600" baseline="-25000">
                <a:solidFill>
                  <a:srgbClr val="3C2682"/>
                </a:solidFill>
              </a:endParaRPr>
            </a:p>
          </p:txBody>
        </p:sp>
        <p:sp>
          <p:nvSpPr>
            <p:cNvPr id="19471" name="Text Box 15"/>
            <p:cNvSpPr txBox="1">
              <a:spLocks noChangeArrowheads="1"/>
            </p:cNvSpPr>
            <p:nvPr/>
          </p:nvSpPr>
          <p:spPr bwMode="auto">
            <a:xfrm>
              <a:off x="2484438" y="1916113"/>
              <a:ext cx="2730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kumimoji="0" lang="ru-RU" sz="2400" baseline="-25000"/>
            </a:p>
          </p:txBody>
        </p:sp>
        <p:sp>
          <p:nvSpPr>
            <p:cNvPr id="19472" name="Text Box 16"/>
            <p:cNvSpPr txBox="1">
              <a:spLocks noChangeArrowheads="1"/>
            </p:cNvSpPr>
            <p:nvPr/>
          </p:nvSpPr>
          <p:spPr bwMode="auto">
            <a:xfrm>
              <a:off x="3811588" y="1658938"/>
              <a:ext cx="4429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0" lang="en-US" sz="3600" baseline="-25000">
                  <a:solidFill>
                    <a:srgbClr val="3C2682"/>
                  </a:solidFill>
                </a:rPr>
                <a:t>B</a:t>
              </a:r>
              <a:endParaRPr kumimoji="0" lang="ru-RU" sz="3600" baseline="-25000">
                <a:solidFill>
                  <a:srgbClr val="3C2682"/>
                </a:solidFill>
              </a:endParaRPr>
            </a:p>
          </p:txBody>
        </p:sp>
        <p:sp>
          <p:nvSpPr>
            <p:cNvPr id="19473" name="Text Box 17"/>
            <p:cNvSpPr txBox="1">
              <a:spLocks noChangeArrowheads="1"/>
            </p:cNvSpPr>
            <p:nvPr/>
          </p:nvSpPr>
          <p:spPr bwMode="auto">
            <a:xfrm>
              <a:off x="3878263" y="3060700"/>
              <a:ext cx="4540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0" lang="en-US" sz="3600" baseline="-25000">
                  <a:solidFill>
                    <a:srgbClr val="3C2682"/>
                  </a:solidFill>
                </a:rPr>
                <a:t>C</a:t>
              </a:r>
              <a:endParaRPr kumimoji="0" lang="ru-RU" sz="3600" baseline="-25000">
                <a:solidFill>
                  <a:srgbClr val="3C2682"/>
                </a:solidFill>
              </a:endParaRPr>
            </a:p>
          </p:txBody>
        </p:sp>
        <p:sp>
          <p:nvSpPr>
            <p:cNvPr id="19478" name="Line 22"/>
            <p:cNvSpPr>
              <a:spLocks noChangeShapeType="1"/>
            </p:cNvSpPr>
            <p:nvPr/>
          </p:nvSpPr>
          <p:spPr bwMode="auto">
            <a:xfrm>
              <a:off x="1333500" y="2676525"/>
              <a:ext cx="2943225" cy="19050"/>
            </a:xfrm>
            <a:prstGeom prst="line">
              <a:avLst/>
            </a:prstGeom>
            <a:noFill/>
            <a:ln w="19050">
              <a:solidFill>
                <a:srgbClr val="3C268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79" name="Line 23"/>
            <p:cNvSpPr>
              <a:spLocks noChangeShapeType="1"/>
            </p:cNvSpPr>
            <p:nvPr/>
          </p:nvSpPr>
          <p:spPr bwMode="auto">
            <a:xfrm>
              <a:off x="2752725" y="1638300"/>
              <a:ext cx="0" cy="2143125"/>
            </a:xfrm>
            <a:prstGeom prst="line">
              <a:avLst/>
            </a:prstGeom>
            <a:noFill/>
            <a:ln w="19050">
              <a:solidFill>
                <a:srgbClr val="3C268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83" name="Oval 27"/>
            <p:cNvSpPr>
              <a:spLocks noChangeArrowheads="1"/>
            </p:cNvSpPr>
            <p:nvPr/>
          </p:nvSpPr>
          <p:spPr bwMode="auto">
            <a:xfrm>
              <a:off x="1628775" y="1924050"/>
              <a:ext cx="88900" cy="889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4" name="Oval 28"/>
            <p:cNvSpPr>
              <a:spLocks noChangeArrowheads="1"/>
            </p:cNvSpPr>
            <p:nvPr/>
          </p:nvSpPr>
          <p:spPr bwMode="auto">
            <a:xfrm>
              <a:off x="1647825" y="1924050"/>
              <a:ext cx="88900" cy="88900"/>
            </a:xfrm>
            <a:prstGeom prst="ellipse">
              <a:avLst/>
            </a:prstGeom>
            <a:solidFill>
              <a:srgbClr val="2E1D65"/>
            </a:solidFill>
            <a:ln w="9525">
              <a:solidFill>
                <a:srgbClr val="3C268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5" name="Oval 29"/>
            <p:cNvSpPr>
              <a:spLocks noChangeArrowheads="1"/>
            </p:cNvSpPr>
            <p:nvPr/>
          </p:nvSpPr>
          <p:spPr bwMode="auto">
            <a:xfrm>
              <a:off x="1635125" y="3406775"/>
              <a:ext cx="88900" cy="88900"/>
            </a:xfrm>
            <a:prstGeom prst="ellipse">
              <a:avLst/>
            </a:prstGeom>
            <a:solidFill>
              <a:srgbClr val="2E1D65"/>
            </a:solidFill>
            <a:ln w="9525">
              <a:solidFill>
                <a:srgbClr val="2E1D65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6" name="Oval 30"/>
            <p:cNvSpPr>
              <a:spLocks noChangeArrowheads="1"/>
            </p:cNvSpPr>
            <p:nvPr/>
          </p:nvSpPr>
          <p:spPr bwMode="auto">
            <a:xfrm>
              <a:off x="3816350" y="3368675"/>
              <a:ext cx="88900" cy="88900"/>
            </a:xfrm>
            <a:prstGeom prst="ellipse">
              <a:avLst/>
            </a:prstGeom>
            <a:solidFill>
              <a:srgbClr val="2E1D65"/>
            </a:solidFill>
            <a:ln w="9525">
              <a:solidFill>
                <a:srgbClr val="2E1D65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93" name="Text Box 37"/>
            <p:cNvSpPr txBox="1">
              <a:spLocks noChangeArrowheads="1"/>
            </p:cNvSpPr>
            <p:nvPr/>
          </p:nvSpPr>
          <p:spPr bwMode="auto">
            <a:xfrm>
              <a:off x="1184275" y="2341563"/>
              <a:ext cx="2984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0" lang="en-US">
                  <a:solidFill>
                    <a:srgbClr val="3C2682"/>
                  </a:solidFill>
                </a:rPr>
                <a:t>c</a:t>
              </a:r>
              <a:endParaRPr kumimoji="0" lang="ru-RU">
                <a:solidFill>
                  <a:srgbClr val="3C2682"/>
                </a:solidFill>
              </a:endParaRPr>
            </a:p>
          </p:txBody>
        </p:sp>
        <p:sp>
          <p:nvSpPr>
            <p:cNvPr id="19494" name="Oval 38"/>
            <p:cNvSpPr>
              <a:spLocks noChangeArrowheads="1"/>
            </p:cNvSpPr>
            <p:nvPr/>
          </p:nvSpPr>
          <p:spPr bwMode="auto">
            <a:xfrm>
              <a:off x="3789363" y="1931988"/>
              <a:ext cx="88900" cy="88900"/>
            </a:xfrm>
            <a:prstGeom prst="ellipse">
              <a:avLst/>
            </a:prstGeom>
            <a:solidFill>
              <a:srgbClr val="2E1D65"/>
            </a:solidFill>
            <a:ln w="9525">
              <a:solidFill>
                <a:srgbClr val="2E1D65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95" name="Oval 39"/>
            <p:cNvSpPr>
              <a:spLocks noChangeArrowheads="1"/>
            </p:cNvSpPr>
            <p:nvPr/>
          </p:nvSpPr>
          <p:spPr bwMode="auto">
            <a:xfrm>
              <a:off x="2006600" y="2282825"/>
              <a:ext cx="88900" cy="88900"/>
            </a:xfrm>
            <a:prstGeom prst="ellipse">
              <a:avLst/>
            </a:prstGeom>
            <a:solidFill>
              <a:srgbClr val="2E1D65"/>
            </a:solidFill>
            <a:ln w="9525">
              <a:solidFill>
                <a:srgbClr val="2E1D65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96" name="Oval 40"/>
            <p:cNvSpPr>
              <a:spLocks noChangeArrowheads="1"/>
            </p:cNvSpPr>
            <p:nvPr/>
          </p:nvSpPr>
          <p:spPr bwMode="auto">
            <a:xfrm>
              <a:off x="1624013" y="3014663"/>
              <a:ext cx="88900" cy="88900"/>
            </a:xfrm>
            <a:prstGeom prst="ellipse">
              <a:avLst/>
            </a:prstGeom>
            <a:solidFill>
              <a:srgbClr val="2E1D65"/>
            </a:solidFill>
            <a:ln w="9525">
              <a:solidFill>
                <a:srgbClr val="2E1D65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97" name="Oval 41"/>
            <p:cNvSpPr>
              <a:spLocks noChangeArrowheads="1"/>
            </p:cNvSpPr>
            <p:nvPr/>
          </p:nvSpPr>
          <p:spPr bwMode="auto">
            <a:xfrm>
              <a:off x="2365375" y="2641600"/>
              <a:ext cx="88900" cy="88900"/>
            </a:xfrm>
            <a:prstGeom prst="ellipse">
              <a:avLst/>
            </a:prstGeom>
            <a:solidFill>
              <a:srgbClr val="2E1D65"/>
            </a:solidFill>
            <a:ln w="9525">
              <a:solidFill>
                <a:srgbClr val="2E1D65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98" name="Oval 42"/>
            <p:cNvSpPr>
              <a:spLocks noChangeArrowheads="1"/>
            </p:cNvSpPr>
            <p:nvPr/>
          </p:nvSpPr>
          <p:spPr bwMode="auto">
            <a:xfrm>
              <a:off x="3482975" y="2282825"/>
              <a:ext cx="88900" cy="88900"/>
            </a:xfrm>
            <a:prstGeom prst="ellipse">
              <a:avLst/>
            </a:prstGeom>
            <a:solidFill>
              <a:srgbClr val="2E1D65"/>
            </a:solidFill>
            <a:ln w="9525">
              <a:solidFill>
                <a:srgbClr val="2E1D65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99" name="Oval 43"/>
            <p:cNvSpPr>
              <a:spLocks noChangeArrowheads="1"/>
            </p:cNvSpPr>
            <p:nvPr/>
          </p:nvSpPr>
          <p:spPr bwMode="auto">
            <a:xfrm>
              <a:off x="3795713" y="3024188"/>
              <a:ext cx="88900" cy="88900"/>
            </a:xfrm>
            <a:prstGeom prst="ellipse">
              <a:avLst/>
            </a:prstGeom>
            <a:solidFill>
              <a:srgbClr val="2E1D65"/>
            </a:solidFill>
            <a:ln w="9525">
              <a:solidFill>
                <a:srgbClr val="2E1D65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00" name="Oval 44"/>
            <p:cNvSpPr>
              <a:spLocks noChangeArrowheads="1"/>
            </p:cNvSpPr>
            <p:nvPr/>
          </p:nvSpPr>
          <p:spPr bwMode="auto">
            <a:xfrm>
              <a:off x="3070225" y="2660650"/>
              <a:ext cx="88900" cy="88900"/>
            </a:xfrm>
            <a:prstGeom prst="ellipse">
              <a:avLst/>
            </a:prstGeom>
            <a:solidFill>
              <a:srgbClr val="2E1D65"/>
            </a:solidFill>
            <a:ln w="9525">
              <a:solidFill>
                <a:srgbClr val="2E1D65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501" name="Rectangle 45"/>
          <p:cNvSpPr>
            <a:spLocks noChangeArrowheads="1"/>
          </p:cNvSpPr>
          <p:nvPr/>
        </p:nvSpPr>
        <p:spPr bwMode="auto">
          <a:xfrm>
            <a:off x="827088" y="4437063"/>
            <a:ext cx="756126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0" lang="ru-RU" sz="2800" b="1" u="sng" dirty="0"/>
              <a:t>Определение</a:t>
            </a:r>
          </a:p>
          <a:p>
            <a:pPr algn="just"/>
            <a:r>
              <a:rPr kumimoji="0" lang="ru-RU" sz="2800" b="1" dirty="0">
                <a:solidFill>
                  <a:srgbClr val="2306D0"/>
                </a:solidFill>
              </a:rPr>
              <a:t>Фигура называется </a:t>
            </a:r>
            <a:r>
              <a:rPr kumimoji="0" lang="ru-RU" sz="2800" b="1" i="1" dirty="0">
                <a:solidFill>
                  <a:srgbClr val="2306D0"/>
                </a:solidFill>
              </a:rPr>
              <a:t>симметричной относительно прямой</a:t>
            </a:r>
            <a:r>
              <a:rPr kumimoji="0" lang="ru-RU" sz="2800" b="1" dirty="0">
                <a:solidFill>
                  <a:srgbClr val="2306D0"/>
                </a:solidFill>
              </a:rPr>
              <a:t>, если для каждой точки фигуры симметричная ей точка также принадлежит этой фигуре.</a:t>
            </a:r>
          </a:p>
          <a:p>
            <a:pPr>
              <a:spcBef>
                <a:spcPct val="50000"/>
              </a:spcBef>
              <a:buSzPct val="75000"/>
            </a:pPr>
            <a:endParaRPr kumimoji="0" lang="ru-RU" sz="2400" dirty="0">
              <a:solidFill>
                <a:srgbClr val="2306D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2400" cy="11521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+mn-lt"/>
              </a:rPr>
              <a:t>Подумай</a:t>
            </a:r>
            <a:r>
              <a:rPr lang="en-GB" sz="3600" b="1" dirty="0" smtClean="0">
                <a:latin typeface="+mn-lt"/>
              </a:rPr>
              <a:t> </a:t>
            </a:r>
            <a:r>
              <a:rPr lang="ru-RU" sz="3600" b="1" dirty="0" smtClean="0">
                <a:latin typeface="+mn-lt"/>
              </a:rPr>
              <a:t>и дай ответ</a:t>
            </a:r>
            <a:endParaRPr lang="ru-RU" sz="3600" b="1" dirty="0">
              <a:latin typeface="+mn-lt"/>
            </a:endParaRPr>
          </a:p>
        </p:txBody>
      </p:sp>
      <p:sp>
        <p:nvSpPr>
          <p:cNvPr id="60442" name="Rectangle 26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0769"/>
            <a:ext cx="8642350" cy="122463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dirty="0" smtClean="0">
                <a:solidFill>
                  <a:srgbClr val="2E1D65"/>
                </a:solidFill>
              </a:rPr>
              <a:t>    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Какие </a:t>
            </a:r>
            <a:r>
              <a:rPr lang="ru-RU" sz="2800" dirty="0">
                <a:solidFill>
                  <a:schemeClr val="tx1">
                    <a:lumMod val="50000"/>
                  </a:schemeClr>
                </a:solidFill>
              </a:rPr>
              <a:t>из данных фигур имеют ось симметрии? 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Сколько</a:t>
            </a:r>
            <a:r>
              <a:rPr lang="ru-RU" sz="2800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  <a:p>
            <a:pPr>
              <a:buFontTx/>
              <a:buNone/>
            </a:pPr>
            <a:endParaRPr lang="ru-RU" sz="2800" dirty="0"/>
          </a:p>
        </p:txBody>
      </p:sp>
      <p:sp>
        <p:nvSpPr>
          <p:cNvPr id="60420" name="AutoShape 4"/>
          <p:cNvSpPr>
            <a:spLocks noChangeArrowheads="1"/>
          </p:cNvSpPr>
          <p:nvPr/>
        </p:nvSpPr>
        <p:spPr bwMode="auto">
          <a:xfrm>
            <a:off x="5436096" y="5301208"/>
            <a:ext cx="1728192" cy="864096"/>
          </a:xfrm>
          <a:prstGeom prst="parallelogram">
            <a:avLst>
              <a:gd name="adj" fmla="val 43662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21" name="AutoShape 5"/>
          <p:cNvSpPr>
            <a:spLocks noChangeArrowheads="1"/>
          </p:cNvSpPr>
          <p:nvPr/>
        </p:nvSpPr>
        <p:spPr bwMode="auto">
          <a:xfrm>
            <a:off x="1547664" y="2636912"/>
            <a:ext cx="1085850" cy="2219325"/>
          </a:xfrm>
          <a:prstGeom prst="diamond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22" name="AutoShape 6"/>
          <p:cNvSpPr>
            <a:spLocks noChangeArrowheads="1"/>
          </p:cNvSpPr>
          <p:nvPr/>
        </p:nvSpPr>
        <p:spPr bwMode="auto">
          <a:xfrm>
            <a:off x="5652120" y="2564904"/>
            <a:ext cx="1228725" cy="1724025"/>
          </a:xfrm>
          <a:prstGeom prst="triangle">
            <a:avLst>
              <a:gd name="adj" fmla="val 50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 flipV="1">
            <a:off x="2081216" y="2420888"/>
            <a:ext cx="9525" cy="2686050"/>
          </a:xfrm>
          <a:prstGeom prst="line">
            <a:avLst/>
          </a:prstGeom>
          <a:noFill/>
          <a:ln w="19050">
            <a:solidFill>
              <a:srgbClr val="2E1D65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 flipH="1" flipV="1">
            <a:off x="6272428" y="2348880"/>
            <a:ext cx="9525" cy="2200275"/>
          </a:xfrm>
          <a:prstGeom prst="line">
            <a:avLst/>
          </a:prstGeom>
          <a:noFill/>
          <a:ln w="19050">
            <a:solidFill>
              <a:srgbClr val="2E1D65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0441" name="Line 25"/>
          <p:cNvSpPr>
            <a:spLocks noChangeShapeType="1"/>
          </p:cNvSpPr>
          <p:nvPr/>
        </p:nvSpPr>
        <p:spPr bwMode="auto">
          <a:xfrm flipV="1">
            <a:off x="1374152" y="3717032"/>
            <a:ext cx="1504950" cy="9525"/>
          </a:xfrm>
          <a:prstGeom prst="line">
            <a:avLst/>
          </a:prstGeom>
          <a:noFill/>
          <a:ln w="19050">
            <a:solidFill>
              <a:srgbClr val="2E1D65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" name="Трапеция 25"/>
          <p:cNvSpPr/>
          <p:nvPr/>
        </p:nvSpPr>
        <p:spPr>
          <a:xfrm flipV="1">
            <a:off x="7884368" y="2996952"/>
            <a:ext cx="1008112" cy="1152128"/>
          </a:xfrm>
          <a:prstGeom prst="trapezoi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16200000" flipH="1">
            <a:off x="7372072" y="3537012"/>
            <a:ext cx="2016224" cy="720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2915816" y="5301208"/>
            <a:ext cx="1584176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5400000">
            <a:off x="2807804" y="5697252"/>
            <a:ext cx="1944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627784" y="5733256"/>
            <a:ext cx="21237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3491880" y="3140968"/>
            <a:ext cx="93610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3131840" y="3645024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6200000" flipH="1">
            <a:off x="3275856" y="2924944"/>
            <a:ext cx="1296144" cy="1296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3419872" y="42210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3239852" y="2960948"/>
            <a:ext cx="1440160" cy="1368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3059832" y="3717032"/>
            <a:ext cx="18722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  <p:bldP spid="60430" grpId="0" animBg="1"/>
      <p:bldP spid="60434" grpId="0" animBg="1"/>
      <p:bldP spid="604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4032448"/>
          </a:xfrm>
        </p:spPr>
        <p:txBody>
          <a:bodyPr>
            <a:noAutofit/>
          </a:bodyPr>
          <a:lstStyle/>
          <a:p>
            <a:r>
              <a:rPr lang="ru-RU" sz="8000" b="1" dirty="0" smtClean="0"/>
              <a:t>Повторение пройденного</a:t>
            </a:r>
            <a:endParaRPr lang="ru-RU" sz="8000" b="1" dirty="0"/>
          </a:p>
        </p:txBody>
      </p:sp>
      <p:pic>
        <p:nvPicPr>
          <p:cNvPr id="53252" name="Picture 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869160"/>
            <a:ext cx="1872208" cy="124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Симметричность точек относительно центра</a:t>
            </a:r>
          </a:p>
        </p:txBody>
      </p:sp>
      <p:sp>
        <p:nvSpPr>
          <p:cNvPr id="62497" name="Rectangle 33"/>
          <p:cNvSpPr>
            <a:spLocks noGrp="1" noChangeArrowheads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>
                <a:solidFill>
                  <a:srgbClr val="2E1D65"/>
                </a:solidFill>
              </a:rPr>
              <a:t>         </a:t>
            </a:r>
            <a:r>
              <a:rPr lang="ru-RU" sz="3600" b="1" dirty="0">
                <a:solidFill>
                  <a:srgbClr val="2E1D65"/>
                </a:solidFill>
              </a:rPr>
              <a:t>ОА</a:t>
            </a:r>
            <a:r>
              <a:rPr lang="ru-RU" sz="2000" dirty="0">
                <a:solidFill>
                  <a:srgbClr val="2E1D65"/>
                </a:solidFill>
              </a:rPr>
              <a:t>1</a:t>
            </a:r>
            <a:r>
              <a:rPr lang="ru-RU" sz="3600" b="1" dirty="0">
                <a:solidFill>
                  <a:srgbClr val="2E1D65"/>
                </a:solidFill>
              </a:rPr>
              <a:t> = ОА</a:t>
            </a:r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4067175" y="2276475"/>
            <a:ext cx="1428750" cy="1428750"/>
          </a:xfrm>
          <a:prstGeom prst="line">
            <a:avLst/>
          </a:prstGeom>
          <a:noFill/>
          <a:ln w="9525">
            <a:solidFill>
              <a:srgbClr val="2E1D65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3995738" y="2205038"/>
            <a:ext cx="88900" cy="88900"/>
          </a:xfrm>
          <a:prstGeom prst="ellipse">
            <a:avLst/>
          </a:prstGeom>
          <a:solidFill>
            <a:srgbClr val="2E1D65"/>
          </a:solidFill>
          <a:ln w="9525">
            <a:solidFill>
              <a:srgbClr val="2E1D6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2E1D65"/>
              </a:solidFill>
            </a:endParaRPr>
          </a:p>
        </p:txBody>
      </p:sp>
      <p:sp>
        <p:nvSpPr>
          <p:cNvPr id="62471" name="Oval 7"/>
          <p:cNvSpPr>
            <a:spLocks noChangeArrowheads="1"/>
          </p:cNvSpPr>
          <p:nvPr/>
        </p:nvSpPr>
        <p:spPr bwMode="auto">
          <a:xfrm>
            <a:off x="5435600" y="3644900"/>
            <a:ext cx="88900" cy="88900"/>
          </a:xfrm>
          <a:prstGeom prst="ellipse">
            <a:avLst/>
          </a:prstGeom>
          <a:solidFill>
            <a:srgbClr val="2E1D65"/>
          </a:solidFill>
          <a:ln w="9525">
            <a:solidFill>
              <a:srgbClr val="2E1D6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72" name="Oval 8"/>
          <p:cNvSpPr>
            <a:spLocks noChangeArrowheads="1"/>
          </p:cNvSpPr>
          <p:nvPr/>
        </p:nvSpPr>
        <p:spPr bwMode="auto">
          <a:xfrm>
            <a:off x="4716463" y="2924175"/>
            <a:ext cx="88900" cy="88900"/>
          </a:xfrm>
          <a:prstGeom prst="ellipse">
            <a:avLst/>
          </a:prstGeom>
          <a:solidFill>
            <a:srgbClr val="2E1D65"/>
          </a:solidFill>
          <a:ln w="9525">
            <a:solidFill>
              <a:srgbClr val="2E1D6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5435600" y="34290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3600" baseline="-25000" dirty="0">
                <a:solidFill>
                  <a:srgbClr val="2E1D65"/>
                </a:solidFill>
              </a:rPr>
              <a:t>A</a:t>
            </a:r>
            <a:endParaRPr kumimoji="0" lang="ru-RU" sz="3600" baseline="-25000" dirty="0">
              <a:solidFill>
                <a:srgbClr val="2E1D65"/>
              </a:solidFill>
            </a:endParaRP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4787900" y="2492375"/>
            <a:ext cx="650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3600" baseline="-25000">
                <a:solidFill>
                  <a:srgbClr val="2E1D65"/>
                </a:solidFill>
              </a:rPr>
              <a:t>O</a:t>
            </a:r>
            <a:endParaRPr kumimoji="0" lang="ru-RU" sz="3600" baseline="-25000">
              <a:solidFill>
                <a:srgbClr val="2E1D65"/>
              </a:solidFill>
            </a:endParaRPr>
          </a:p>
        </p:txBody>
      </p:sp>
      <p:sp>
        <p:nvSpPr>
          <p:cNvPr id="62486" name="Rectangle 22"/>
          <p:cNvSpPr>
            <a:spLocks noChangeArrowheads="1"/>
          </p:cNvSpPr>
          <p:nvPr/>
        </p:nvSpPr>
        <p:spPr bwMode="auto">
          <a:xfrm>
            <a:off x="3779838" y="1773238"/>
            <a:ext cx="773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400">
                <a:solidFill>
                  <a:srgbClr val="2E1D65"/>
                </a:solidFill>
              </a:rPr>
              <a:t>A</a:t>
            </a:r>
            <a:r>
              <a:rPr kumimoji="0" lang="en-US" sz="1600">
                <a:solidFill>
                  <a:srgbClr val="2E1D65"/>
                </a:solidFill>
              </a:rPr>
              <a:t>1</a:t>
            </a:r>
            <a:endParaRPr kumimoji="0" lang="ru-RU" sz="1600">
              <a:solidFill>
                <a:srgbClr val="2E1D65"/>
              </a:solidFill>
            </a:endParaRPr>
          </a:p>
        </p:txBody>
      </p:sp>
      <p:sp>
        <p:nvSpPr>
          <p:cNvPr id="62489" name="Line 25"/>
          <p:cNvSpPr>
            <a:spLocks noChangeShapeType="1"/>
          </p:cNvSpPr>
          <p:nvPr/>
        </p:nvSpPr>
        <p:spPr bwMode="auto">
          <a:xfrm flipH="1">
            <a:off x="4356100" y="2565400"/>
            <a:ext cx="76200" cy="85725"/>
          </a:xfrm>
          <a:prstGeom prst="line">
            <a:avLst/>
          </a:prstGeom>
          <a:noFill/>
          <a:ln w="28575">
            <a:solidFill>
              <a:srgbClr val="DA243A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490" name="Line 26"/>
          <p:cNvSpPr>
            <a:spLocks noChangeShapeType="1"/>
          </p:cNvSpPr>
          <p:nvPr/>
        </p:nvSpPr>
        <p:spPr bwMode="auto">
          <a:xfrm flipH="1">
            <a:off x="5076825" y="3284538"/>
            <a:ext cx="76200" cy="85725"/>
          </a:xfrm>
          <a:prstGeom prst="line">
            <a:avLst/>
          </a:prstGeom>
          <a:noFill/>
          <a:ln w="28575">
            <a:solidFill>
              <a:srgbClr val="DA243A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491" name="Rectangle 27"/>
          <p:cNvSpPr>
            <a:spLocks noChangeArrowheads="1"/>
          </p:cNvSpPr>
          <p:nvPr/>
        </p:nvSpPr>
        <p:spPr bwMode="auto">
          <a:xfrm>
            <a:off x="4643438" y="1844675"/>
            <a:ext cx="40386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  <a:buFontTx/>
              <a:buBlip>
                <a:blip r:embed="rId2"/>
              </a:buBlip>
            </a:pPr>
            <a:endParaRPr kumimoji="0" lang="ru-RU" sz="2400">
              <a:latin typeface="Times New Roman" pitchFamily="18" charset="0"/>
            </a:endParaRPr>
          </a:p>
        </p:txBody>
      </p:sp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468313" y="4437063"/>
            <a:ext cx="84248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ru-RU" sz="2800" b="1" u="sng" dirty="0"/>
              <a:t>Определение</a:t>
            </a:r>
          </a:p>
          <a:p>
            <a:pPr algn="just"/>
            <a:r>
              <a:rPr kumimoji="0" lang="ru-RU" sz="2800" b="1" dirty="0">
                <a:solidFill>
                  <a:srgbClr val="2306D0"/>
                </a:solidFill>
              </a:rPr>
              <a:t>Точки </a:t>
            </a:r>
            <a:r>
              <a:rPr kumimoji="0" lang="en-US" sz="2800" b="1" dirty="0">
                <a:solidFill>
                  <a:srgbClr val="2306D0"/>
                </a:solidFill>
              </a:rPr>
              <a:t>A </a:t>
            </a:r>
            <a:r>
              <a:rPr kumimoji="0" lang="ru-RU" sz="2800" b="1" dirty="0">
                <a:solidFill>
                  <a:srgbClr val="2306D0"/>
                </a:solidFill>
              </a:rPr>
              <a:t>и </a:t>
            </a:r>
            <a:r>
              <a:rPr kumimoji="0" lang="en-US" sz="2800" b="1" dirty="0">
                <a:solidFill>
                  <a:srgbClr val="2306D0"/>
                </a:solidFill>
              </a:rPr>
              <a:t>A</a:t>
            </a:r>
            <a:r>
              <a:rPr kumimoji="0" lang="ru-RU" sz="2800" b="1" dirty="0">
                <a:solidFill>
                  <a:srgbClr val="2306D0"/>
                </a:solidFill>
              </a:rPr>
              <a:t>1 называются симметричными относительно точки О, если О – середина отрезка </a:t>
            </a:r>
            <a:r>
              <a:rPr kumimoji="0" lang="en-US" sz="2800" b="1" dirty="0">
                <a:solidFill>
                  <a:srgbClr val="2306D0"/>
                </a:solidFill>
              </a:rPr>
              <a:t>AA</a:t>
            </a:r>
            <a:r>
              <a:rPr kumimoji="0" lang="ru-RU" sz="2800" b="1" dirty="0">
                <a:solidFill>
                  <a:srgbClr val="2306D0"/>
                </a:solidFill>
              </a:rPr>
              <a:t>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62470" grpId="0" animBg="1"/>
      <p:bldP spid="62473" grpId="0"/>
      <p:bldP spid="62486" grpId="0" build="allAtOnce"/>
      <p:bldP spid="62489" grpId="0" animBg="1"/>
      <p:bldP spid="6249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/>
              <a:t>Построение симметричной </a:t>
            </a:r>
            <a:r>
              <a:rPr lang="ru-RU" sz="3200" b="1" dirty="0" smtClean="0"/>
              <a:t>точки</a:t>
            </a:r>
            <a:endParaRPr lang="ru-RU" sz="3200" b="1" dirty="0"/>
          </a:p>
        </p:txBody>
      </p:sp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323528" y="2492896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2483768" y="2132856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4499992" y="1844824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0" y="2564904"/>
            <a:ext cx="323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А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411760" y="1700808"/>
            <a:ext cx="18554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О</a:t>
            </a: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V="1">
            <a:off x="395536" y="1726704"/>
            <a:ext cx="5486400" cy="838200"/>
          </a:xfrm>
          <a:prstGeom prst="line">
            <a:avLst/>
          </a:prstGeom>
          <a:noFill/>
          <a:ln w="28575">
            <a:solidFill>
              <a:srgbClr val="3220B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9" name="AutoShape 11"/>
          <p:cNvSpPr>
            <a:spLocks/>
          </p:cNvSpPr>
          <p:nvPr/>
        </p:nvSpPr>
        <p:spPr bwMode="auto">
          <a:xfrm rot="-5963954">
            <a:off x="1195533" y="1682460"/>
            <a:ext cx="685800" cy="2057400"/>
          </a:xfrm>
          <a:prstGeom prst="leftBrace">
            <a:avLst>
              <a:gd name="adj1" fmla="val 25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80" name="AutoShape 12"/>
          <p:cNvSpPr>
            <a:spLocks/>
          </p:cNvSpPr>
          <p:nvPr/>
        </p:nvSpPr>
        <p:spPr bwMode="auto">
          <a:xfrm rot="-5963954">
            <a:off x="3283766" y="1394427"/>
            <a:ext cx="685800" cy="2057400"/>
          </a:xfrm>
          <a:prstGeom prst="leftBrace">
            <a:avLst>
              <a:gd name="adj1" fmla="val 25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4716016" y="1844824"/>
            <a:ext cx="21419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А</a:t>
            </a:r>
            <a:r>
              <a:rPr lang="ru-RU" sz="2000" b="1" baseline="-25000" dirty="0"/>
              <a:t>1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4283968" y="2492896"/>
            <a:ext cx="45365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/>
              <a:t>Алгоритм </a:t>
            </a:r>
            <a:r>
              <a:rPr lang="ru-RU" sz="2800" b="1" dirty="0" smtClean="0"/>
              <a:t>построения</a:t>
            </a:r>
            <a:endParaRPr lang="ru-RU" sz="2800" b="1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3419872" y="3068960"/>
          <a:ext cx="5184576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6" grpId="0" animBg="1"/>
      <p:bldP spid="32779" grpId="0" animBg="1"/>
      <p:bldP spid="32780" grpId="0" animBg="1"/>
      <p:bldP spid="32781" grpId="0"/>
      <p:bldP spid="32782" grpId="0"/>
      <p:bldGraphic spid="17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6300192" y="3717032"/>
            <a:ext cx="122413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+mn-lt"/>
              </a:rPr>
              <a:t>Симметричность</a:t>
            </a:r>
            <a:r>
              <a:rPr lang="ru-RU" sz="4100" b="1" dirty="0">
                <a:latin typeface="+mn-lt"/>
              </a:rPr>
              <a:t> фигуры относительно центра</a:t>
            </a:r>
          </a:p>
        </p:txBody>
      </p:sp>
      <p:sp>
        <p:nvSpPr>
          <p:cNvPr id="64546" name="Rectangle 3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724400"/>
            <a:ext cx="9144000" cy="18732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chemeClr val="folHlink"/>
                </a:solidFill>
              </a:rPr>
              <a:t>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chemeClr val="folHlink"/>
                </a:solidFill>
                <a:latin typeface="Arial" charset="0"/>
              </a:rPr>
              <a:t>    </a:t>
            </a:r>
            <a:r>
              <a:rPr lang="ru-RU" sz="2400" b="1" dirty="0"/>
              <a:t>Определение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rgbClr val="2E1D65"/>
                </a:solidFill>
              </a:rPr>
              <a:t>    </a:t>
            </a:r>
            <a:r>
              <a:rPr lang="ru-RU" sz="2400" dirty="0" smtClean="0">
                <a:solidFill>
                  <a:srgbClr val="2E1D65"/>
                </a:solidFill>
              </a:rPr>
              <a:t> </a:t>
            </a:r>
            <a:r>
              <a:rPr lang="ru-RU" sz="2400" b="1" dirty="0" smtClean="0">
                <a:solidFill>
                  <a:srgbClr val="1102D4"/>
                </a:solidFill>
                <a:cs typeface="Times New Roman" pitchFamily="18" charset="0"/>
              </a:rPr>
              <a:t>Фигура </a:t>
            </a:r>
            <a:r>
              <a:rPr lang="ru-RU" sz="2400" b="1" dirty="0">
                <a:solidFill>
                  <a:srgbClr val="1102D4"/>
                </a:solidFill>
                <a:cs typeface="Times New Roman" pitchFamily="18" charset="0"/>
              </a:rPr>
              <a:t>называется симметричной относительно центра, если для каждой точки фигуры симметричная ей точка также принадлежит этой фигуре.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dirty="0">
              <a:solidFill>
                <a:srgbClr val="2E1D65"/>
              </a:solidFill>
              <a:latin typeface="Arial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4572000" y="1844824"/>
            <a:ext cx="1656184" cy="1007914"/>
          </a:xfrm>
          <a:prstGeom prst="rect">
            <a:avLst/>
          </a:prstGeom>
          <a:solidFill>
            <a:srgbClr val="FF99CC"/>
          </a:solidFill>
          <a:ln w="28575">
            <a:solidFill>
              <a:srgbClr val="2E1D6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899592" y="1916833"/>
            <a:ext cx="2927871" cy="1475656"/>
          </a:xfrm>
          <a:prstGeom prst="parallelogram">
            <a:avLst>
              <a:gd name="adj" fmla="val 56009"/>
            </a:avLst>
          </a:prstGeom>
          <a:solidFill>
            <a:srgbClr val="66CCFF">
              <a:alpha val="52000"/>
            </a:srgbClr>
          </a:solidFill>
          <a:ln w="28575">
            <a:solidFill>
              <a:srgbClr val="2E1D6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18" name="Oval 6"/>
          <p:cNvSpPr>
            <a:spLocks noChangeArrowheads="1"/>
          </p:cNvSpPr>
          <p:nvPr/>
        </p:nvSpPr>
        <p:spPr bwMode="auto">
          <a:xfrm>
            <a:off x="6680200" y="1700808"/>
            <a:ext cx="1492200" cy="1512292"/>
          </a:xfrm>
          <a:prstGeom prst="ellipse">
            <a:avLst/>
          </a:prstGeom>
          <a:solidFill>
            <a:srgbClr val="CCFFCC"/>
          </a:solidFill>
          <a:ln w="28575">
            <a:solidFill>
              <a:srgbClr val="2E1D6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4139952" y="3140968"/>
            <a:ext cx="1368152" cy="194421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2E1D6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>
            <a:off x="1685925" y="1916832"/>
            <a:ext cx="1323975" cy="1438275"/>
          </a:xfrm>
          <a:prstGeom prst="line">
            <a:avLst/>
          </a:prstGeom>
          <a:noFill/>
          <a:ln w="9525">
            <a:solidFill>
              <a:srgbClr val="2E1D65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 flipV="1">
            <a:off x="876300" y="1971675"/>
            <a:ext cx="2952750" cy="1438275"/>
          </a:xfrm>
          <a:prstGeom prst="line">
            <a:avLst/>
          </a:prstGeom>
          <a:noFill/>
          <a:ln w="9525">
            <a:solidFill>
              <a:srgbClr val="2E1D65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25" name="Oval 13"/>
          <p:cNvSpPr>
            <a:spLocks noChangeArrowheads="1"/>
          </p:cNvSpPr>
          <p:nvPr/>
        </p:nvSpPr>
        <p:spPr bwMode="auto">
          <a:xfrm>
            <a:off x="1657350" y="1844824"/>
            <a:ext cx="79375" cy="71437"/>
          </a:xfrm>
          <a:prstGeom prst="ellipse">
            <a:avLst/>
          </a:prstGeom>
          <a:solidFill>
            <a:srgbClr val="2E1D65"/>
          </a:solidFill>
          <a:ln w="9525">
            <a:solidFill>
              <a:srgbClr val="2E1D6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6" name="Oval 14"/>
          <p:cNvSpPr>
            <a:spLocks noChangeArrowheads="1"/>
          </p:cNvSpPr>
          <p:nvPr/>
        </p:nvSpPr>
        <p:spPr bwMode="auto">
          <a:xfrm>
            <a:off x="3768725" y="1909763"/>
            <a:ext cx="79375" cy="71437"/>
          </a:xfrm>
          <a:prstGeom prst="ellipse">
            <a:avLst/>
          </a:prstGeom>
          <a:solidFill>
            <a:srgbClr val="2E1D65"/>
          </a:solidFill>
          <a:ln w="9525">
            <a:solidFill>
              <a:srgbClr val="2E1D6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7" name="Oval 15"/>
          <p:cNvSpPr>
            <a:spLocks noChangeArrowheads="1"/>
          </p:cNvSpPr>
          <p:nvPr/>
        </p:nvSpPr>
        <p:spPr bwMode="auto">
          <a:xfrm>
            <a:off x="2965450" y="3363913"/>
            <a:ext cx="60325" cy="71437"/>
          </a:xfrm>
          <a:prstGeom prst="ellipse">
            <a:avLst/>
          </a:prstGeom>
          <a:solidFill>
            <a:srgbClr val="2E1D65"/>
          </a:solidFill>
          <a:ln w="9525">
            <a:solidFill>
              <a:srgbClr val="2E1D6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8" name="Oval 16"/>
          <p:cNvSpPr>
            <a:spLocks noChangeArrowheads="1"/>
          </p:cNvSpPr>
          <p:nvPr/>
        </p:nvSpPr>
        <p:spPr bwMode="auto">
          <a:xfrm>
            <a:off x="847725" y="3370263"/>
            <a:ext cx="79375" cy="71437"/>
          </a:xfrm>
          <a:prstGeom prst="ellipse">
            <a:avLst/>
          </a:prstGeom>
          <a:solidFill>
            <a:srgbClr val="2E1D65"/>
          </a:solidFill>
          <a:ln w="9525">
            <a:solidFill>
              <a:srgbClr val="2E1D6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9" name="Oval 17"/>
          <p:cNvSpPr>
            <a:spLocks noChangeArrowheads="1"/>
          </p:cNvSpPr>
          <p:nvPr/>
        </p:nvSpPr>
        <p:spPr bwMode="auto">
          <a:xfrm>
            <a:off x="2317750" y="2659063"/>
            <a:ext cx="79375" cy="71437"/>
          </a:xfrm>
          <a:prstGeom prst="ellipse">
            <a:avLst/>
          </a:prstGeom>
          <a:solidFill>
            <a:srgbClr val="2E1D65"/>
          </a:solidFill>
          <a:ln w="9525">
            <a:solidFill>
              <a:srgbClr val="2E1D6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476250" y="2957513"/>
            <a:ext cx="32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3600" b="1" baseline="-25000" dirty="0"/>
              <a:t>A</a:t>
            </a:r>
            <a:endParaRPr kumimoji="0" lang="ru-RU" sz="3600" b="1" baseline="-25000" dirty="0"/>
          </a:p>
        </p:txBody>
      </p:sp>
      <p:sp>
        <p:nvSpPr>
          <p:cNvPr id="64531" name="Text Box 19"/>
          <p:cNvSpPr txBox="1">
            <a:spLocks noChangeArrowheads="1"/>
          </p:cNvSpPr>
          <p:nvPr/>
        </p:nvSpPr>
        <p:spPr bwMode="auto">
          <a:xfrm>
            <a:off x="1104900" y="1503363"/>
            <a:ext cx="35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3600" b="1" baseline="-25000" dirty="0"/>
              <a:t>B</a:t>
            </a:r>
            <a:endParaRPr kumimoji="0" lang="ru-RU" sz="3600" b="1" baseline="-25000" dirty="0"/>
          </a:p>
        </p:txBody>
      </p:sp>
      <p:sp>
        <p:nvSpPr>
          <p:cNvPr id="64532" name="Text Box 20"/>
          <p:cNvSpPr txBox="1">
            <a:spLocks noChangeArrowheads="1"/>
          </p:cNvSpPr>
          <p:nvPr/>
        </p:nvSpPr>
        <p:spPr bwMode="auto">
          <a:xfrm>
            <a:off x="3779913" y="1541462"/>
            <a:ext cx="480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3600" b="1" baseline="-25000" dirty="0"/>
              <a:t>C</a:t>
            </a:r>
            <a:endParaRPr kumimoji="0" lang="ru-RU" sz="3600" b="1" baseline="-25000" dirty="0"/>
          </a:p>
        </p:txBody>
      </p:sp>
      <p:sp>
        <p:nvSpPr>
          <p:cNvPr id="64533" name="Text Box 21"/>
          <p:cNvSpPr txBox="1">
            <a:spLocks noChangeArrowheads="1"/>
          </p:cNvSpPr>
          <p:nvPr/>
        </p:nvSpPr>
        <p:spPr bwMode="auto">
          <a:xfrm>
            <a:off x="3105150" y="2979738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3600" b="1" baseline="-25000" dirty="0"/>
              <a:t>D</a:t>
            </a:r>
            <a:endParaRPr kumimoji="0" lang="ru-RU" sz="3600" b="1" baseline="-25000" dirty="0"/>
          </a:p>
        </p:txBody>
      </p:sp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2171700" y="2112963"/>
            <a:ext cx="49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3600" baseline="-25000"/>
              <a:t>O</a:t>
            </a:r>
            <a:endParaRPr kumimoji="0" lang="ru-RU" sz="3600" baseline="-25000"/>
          </a:p>
        </p:txBody>
      </p:sp>
      <p:sp>
        <p:nvSpPr>
          <p:cNvPr id="64535" name="Oval 23"/>
          <p:cNvSpPr>
            <a:spLocks noChangeArrowheads="1"/>
          </p:cNvSpPr>
          <p:nvPr/>
        </p:nvSpPr>
        <p:spPr bwMode="auto">
          <a:xfrm>
            <a:off x="7369175" y="2481263"/>
            <a:ext cx="79375" cy="71437"/>
          </a:xfrm>
          <a:prstGeom prst="ellipse">
            <a:avLst/>
          </a:prstGeom>
          <a:solidFill>
            <a:srgbClr val="2E1D65"/>
          </a:solidFill>
          <a:ln w="9525">
            <a:solidFill>
              <a:srgbClr val="2E1D6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37" name="Line 25"/>
          <p:cNvSpPr>
            <a:spLocks noChangeShapeType="1"/>
          </p:cNvSpPr>
          <p:nvPr/>
        </p:nvSpPr>
        <p:spPr bwMode="auto">
          <a:xfrm flipV="1">
            <a:off x="4552950" y="1840260"/>
            <a:ext cx="1675234" cy="1012676"/>
          </a:xfrm>
          <a:prstGeom prst="line">
            <a:avLst/>
          </a:prstGeom>
          <a:noFill/>
          <a:ln w="9525">
            <a:solidFill>
              <a:srgbClr val="2E1D65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38" name="Line 26"/>
          <p:cNvSpPr>
            <a:spLocks noChangeShapeType="1"/>
          </p:cNvSpPr>
          <p:nvPr/>
        </p:nvSpPr>
        <p:spPr bwMode="auto">
          <a:xfrm>
            <a:off x="4572000" y="1844824"/>
            <a:ext cx="1656184" cy="1008112"/>
          </a:xfrm>
          <a:prstGeom prst="line">
            <a:avLst/>
          </a:prstGeom>
          <a:noFill/>
          <a:ln w="9525">
            <a:solidFill>
              <a:srgbClr val="2E1D65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39" name="Oval 27"/>
          <p:cNvSpPr>
            <a:spLocks noChangeArrowheads="1"/>
          </p:cNvSpPr>
          <p:nvPr/>
        </p:nvSpPr>
        <p:spPr bwMode="auto">
          <a:xfrm flipH="1" flipV="1">
            <a:off x="5364087" y="2276872"/>
            <a:ext cx="45719" cy="94882"/>
          </a:xfrm>
          <a:prstGeom prst="ellipse">
            <a:avLst/>
          </a:prstGeom>
          <a:solidFill>
            <a:srgbClr val="2E1D65"/>
          </a:solidFill>
          <a:ln w="9525">
            <a:solidFill>
              <a:srgbClr val="2E1D6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6300192" y="3717032"/>
            <a:ext cx="1224136" cy="1296144"/>
          </a:xfrm>
          <a:prstGeom prst="line">
            <a:avLst/>
          </a:prstGeom>
          <a:ln w="12700">
            <a:solidFill>
              <a:srgbClr val="322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6300192" y="3717032"/>
            <a:ext cx="1224136" cy="1296144"/>
          </a:xfrm>
          <a:prstGeom prst="line">
            <a:avLst/>
          </a:prstGeom>
          <a:ln w="12700">
            <a:solidFill>
              <a:srgbClr val="322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4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4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6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6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5" grpId="0" animBg="1"/>
      <p:bldP spid="64537" grpId="0" animBg="1"/>
      <p:bldP spid="64538" grpId="0" animBg="1"/>
      <p:bldP spid="645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Подумай и дай ответ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67544" y="1556792"/>
          <a:ext cx="7992888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755576" y="1772816"/>
          <a:ext cx="820891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Подумай и дай ответ</a:t>
            </a:r>
            <a:endParaRPr lang="ru-RU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539552" y="1484784"/>
          <a:ext cx="820891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quarter" idx="2"/>
          </p:nvPr>
        </p:nvGraphicFramePr>
        <p:xfrm>
          <a:off x="539552" y="1772816"/>
          <a:ext cx="813690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3"/>
          </p:nvPr>
        </p:nvGraphicFramePr>
        <p:xfrm>
          <a:off x="683568" y="2060848"/>
          <a:ext cx="813690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9" grpId="0">
        <p:bldAsOne/>
      </p:bldGraphic>
      <p:bldGraphic spid="8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D:\фото\Рисунок3.png"/>
          <p:cNvPicPr>
            <a:picLocks noChangeAspect="1" noChangeArrowheads="1"/>
          </p:cNvPicPr>
          <p:nvPr/>
        </p:nvPicPr>
        <p:blipFill>
          <a:blip r:embed="rId2" cstate="print"/>
          <a:srcRect b="4699"/>
          <a:stretch>
            <a:fillRect/>
          </a:stretch>
        </p:blipFill>
        <p:spPr bwMode="auto">
          <a:xfrm>
            <a:off x="0" y="0"/>
            <a:ext cx="9226122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Симметрия в мире растений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marL="6350" indent="-6350" algn="just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Осевая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симметрия наблюдается у листьев: клена, дуба, березы, тополя, но встречается и у цветов.</a:t>
            </a:r>
          </a:p>
          <a:p>
            <a:pPr marL="6350" indent="-6350"/>
            <a:endParaRPr lang="ru-RU" dirty="0"/>
          </a:p>
        </p:txBody>
      </p:sp>
      <p:pic>
        <p:nvPicPr>
          <p:cNvPr id="16390" name="Picture 6" descr="кл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38" y="3645023"/>
            <a:ext cx="2880018" cy="2491619"/>
          </a:xfrm>
          <a:prstGeom prst="rect">
            <a:avLst/>
          </a:prstGeom>
          <a:noFill/>
        </p:spPr>
      </p:pic>
      <p:pic>
        <p:nvPicPr>
          <p:cNvPr id="16391" name="Picture 7" descr="дуб1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31376">
            <a:off x="3907751" y="3284124"/>
            <a:ext cx="1753047" cy="3002446"/>
          </a:xfrm>
          <a:prstGeom prst="rect">
            <a:avLst/>
          </a:prstGeom>
          <a:noFill/>
        </p:spPr>
      </p:pic>
      <p:pic>
        <p:nvPicPr>
          <p:cNvPr id="16392" name="Picture 8" descr="цветоче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9368" y="3645024"/>
            <a:ext cx="2401337" cy="23762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Симметрия в мире растений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350" indent="-6350" algn="just"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цветов в большей степени  характерна поворотная симметрия.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476375" y="3068638"/>
            <a:ext cx="3311525" cy="3192462"/>
            <a:chOff x="930" y="1933"/>
            <a:chExt cx="2086" cy="2011"/>
          </a:xfrm>
        </p:grpSpPr>
        <p:sp>
          <p:nvSpPr>
            <p:cNvPr id="17422" name="Oval 14"/>
            <p:cNvSpPr>
              <a:spLocks noChangeArrowheads="1"/>
            </p:cNvSpPr>
            <p:nvPr/>
          </p:nvSpPr>
          <p:spPr bwMode="auto">
            <a:xfrm rot="57721128">
              <a:off x="2285" y="2024"/>
              <a:ext cx="363" cy="9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0000"/>
                </a:gs>
                <a:gs pos="100000">
                  <a:srgbClr val="FFCCCC"/>
                </a:gs>
              </a:gsLst>
              <a:lin ang="189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3" name="Oval 15"/>
            <p:cNvSpPr>
              <a:spLocks noChangeArrowheads="1"/>
            </p:cNvSpPr>
            <p:nvPr/>
          </p:nvSpPr>
          <p:spPr bwMode="auto">
            <a:xfrm rot="36176243">
              <a:off x="2290" y="2024"/>
              <a:ext cx="363" cy="9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0000"/>
                </a:gs>
                <a:gs pos="100000">
                  <a:srgbClr val="FFCCC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1" name="Oval 13"/>
            <p:cNvSpPr>
              <a:spLocks noChangeArrowheads="1"/>
            </p:cNvSpPr>
            <p:nvPr/>
          </p:nvSpPr>
          <p:spPr bwMode="auto">
            <a:xfrm rot="57721128">
              <a:off x="1337" y="2796"/>
              <a:ext cx="363" cy="9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0000"/>
                </a:gs>
                <a:gs pos="100000">
                  <a:srgbClr val="FFCCCC"/>
                </a:gs>
              </a:gsLst>
              <a:lin ang="189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2" name="Oval 4"/>
            <p:cNvSpPr>
              <a:spLocks noChangeArrowheads="1"/>
            </p:cNvSpPr>
            <p:nvPr/>
          </p:nvSpPr>
          <p:spPr bwMode="auto">
            <a:xfrm>
              <a:off x="1791" y="1933"/>
              <a:ext cx="363" cy="9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0000"/>
                </a:gs>
                <a:gs pos="100000">
                  <a:srgbClr val="FFCCC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3" name="Oval 5"/>
            <p:cNvSpPr>
              <a:spLocks noChangeArrowheads="1"/>
            </p:cNvSpPr>
            <p:nvPr/>
          </p:nvSpPr>
          <p:spPr bwMode="auto">
            <a:xfrm>
              <a:off x="1791" y="2946"/>
              <a:ext cx="363" cy="9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0000"/>
                </a:gs>
                <a:gs pos="100000">
                  <a:srgbClr val="FFCCC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4" name="Oval 6"/>
            <p:cNvSpPr>
              <a:spLocks noChangeArrowheads="1"/>
            </p:cNvSpPr>
            <p:nvPr/>
          </p:nvSpPr>
          <p:spPr bwMode="auto">
            <a:xfrm rot="-5400000">
              <a:off x="2335" y="2433"/>
              <a:ext cx="363" cy="9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0000"/>
                </a:gs>
                <a:gs pos="100000">
                  <a:srgbClr val="FFCCC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5" name="Oval 7"/>
            <p:cNvSpPr>
              <a:spLocks noChangeArrowheads="1"/>
            </p:cNvSpPr>
            <p:nvPr/>
          </p:nvSpPr>
          <p:spPr bwMode="auto">
            <a:xfrm rot="-5400000">
              <a:off x="1247" y="2433"/>
              <a:ext cx="363" cy="9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0000"/>
                </a:gs>
                <a:gs pos="100000">
                  <a:srgbClr val="FFCCC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7" name="Oval 9"/>
            <p:cNvSpPr>
              <a:spLocks noChangeArrowheads="1"/>
            </p:cNvSpPr>
            <p:nvPr/>
          </p:nvSpPr>
          <p:spPr bwMode="auto">
            <a:xfrm rot="36176243">
              <a:off x="1342" y="2796"/>
              <a:ext cx="363" cy="9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0000"/>
                </a:gs>
                <a:gs pos="100000">
                  <a:srgbClr val="FFCCC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8" name="Oval 10"/>
            <p:cNvSpPr>
              <a:spLocks noChangeArrowheads="1"/>
            </p:cNvSpPr>
            <p:nvPr/>
          </p:nvSpPr>
          <p:spPr bwMode="auto">
            <a:xfrm rot="40077074">
              <a:off x="1297" y="1974"/>
              <a:ext cx="363" cy="9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0000"/>
                </a:gs>
                <a:gs pos="100000">
                  <a:srgbClr val="FFCCC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9" name="Oval 11"/>
            <p:cNvSpPr>
              <a:spLocks noChangeArrowheads="1"/>
            </p:cNvSpPr>
            <p:nvPr/>
          </p:nvSpPr>
          <p:spPr bwMode="auto">
            <a:xfrm rot="40077074">
              <a:off x="2290" y="2841"/>
              <a:ext cx="363" cy="9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0000"/>
                </a:gs>
                <a:gs pos="100000">
                  <a:srgbClr val="FFCCC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0" name="Oval 12"/>
            <p:cNvSpPr>
              <a:spLocks noChangeArrowheads="1"/>
            </p:cNvSpPr>
            <p:nvPr/>
          </p:nvSpPr>
          <p:spPr bwMode="auto">
            <a:xfrm>
              <a:off x="1701" y="2704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476375" y="3068638"/>
            <a:ext cx="3311525" cy="3192462"/>
            <a:chOff x="930" y="1933"/>
            <a:chExt cx="2086" cy="2011"/>
          </a:xfrm>
        </p:grpSpPr>
        <p:sp>
          <p:nvSpPr>
            <p:cNvPr id="17426" name="Oval 18"/>
            <p:cNvSpPr>
              <a:spLocks noChangeArrowheads="1"/>
            </p:cNvSpPr>
            <p:nvPr/>
          </p:nvSpPr>
          <p:spPr bwMode="auto">
            <a:xfrm rot="57721128">
              <a:off x="2285" y="2024"/>
              <a:ext cx="363" cy="9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0000"/>
                </a:gs>
                <a:gs pos="100000">
                  <a:srgbClr val="FFCCCC"/>
                </a:gs>
              </a:gsLst>
              <a:lin ang="189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7" name="Oval 19"/>
            <p:cNvSpPr>
              <a:spLocks noChangeArrowheads="1"/>
            </p:cNvSpPr>
            <p:nvPr/>
          </p:nvSpPr>
          <p:spPr bwMode="auto">
            <a:xfrm rot="36176243">
              <a:off x="2290" y="2024"/>
              <a:ext cx="363" cy="9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0000"/>
                </a:gs>
                <a:gs pos="100000">
                  <a:srgbClr val="FFCCC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8" name="Oval 20"/>
            <p:cNvSpPr>
              <a:spLocks noChangeArrowheads="1"/>
            </p:cNvSpPr>
            <p:nvPr/>
          </p:nvSpPr>
          <p:spPr bwMode="auto">
            <a:xfrm rot="57721128">
              <a:off x="1337" y="2796"/>
              <a:ext cx="363" cy="9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0000"/>
                </a:gs>
                <a:gs pos="100000">
                  <a:srgbClr val="FFCCCC"/>
                </a:gs>
              </a:gsLst>
              <a:lin ang="189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9" name="Oval 21"/>
            <p:cNvSpPr>
              <a:spLocks noChangeArrowheads="1"/>
            </p:cNvSpPr>
            <p:nvPr/>
          </p:nvSpPr>
          <p:spPr bwMode="auto">
            <a:xfrm>
              <a:off x="1791" y="1933"/>
              <a:ext cx="363" cy="9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0000"/>
                </a:gs>
                <a:gs pos="100000">
                  <a:srgbClr val="FFCCC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0" name="Oval 22"/>
            <p:cNvSpPr>
              <a:spLocks noChangeArrowheads="1"/>
            </p:cNvSpPr>
            <p:nvPr/>
          </p:nvSpPr>
          <p:spPr bwMode="auto">
            <a:xfrm>
              <a:off x="1791" y="2946"/>
              <a:ext cx="363" cy="9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0000"/>
                </a:gs>
                <a:gs pos="100000">
                  <a:srgbClr val="FFCCC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1" name="Oval 23"/>
            <p:cNvSpPr>
              <a:spLocks noChangeArrowheads="1"/>
            </p:cNvSpPr>
            <p:nvPr/>
          </p:nvSpPr>
          <p:spPr bwMode="auto">
            <a:xfrm rot="-5400000">
              <a:off x="2335" y="2433"/>
              <a:ext cx="363" cy="9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0000"/>
                </a:gs>
                <a:gs pos="100000">
                  <a:srgbClr val="FFCCC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2" name="Oval 24"/>
            <p:cNvSpPr>
              <a:spLocks noChangeArrowheads="1"/>
            </p:cNvSpPr>
            <p:nvPr/>
          </p:nvSpPr>
          <p:spPr bwMode="auto">
            <a:xfrm rot="-5400000">
              <a:off x="1247" y="2433"/>
              <a:ext cx="363" cy="9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0000"/>
                </a:gs>
                <a:gs pos="100000">
                  <a:srgbClr val="FFCCC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3" name="Oval 25"/>
            <p:cNvSpPr>
              <a:spLocks noChangeArrowheads="1"/>
            </p:cNvSpPr>
            <p:nvPr/>
          </p:nvSpPr>
          <p:spPr bwMode="auto">
            <a:xfrm rot="36176243">
              <a:off x="1342" y="2796"/>
              <a:ext cx="363" cy="9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0000"/>
                </a:gs>
                <a:gs pos="100000">
                  <a:srgbClr val="FFCCC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4" name="Oval 26"/>
            <p:cNvSpPr>
              <a:spLocks noChangeArrowheads="1"/>
            </p:cNvSpPr>
            <p:nvPr/>
          </p:nvSpPr>
          <p:spPr bwMode="auto">
            <a:xfrm rot="40077074">
              <a:off x="1297" y="1974"/>
              <a:ext cx="363" cy="9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0000"/>
                </a:gs>
                <a:gs pos="100000">
                  <a:srgbClr val="FFCCC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5" name="Oval 27"/>
            <p:cNvSpPr>
              <a:spLocks noChangeArrowheads="1"/>
            </p:cNvSpPr>
            <p:nvPr/>
          </p:nvSpPr>
          <p:spPr bwMode="auto">
            <a:xfrm rot="40077074">
              <a:off x="2290" y="2841"/>
              <a:ext cx="363" cy="9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0000"/>
                </a:gs>
                <a:gs pos="100000">
                  <a:srgbClr val="FFCCC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6" name="Oval 28"/>
            <p:cNvSpPr>
              <a:spLocks noChangeArrowheads="1"/>
            </p:cNvSpPr>
            <p:nvPr/>
          </p:nvSpPr>
          <p:spPr bwMode="auto">
            <a:xfrm>
              <a:off x="1701" y="2704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148263" y="3068638"/>
            <a:ext cx="3311525" cy="3192462"/>
            <a:chOff x="930" y="1933"/>
            <a:chExt cx="2086" cy="2011"/>
          </a:xfrm>
        </p:grpSpPr>
        <p:sp>
          <p:nvSpPr>
            <p:cNvPr id="17438" name="Oval 30"/>
            <p:cNvSpPr>
              <a:spLocks noChangeArrowheads="1"/>
            </p:cNvSpPr>
            <p:nvPr/>
          </p:nvSpPr>
          <p:spPr bwMode="auto">
            <a:xfrm rot="57721128">
              <a:off x="2285" y="2024"/>
              <a:ext cx="363" cy="9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0000"/>
                </a:gs>
                <a:gs pos="100000">
                  <a:srgbClr val="FFCCCC"/>
                </a:gs>
              </a:gsLst>
              <a:lin ang="189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9" name="Oval 31"/>
            <p:cNvSpPr>
              <a:spLocks noChangeArrowheads="1"/>
            </p:cNvSpPr>
            <p:nvPr/>
          </p:nvSpPr>
          <p:spPr bwMode="auto">
            <a:xfrm rot="36176243">
              <a:off x="2290" y="2024"/>
              <a:ext cx="363" cy="9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0000"/>
                </a:gs>
                <a:gs pos="100000">
                  <a:srgbClr val="FFCCC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0" name="Oval 32"/>
            <p:cNvSpPr>
              <a:spLocks noChangeArrowheads="1"/>
            </p:cNvSpPr>
            <p:nvPr/>
          </p:nvSpPr>
          <p:spPr bwMode="auto">
            <a:xfrm rot="57721128">
              <a:off x="1337" y="2796"/>
              <a:ext cx="363" cy="9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0000"/>
                </a:gs>
                <a:gs pos="100000">
                  <a:srgbClr val="FFCCCC"/>
                </a:gs>
              </a:gsLst>
              <a:lin ang="189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1" name="Oval 33"/>
            <p:cNvSpPr>
              <a:spLocks noChangeArrowheads="1"/>
            </p:cNvSpPr>
            <p:nvPr/>
          </p:nvSpPr>
          <p:spPr bwMode="auto">
            <a:xfrm>
              <a:off x="1791" y="1933"/>
              <a:ext cx="363" cy="9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0000"/>
                </a:gs>
                <a:gs pos="100000">
                  <a:srgbClr val="FFCCC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2" name="Oval 34"/>
            <p:cNvSpPr>
              <a:spLocks noChangeArrowheads="1"/>
            </p:cNvSpPr>
            <p:nvPr/>
          </p:nvSpPr>
          <p:spPr bwMode="auto">
            <a:xfrm>
              <a:off x="1791" y="2946"/>
              <a:ext cx="363" cy="9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0000"/>
                </a:gs>
                <a:gs pos="100000">
                  <a:srgbClr val="FFCCC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3" name="Oval 35"/>
            <p:cNvSpPr>
              <a:spLocks noChangeArrowheads="1"/>
            </p:cNvSpPr>
            <p:nvPr/>
          </p:nvSpPr>
          <p:spPr bwMode="auto">
            <a:xfrm rot="-5400000">
              <a:off x="2335" y="2433"/>
              <a:ext cx="363" cy="9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0000"/>
                </a:gs>
                <a:gs pos="100000">
                  <a:srgbClr val="FFCCC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4" name="Oval 36"/>
            <p:cNvSpPr>
              <a:spLocks noChangeArrowheads="1"/>
            </p:cNvSpPr>
            <p:nvPr/>
          </p:nvSpPr>
          <p:spPr bwMode="auto">
            <a:xfrm rot="-5400000">
              <a:off x="1247" y="2433"/>
              <a:ext cx="363" cy="9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0000"/>
                </a:gs>
                <a:gs pos="100000">
                  <a:srgbClr val="FFCCC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5" name="Oval 37"/>
            <p:cNvSpPr>
              <a:spLocks noChangeArrowheads="1"/>
            </p:cNvSpPr>
            <p:nvPr/>
          </p:nvSpPr>
          <p:spPr bwMode="auto">
            <a:xfrm rot="36176243">
              <a:off x="1342" y="2796"/>
              <a:ext cx="363" cy="9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0000"/>
                </a:gs>
                <a:gs pos="100000">
                  <a:srgbClr val="FFCCC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6" name="Oval 38"/>
            <p:cNvSpPr>
              <a:spLocks noChangeArrowheads="1"/>
            </p:cNvSpPr>
            <p:nvPr/>
          </p:nvSpPr>
          <p:spPr bwMode="auto">
            <a:xfrm rot="40077074">
              <a:off x="1297" y="1974"/>
              <a:ext cx="363" cy="9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0000"/>
                </a:gs>
                <a:gs pos="100000">
                  <a:srgbClr val="FFCCC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7" name="Oval 39"/>
            <p:cNvSpPr>
              <a:spLocks noChangeArrowheads="1"/>
            </p:cNvSpPr>
            <p:nvPr/>
          </p:nvSpPr>
          <p:spPr bwMode="auto">
            <a:xfrm rot="40077074">
              <a:off x="2290" y="2841"/>
              <a:ext cx="363" cy="9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0000"/>
                </a:gs>
                <a:gs pos="100000">
                  <a:srgbClr val="FFCCC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8" name="Oval 40"/>
            <p:cNvSpPr>
              <a:spLocks noChangeArrowheads="1"/>
            </p:cNvSpPr>
            <p:nvPr/>
          </p:nvSpPr>
          <p:spPr bwMode="auto">
            <a:xfrm>
              <a:off x="1701" y="2704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4.81481E-6 C -0.00053 -0.00232 -0.00087 -0.00463 -0.00174 -0.00672 C -0.00365 -0.01134 -0.00834 -0.01991 -0.00834 -0.01991 C -0.00851 -0.02269 -0.00921 -0.04792 -0.01337 -0.05324 C -0.01459 -0.05486 -0.01667 -0.05486 -0.01841 -0.05556 C -0.02344 -0.06574 -0.02865 -0.07361 -0.03508 -0.08218 C -0.03994 -0.08866 -0.04688 -0.09121 -0.05174 -0.09769 C -0.05921 -0.10764 -0.0724 -0.12477 -0.0816 -0.13102 C -0.08317 -0.13218 -0.08508 -0.13218 -0.08664 -0.13334 C -0.09549 -0.13982 -0.10105 -0.14954 -0.11008 -0.15556 C -0.11233 -0.15695 -0.11442 -0.1588 -0.11667 -0.15996 C -0.11997 -0.16158 -0.12674 -0.16435 -0.12674 -0.16435 C -0.1389 -0.16366 -0.15122 -0.16389 -0.16337 -0.16227 C -0.1691 -0.16158 -0.17431 -0.15672 -0.18004 -0.15556 C -0.20521 -0.15023 -0.22952 -0.13959 -0.25504 -0.13565 C -0.26528 -0.12593 -0.27327 -0.11667 -0.28508 -0.11111 C -0.29462 -0.09838 -0.28976 -0.10185 -0.29827 -0.09769 C -0.30348 -0.09121 -0.30938 -0.08611 -0.31494 -0.08009 C -0.32258 -0.07176 -0.32865 -0.06181 -0.33837 -0.05787 C -0.34671 -0.05023 -0.34202 -0.05509 -0.35174 -0.04213 C -0.35417 -0.03889 -0.36598 -0.03727 -0.36997 -0.03565 C -0.37067 -0.03472 -0.37587 -0.0257 -0.37831 -0.02894 C -0.38039 -0.03172 -0.37952 -0.03634 -0.38004 -0.04005 C -0.38004 -0.04005 -0.38195 -0.03519 -0.38334 -0.03334 C -0.38473 -0.03148 -0.38664 -0.03033 -0.38837 -0.02894 C -0.39115 -0.02384 -0.39601 -0.01968 -0.39671 -0.01343 C -0.39723 -0.0081 -0.39827 0.00231 -0.39827 0.00231 " pathEditMode="relative" rAng="0" ptsTypes="ffff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Симметрия в мире насекомых, рыб, птиц,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животных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350" indent="-6350" algn="just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Осевая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симметрия хорошо видна 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бабочек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некоторых видов птиц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насекомых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5" descr="Бабочка Бочкарев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0638" y="3573463"/>
            <a:ext cx="2773362" cy="2808287"/>
          </a:xfrm>
          <a:prstGeom prst="rect">
            <a:avLst/>
          </a:prstGeom>
          <a:noFill/>
        </p:spPr>
      </p:pic>
      <p:pic>
        <p:nvPicPr>
          <p:cNvPr id="24582" name="Picture 6" descr="бабочка Ходотов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860800"/>
            <a:ext cx="3276600" cy="2419350"/>
          </a:xfrm>
          <a:prstGeom prst="rect">
            <a:avLst/>
          </a:prstGeom>
          <a:noFill/>
        </p:spPr>
      </p:pic>
      <p:pic>
        <p:nvPicPr>
          <p:cNvPr id="24583" name="Picture 7" descr="скат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3946525"/>
            <a:ext cx="2362200" cy="2362200"/>
          </a:xfrm>
          <a:prstGeom prst="rect">
            <a:avLst/>
          </a:prstGeom>
          <a:noFill/>
        </p:spPr>
      </p:pic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1995488" y="3716338"/>
            <a:ext cx="0" cy="2808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4932363" y="3644900"/>
            <a:ext cx="0" cy="2808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7740650" y="3678238"/>
            <a:ext cx="0" cy="2808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  <p:bldP spid="24585" grpId="0" animBg="1"/>
      <p:bldP spid="2458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D:\фото\Рисунок2.pn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9050" y="0"/>
            <a:ext cx="91059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33057"/>
            <a:ext cx="8229600" cy="1872208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Творческая работа по теме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Удивительный мир симметрии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72008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u="sng" dirty="0" smtClean="0"/>
              <a:t>Задача 1</a:t>
            </a:r>
            <a:br>
              <a:rPr lang="ru-RU" sz="4000" b="1" u="sng" dirty="0" smtClean="0"/>
            </a:br>
            <a:r>
              <a:rPr lang="ru-RU" sz="3600" dirty="0" smtClean="0"/>
              <a:t> </a:t>
            </a:r>
            <a:r>
              <a:rPr lang="ru-RU" sz="3100" dirty="0" smtClean="0"/>
              <a:t>Опишите фигуру, что можете о ней сказать?</a:t>
            </a:r>
            <a:br>
              <a:rPr lang="ru-RU" sz="3100" dirty="0" smtClean="0"/>
            </a:br>
            <a:endParaRPr lang="ru-RU" sz="3100" b="1" dirty="0"/>
          </a:p>
        </p:txBody>
      </p:sp>
      <p:sp>
        <p:nvSpPr>
          <p:cNvPr id="30" name="AutoShape 4"/>
          <p:cNvSpPr>
            <a:spLocks noGrp="1" noChangeArrowheads="1"/>
          </p:cNvSpPr>
          <p:nvPr>
            <p:ph idx="1"/>
          </p:nvPr>
        </p:nvSpPr>
        <p:spPr bwMode="auto">
          <a:xfrm rot="19857730">
            <a:off x="940621" y="1482835"/>
            <a:ext cx="7532643" cy="4046594"/>
          </a:xfrm>
          <a:prstGeom prst="diamond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028384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971600" y="5157192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203848" y="1340768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028384" y="126876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724128" y="5157192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</a:t>
            </a:r>
            <a:endParaRPr lang="ru-RU" sz="2800" b="1" dirty="0"/>
          </a:p>
        </p:txBody>
      </p:sp>
      <p:sp>
        <p:nvSpPr>
          <p:cNvPr id="38" name="TextBox 37"/>
          <p:cNvSpPr txBox="1"/>
          <p:nvPr/>
        </p:nvSpPr>
        <p:spPr>
          <a:xfrm flipH="1">
            <a:off x="1835696" y="2708920"/>
            <a:ext cx="1101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</a:t>
            </a:r>
            <a:r>
              <a:rPr lang="en-GB" sz="2800" b="1" dirty="0" smtClean="0"/>
              <a:t>c</a:t>
            </a:r>
            <a:r>
              <a:rPr lang="ru-RU" sz="2800" b="1" dirty="0" smtClean="0"/>
              <a:t>м</a:t>
            </a:r>
            <a:endParaRPr lang="ru-RU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164288" y="3068961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5 см</a:t>
            </a:r>
            <a:endParaRPr lang="ru-RU" sz="2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419872" y="5517232"/>
            <a:ext cx="856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8 см</a:t>
            </a:r>
            <a:endParaRPr lang="ru-RU" sz="2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860032" y="1196752"/>
            <a:ext cx="856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8 см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Всем спасибо за урок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Спасибо Парфеновой Дарье  за рисунки в графическом редакторе </a:t>
            </a:r>
            <a:r>
              <a:rPr lang="en-US" sz="3200" dirty="0" smtClean="0"/>
              <a:t>Paint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к слайдам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Симметрия в мире растений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насекомых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рыб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птиц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996952"/>
            <a:ext cx="2298948" cy="319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7" name="Rectangle 13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900113"/>
          </a:xfrm>
        </p:spPr>
        <p:txBody>
          <a:bodyPr>
            <a:normAutofit/>
          </a:bodyPr>
          <a:lstStyle/>
          <a:p>
            <a:r>
              <a:rPr lang="ru-RU" sz="3600" b="1" u="sng" dirty="0" smtClean="0"/>
              <a:t>Задача 2</a:t>
            </a:r>
            <a:endParaRPr lang="ru-RU" sz="3600" b="1" u="sng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0768"/>
            <a:ext cx="8363271" cy="1800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Угол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между диагоналями прямоугольника равен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80 градусам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Найдите углы между диагональю прямоугольника и его сторонами. </a:t>
            </a:r>
          </a:p>
        </p:txBody>
      </p:sp>
      <p:graphicFrame>
        <p:nvGraphicFramePr>
          <p:cNvPr id="36886" name="Object 22"/>
          <p:cNvGraphicFramePr>
            <a:graphicFrameLocks noChangeAspect="1"/>
          </p:cNvGraphicFramePr>
          <p:nvPr/>
        </p:nvGraphicFramePr>
        <p:xfrm>
          <a:off x="2195736" y="3284984"/>
          <a:ext cx="203200" cy="228600"/>
        </p:xfrm>
        <a:graphic>
          <a:graphicData uri="http://schemas.openxmlformats.org/presentationml/2006/ole">
            <p:oleObj spid="_x0000_s16386" name="Формула" r:id="rId3" imgW="101520" imgH="114120" progId="Equation.3">
              <p:embed/>
            </p:oleObj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1619672" y="2996952"/>
            <a:ext cx="5478362" cy="3584044"/>
            <a:chOff x="4191000" y="2133600"/>
            <a:chExt cx="4830290" cy="3368020"/>
          </a:xfrm>
        </p:grpSpPr>
        <p:sp>
          <p:nvSpPr>
            <p:cNvPr id="36868" name="Rectangle 4"/>
            <p:cNvSpPr>
              <a:spLocks noChangeArrowheads="1"/>
            </p:cNvSpPr>
            <p:nvPr/>
          </p:nvSpPr>
          <p:spPr bwMode="auto">
            <a:xfrm>
              <a:off x="4572000" y="2438400"/>
              <a:ext cx="4038600" cy="2514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69" name="Line 5"/>
            <p:cNvSpPr>
              <a:spLocks noChangeShapeType="1"/>
            </p:cNvSpPr>
            <p:nvPr/>
          </p:nvSpPr>
          <p:spPr bwMode="auto">
            <a:xfrm flipV="1">
              <a:off x="4572000" y="2438400"/>
              <a:ext cx="4038600" cy="251460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6870" name="Line 6"/>
            <p:cNvSpPr>
              <a:spLocks noChangeShapeType="1"/>
            </p:cNvSpPr>
            <p:nvPr/>
          </p:nvSpPr>
          <p:spPr bwMode="auto">
            <a:xfrm>
              <a:off x="4572000" y="2438400"/>
              <a:ext cx="4038600" cy="251460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6871" name="Arc 7"/>
            <p:cNvSpPr>
              <a:spLocks/>
            </p:cNvSpPr>
            <p:nvPr/>
          </p:nvSpPr>
          <p:spPr bwMode="auto">
            <a:xfrm flipH="1">
              <a:off x="6096000" y="3492500"/>
              <a:ext cx="304800" cy="455613"/>
            </a:xfrm>
            <a:custGeom>
              <a:avLst/>
              <a:gdLst>
                <a:gd name="G0" fmla="+- 0 0 0"/>
                <a:gd name="G1" fmla="+- 18999 0 0"/>
                <a:gd name="G2" fmla="+- 21600 0 0"/>
                <a:gd name="T0" fmla="*/ 10277 w 21600"/>
                <a:gd name="T1" fmla="*/ 0 h 32311"/>
                <a:gd name="T2" fmla="*/ 17010 w 21600"/>
                <a:gd name="T3" fmla="*/ 32311 h 32311"/>
                <a:gd name="T4" fmla="*/ 0 w 21600"/>
                <a:gd name="T5" fmla="*/ 18999 h 32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2311" fill="none" extrusionOk="0">
                  <a:moveTo>
                    <a:pt x="10276" y="0"/>
                  </a:moveTo>
                  <a:cubicBezTo>
                    <a:pt x="17253" y="3774"/>
                    <a:pt x="21600" y="11067"/>
                    <a:pt x="21600" y="18999"/>
                  </a:cubicBezTo>
                  <a:cubicBezTo>
                    <a:pt x="21600" y="23824"/>
                    <a:pt x="19984" y="28511"/>
                    <a:pt x="17010" y="32311"/>
                  </a:cubicBezTo>
                </a:path>
                <a:path w="21600" h="32311" stroke="0" extrusionOk="0">
                  <a:moveTo>
                    <a:pt x="10276" y="0"/>
                  </a:moveTo>
                  <a:cubicBezTo>
                    <a:pt x="17253" y="3774"/>
                    <a:pt x="21600" y="11067"/>
                    <a:pt x="21600" y="18999"/>
                  </a:cubicBezTo>
                  <a:cubicBezTo>
                    <a:pt x="21600" y="23824"/>
                    <a:pt x="19984" y="28511"/>
                    <a:pt x="17010" y="32311"/>
                  </a:cubicBezTo>
                  <a:lnTo>
                    <a:pt x="0" y="1899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b="1" dirty="0"/>
            </a:p>
          </p:txBody>
        </p:sp>
        <p:sp>
          <p:nvSpPr>
            <p:cNvPr id="36872" name="Rectangle 8"/>
            <p:cNvSpPr>
              <a:spLocks noChangeArrowheads="1"/>
            </p:cNvSpPr>
            <p:nvPr/>
          </p:nvSpPr>
          <p:spPr bwMode="auto">
            <a:xfrm>
              <a:off x="5562600" y="3505200"/>
              <a:ext cx="55015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80</a:t>
              </a:r>
            </a:p>
          </p:txBody>
        </p:sp>
        <p:sp>
          <p:nvSpPr>
            <p:cNvPr id="36880" name="Rectangle 16"/>
            <p:cNvSpPr>
              <a:spLocks noChangeArrowheads="1"/>
            </p:cNvSpPr>
            <p:nvPr/>
          </p:nvSpPr>
          <p:spPr bwMode="auto">
            <a:xfrm>
              <a:off x="8610600" y="4876800"/>
              <a:ext cx="4106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endPara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6881" name="Rectangle 17"/>
            <p:cNvSpPr>
              <a:spLocks noChangeArrowheads="1"/>
            </p:cNvSpPr>
            <p:nvPr/>
          </p:nvSpPr>
          <p:spPr bwMode="auto">
            <a:xfrm>
              <a:off x="4310063" y="4978400"/>
              <a:ext cx="40267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endPara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6882" name="Rectangle 18"/>
            <p:cNvSpPr>
              <a:spLocks noChangeArrowheads="1"/>
            </p:cNvSpPr>
            <p:nvPr/>
          </p:nvSpPr>
          <p:spPr bwMode="auto">
            <a:xfrm>
              <a:off x="4191000" y="2133600"/>
              <a:ext cx="38664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  <a:endPara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6883" name="Rectangle 19"/>
            <p:cNvSpPr>
              <a:spLocks noChangeArrowheads="1"/>
            </p:cNvSpPr>
            <p:nvPr/>
          </p:nvSpPr>
          <p:spPr bwMode="auto">
            <a:xfrm>
              <a:off x="8610600" y="2133600"/>
              <a:ext cx="37542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  <a:endPara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6884" name="Rectangle 20"/>
            <p:cNvSpPr>
              <a:spLocks noChangeArrowheads="1"/>
            </p:cNvSpPr>
            <p:nvPr/>
          </p:nvSpPr>
          <p:spPr bwMode="auto">
            <a:xfrm>
              <a:off x="6400800" y="3810000"/>
              <a:ext cx="42672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</a:t>
              </a:r>
            </a:p>
          </p:txBody>
        </p:sp>
        <p:sp>
          <p:nvSpPr>
            <p:cNvPr id="36888" name="Rectangle 24"/>
            <p:cNvSpPr>
              <a:spLocks noChangeArrowheads="1"/>
            </p:cNvSpPr>
            <p:nvPr/>
          </p:nvSpPr>
          <p:spPr bwMode="auto">
            <a:xfrm>
              <a:off x="5148064" y="2420888"/>
              <a:ext cx="4320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endPara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6889" name="Rectangle 25"/>
            <p:cNvSpPr>
              <a:spLocks noChangeArrowheads="1"/>
            </p:cNvSpPr>
            <p:nvPr/>
          </p:nvSpPr>
          <p:spPr bwMode="auto">
            <a:xfrm>
              <a:off x="4648200" y="2667000"/>
              <a:ext cx="323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8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993775"/>
          </a:xfrm>
        </p:spPr>
        <p:txBody>
          <a:bodyPr>
            <a:normAutofit/>
          </a:bodyPr>
          <a:lstStyle/>
          <a:p>
            <a:r>
              <a:rPr lang="ru-RU" sz="3600" b="1" u="sng" dirty="0" smtClean="0"/>
              <a:t>Задача 3</a:t>
            </a:r>
            <a:endParaRPr lang="ru-RU" sz="3600" b="1" u="sng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0" y="1600200"/>
            <a:ext cx="4392613" cy="1973263"/>
          </a:xfrm>
        </p:spPr>
        <p:txBody>
          <a:bodyPr>
            <a:normAutofit fontScale="85000" lnSpcReduction="10000"/>
          </a:bodyPr>
          <a:lstStyle/>
          <a:p>
            <a:pPr lvl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Найдите углы треугольника АОВ, если один из углов ромба 140 градусов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909" name="Rectangle 69"/>
          <p:cNvSpPr>
            <a:spLocks noChangeArrowheads="1"/>
          </p:cNvSpPr>
          <p:nvPr/>
        </p:nvSpPr>
        <p:spPr bwMode="auto">
          <a:xfrm>
            <a:off x="6444208" y="5805264"/>
            <a:ext cx="6720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932040" y="908720"/>
            <a:ext cx="3312368" cy="4958680"/>
            <a:chOff x="4932040" y="908720"/>
            <a:chExt cx="3312368" cy="4958680"/>
          </a:xfrm>
        </p:grpSpPr>
        <p:sp>
          <p:nvSpPr>
            <p:cNvPr id="35858" name="Rectangle 18"/>
            <p:cNvSpPr>
              <a:spLocks noChangeArrowheads="1"/>
            </p:cNvSpPr>
            <p:nvPr/>
          </p:nvSpPr>
          <p:spPr bwMode="auto">
            <a:xfrm>
              <a:off x="5943600" y="2209800"/>
              <a:ext cx="247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 </a:t>
              </a:r>
            </a:p>
          </p:txBody>
        </p:sp>
        <p:sp>
          <p:nvSpPr>
            <p:cNvPr id="35859" name="AutoShape 19"/>
            <p:cNvSpPr>
              <a:spLocks noChangeArrowheads="1"/>
            </p:cNvSpPr>
            <p:nvPr/>
          </p:nvSpPr>
          <p:spPr bwMode="auto">
            <a:xfrm>
              <a:off x="5334000" y="1447800"/>
              <a:ext cx="2590800" cy="4419600"/>
            </a:xfrm>
            <a:prstGeom prst="diamond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35902" name="Line 62"/>
            <p:cNvSpPr>
              <a:spLocks noChangeShapeType="1"/>
            </p:cNvSpPr>
            <p:nvPr/>
          </p:nvSpPr>
          <p:spPr bwMode="auto">
            <a:xfrm>
              <a:off x="5334000" y="3657600"/>
              <a:ext cx="25908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5903" name="Line 63"/>
            <p:cNvSpPr>
              <a:spLocks noChangeShapeType="1"/>
            </p:cNvSpPr>
            <p:nvPr/>
          </p:nvSpPr>
          <p:spPr bwMode="auto">
            <a:xfrm>
              <a:off x="6629400" y="1447800"/>
              <a:ext cx="0" cy="441960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5905" name="Arc 65"/>
            <p:cNvSpPr>
              <a:spLocks/>
            </p:cNvSpPr>
            <p:nvPr/>
          </p:nvSpPr>
          <p:spPr bwMode="auto">
            <a:xfrm>
              <a:off x="5486400" y="3429000"/>
              <a:ext cx="152400" cy="228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906" name="Arc 66"/>
            <p:cNvSpPr>
              <a:spLocks/>
            </p:cNvSpPr>
            <p:nvPr/>
          </p:nvSpPr>
          <p:spPr bwMode="auto">
            <a:xfrm flipH="1" flipV="1">
              <a:off x="6399213" y="1830388"/>
              <a:ext cx="230187" cy="231775"/>
            </a:xfrm>
            <a:custGeom>
              <a:avLst/>
              <a:gdLst>
                <a:gd name="G0" fmla="+- 150 0 0"/>
                <a:gd name="G1" fmla="+- 21600 0 0"/>
                <a:gd name="G2" fmla="+- 21600 0 0"/>
                <a:gd name="T0" fmla="*/ 0 w 21750"/>
                <a:gd name="T1" fmla="*/ 1 h 21600"/>
                <a:gd name="T2" fmla="*/ 21750 w 21750"/>
                <a:gd name="T3" fmla="*/ 21600 h 21600"/>
                <a:gd name="T4" fmla="*/ 150 w 2175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907" name="Arc 67"/>
            <p:cNvSpPr>
              <a:spLocks/>
            </p:cNvSpPr>
            <p:nvPr/>
          </p:nvSpPr>
          <p:spPr bwMode="auto">
            <a:xfrm flipH="1" flipV="1">
              <a:off x="6477000" y="1676400"/>
              <a:ext cx="152400" cy="228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910" name="Rectangle 70"/>
            <p:cNvSpPr>
              <a:spLocks noChangeArrowheads="1"/>
            </p:cNvSpPr>
            <p:nvPr/>
          </p:nvSpPr>
          <p:spPr bwMode="auto">
            <a:xfrm>
              <a:off x="4932040" y="3284984"/>
              <a:ext cx="40267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endPara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5911" name="Rectangle 71"/>
            <p:cNvSpPr>
              <a:spLocks noChangeArrowheads="1"/>
            </p:cNvSpPr>
            <p:nvPr/>
          </p:nvSpPr>
          <p:spPr bwMode="auto">
            <a:xfrm>
              <a:off x="6400800" y="908720"/>
              <a:ext cx="38664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  <a:endPara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5912" name="Rectangle 72"/>
            <p:cNvSpPr>
              <a:spLocks noChangeArrowheads="1"/>
            </p:cNvSpPr>
            <p:nvPr/>
          </p:nvSpPr>
          <p:spPr bwMode="auto">
            <a:xfrm>
              <a:off x="7884368" y="3284984"/>
              <a:ext cx="3600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  <a:endPara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5913" name="Rectangle 73"/>
            <p:cNvSpPr>
              <a:spLocks noChangeArrowheads="1"/>
            </p:cNvSpPr>
            <p:nvPr/>
          </p:nvSpPr>
          <p:spPr bwMode="auto">
            <a:xfrm>
              <a:off x="6629400" y="3573016"/>
              <a:ext cx="3619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/>
              <a:t>Задача 4</a:t>
            </a:r>
            <a:endParaRPr lang="ru-RU" sz="3600" b="1" u="sng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Точка О середина АС и середина В</a:t>
            </a:r>
            <a:r>
              <a:rPr lang="en-US" dirty="0" smtClean="0"/>
              <a:t>D</a:t>
            </a:r>
            <a:r>
              <a:rPr lang="ru-RU" dirty="0" smtClean="0"/>
              <a:t>. Что можно сказать о четырехугольнике АВС</a:t>
            </a:r>
            <a:r>
              <a:rPr lang="en-US" dirty="0" smtClean="0"/>
              <a:t>D</a:t>
            </a:r>
            <a:r>
              <a:rPr lang="ru-RU" dirty="0" smtClean="0"/>
              <a:t>?</a:t>
            </a:r>
            <a:endParaRPr lang="en-US" dirty="0" smtClean="0"/>
          </a:p>
          <a:p>
            <a:pPr lvl="0">
              <a:buNone/>
            </a:pPr>
            <a:r>
              <a:rPr lang="ru-RU" dirty="0" smtClean="0"/>
              <a:t>   </a:t>
            </a:r>
            <a:r>
              <a:rPr lang="ru-RU" b="1" i="1" dirty="0" smtClean="0"/>
              <a:t>АВС</a:t>
            </a:r>
            <a:r>
              <a:rPr lang="en-US" b="1" i="1" dirty="0" smtClean="0"/>
              <a:t>D- </a:t>
            </a:r>
            <a:r>
              <a:rPr lang="ru-RU" b="1" i="1" dirty="0" smtClean="0"/>
              <a:t>параллелограмм</a:t>
            </a:r>
            <a:endParaRPr lang="ru-RU" b="1" i="1" dirty="0" smtClean="0"/>
          </a:p>
          <a:p>
            <a:r>
              <a:rPr lang="ru-RU" dirty="0" smtClean="0"/>
              <a:t>Точка О середина АС и середина В</a:t>
            </a:r>
            <a:r>
              <a:rPr lang="en-US" dirty="0" smtClean="0"/>
              <a:t>D </a:t>
            </a:r>
            <a:r>
              <a:rPr lang="ru-RU" dirty="0" smtClean="0"/>
              <a:t>и диагонали равны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smtClean="0"/>
              <a:t>АВС</a:t>
            </a:r>
            <a:r>
              <a:rPr lang="en-US" b="1" i="1" dirty="0" smtClean="0"/>
              <a:t>D- </a:t>
            </a:r>
            <a:r>
              <a:rPr lang="ru-RU" b="1" i="1" dirty="0" smtClean="0"/>
              <a:t>прямоугольник  </a:t>
            </a:r>
            <a:endParaRPr lang="ru-RU" b="1" i="1" dirty="0" smtClean="0"/>
          </a:p>
          <a:p>
            <a:r>
              <a:rPr lang="ru-RU" dirty="0" smtClean="0"/>
              <a:t>Точка О середина АС и середина В</a:t>
            </a:r>
            <a:r>
              <a:rPr lang="en-US" dirty="0" smtClean="0"/>
              <a:t>D</a:t>
            </a:r>
            <a:r>
              <a:rPr lang="ru-RU" dirty="0" smtClean="0"/>
              <a:t>. Диагонали равны и взаимно перпендикулярны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/>
              <a:t>АВС</a:t>
            </a:r>
            <a:r>
              <a:rPr lang="en-US" b="1" i="1" dirty="0" smtClean="0"/>
              <a:t>D- </a:t>
            </a:r>
            <a:r>
              <a:rPr lang="ru-RU" b="1" i="1" dirty="0" smtClean="0"/>
              <a:t>квадрат </a:t>
            </a:r>
            <a:endParaRPr lang="ru-RU" b="1" i="1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араллелограмм 7"/>
          <p:cNvSpPr/>
          <p:nvPr/>
        </p:nvSpPr>
        <p:spPr>
          <a:xfrm>
            <a:off x="5220072" y="2276872"/>
            <a:ext cx="1008112" cy="576064"/>
          </a:xfrm>
          <a:prstGeom prst="parallelogram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3789040"/>
            <a:ext cx="936104" cy="576064"/>
          </a:xfrm>
          <a:prstGeom prst="rect">
            <a:avLst/>
          </a:prstGeom>
          <a:solidFill>
            <a:srgbClr val="EB35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5465798"/>
            <a:ext cx="648072" cy="6995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282B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муля\Desktop\andris-eglitis-14.jpg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3995936" y="3186479"/>
            <a:ext cx="4968552" cy="3482881"/>
          </a:xfrm>
          <a:prstGeom prst="rect">
            <a:avLst/>
          </a:prstGeom>
          <a:noFill/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179512" y="905522"/>
            <a:ext cx="493305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Как много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нашем мире красоты,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Которой, часто мы не замечаем.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Все потому,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Что каждый день встречаем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Её давно знакомые черты.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Мы знаем,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Что красивы облака,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Река, цветы,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Лицо любимой мамы,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Пушкина, летящая строка,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то,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Что человек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Красив делами…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7" name="Picture 2" descr="C:\Users\Мамуля\Desktop\1231152532_sky_14.jpg"/>
          <p:cNvPicPr>
            <a:picLocks noChangeAspect="1" noChangeArrowheads="1"/>
          </p:cNvPicPr>
          <p:nvPr/>
        </p:nvPicPr>
        <p:blipFill>
          <a:blip r:embed="rId3" cstate="print"/>
          <a:srcRect t="400" b="4451"/>
          <a:stretch>
            <a:fillRect/>
          </a:stretch>
        </p:blipFill>
        <p:spPr bwMode="auto">
          <a:xfrm>
            <a:off x="4572000" y="1412776"/>
            <a:ext cx="4284984" cy="3168352"/>
          </a:xfrm>
          <a:prstGeom prst="rect">
            <a:avLst/>
          </a:prstGeom>
          <a:noFill/>
        </p:spPr>
      </p:pic>
      <p:pic>
        <p:nvPicPr>
          <p:cNvPr id="11" name="Picture 2" descr="C:\Users\Мамуля\Desktop\1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16436"/>
            <a:ext cx="2594834" cy="25924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6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4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80"/>
                            </p:stCondLst>
                            <p:childTnLst>
                              <p:par>
                                <p:cTn id="3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00"/>
                            </p:stCondLst>
                            <p:childTnLst>
                              <p:par>
                                <p:cTn id="4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80"/>
                            </p:stCondLst>
                            <p:childTnLst>
                              <p:par>
                                <p:cTn id="4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940"/>
                            </p:stCondLst>
                            <p:childTnLst>
                              <p:par>
                                <p:cTn id="5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940"/>
                            </p:stCondLst>
                            <p:childTnLst>
                              <p:par>
                                <p:cTn id="6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61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61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61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420"/>
                            </p:stCondLst>
                            <p:childTnLst>
                              <p:par>
                                <p:cTn id="6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61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61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61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100"/>
                            </p:stCondLst>
                            <p:childTnLst>
                              <p:par>
                                <p:cTn id="7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614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614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614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60"/>
                            </p:stCondLst>
                            <p:childTnLst>
                              <p:par>
                                <p:cTn id="8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614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614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614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60"/>
                            </p:stCondLst>
                            <p:childTnLst>
                              <p:par>
                                <p:cTn id="9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614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614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614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700"/>
                            </p:stCondLst>
                            <p:childTnLst>
                              <p:par>
                                <p:cTn id="9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614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614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614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Мамуля\Desktop\d781316dab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179512" y="3573016"/>
            <a:ext cx="896448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Но, можно ли всё это объяснить?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И что подскажут в этом нам науки?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2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2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2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57018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Вас привлекло в этих фотографиях?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Мамуля\Desktop\deb7c75997e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836712"/>
            <a:ext cx="3276872" cy="2457655"/>
          </a:xfrm>
          <a:prstGeom prst="rect">
            <a:avLst/>
          </a:prstGeom>
          <a:noFill/>
        </p:spPr>
      </p:pic>
      <p:pic>
        <p:nvPicPr>
          <p:cNvPr id="6" name="Picture 3" descr="C:\Users\Мамуля\Desktop\77f2774f746c55e847e73710977343a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4060337"/>
            <a:ext cx="3384377" cy="2655523"/>
          </a:xfrm>
          <a:prstGeom prst="rect">
            <a:avLst/>
          </a:prstGeom>
          <a:noFill/>
        </p:spPr>
      </p:pic>
      <p:pic>
        <p:nvPicPr>
          <p:cNvPr id="5" name="Picture 2" descr="C:\Users\Мамуля\Desktop\andris-eglitis-14.jpg"/>
          <p:cNvPicPr>
            <a:picLocks noChangeAspect="1" noChangeArrowheads="1"/>
          </p:cNvPicPr>
          <p:nvPr/>
        </p:nvPicPr>
        <p:blipFill>
          <a:blip r:embed="rId4" cstate="print"/>
          <a:srcRect b="6995"/>
          <a:stretch>
            <a:fillRect/>
          </a:stretch>
        </p:blipFill>
        <p:spPr bwMode="auto">
          <a:xfrm>
            <a:off x="2555776" y="2204864"/>
            <a:ext cx="3563888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5">
      <a:dk1>
        <a:srgbClr val="000066"/>
      </a:dk1>
      <a:lt1>
        <a:srgbClr val="FFFFFF"/>
      </a:lt1>
      <a:dk2>
        <a:srgbClr val="0000CC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56"/>
      </a:accent4>
      <a:accent5>
        <a:srgbClr val="DAEDEF"/>
      </a:accent5>
      <a:accent6>
        <a:srgbClr val="2D2D8A"/>
      </a:accent6>
      <a:hlink>
        <a:srgbClr val="0000CC"/>
      </a:hlink>
      <a:folHlink>
        <a:srgbClr val="9900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66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66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66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CC"/>
        </a:hlink>
        <a:folHlink>
          <a:srgbClr val="99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1583</TotalTime>
  <Words>788</Words>
  <Application>Microsoft Office PowerPoint</Application>
  <PresentationFormat>Экран (4:3)</PresentationFormat>
  <Paragraphs>153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Тема Office</vt:lpstr>
      <vt:lpstr>Оформление по умолчанию</vt:lpstr>
      <vt:lpstr>Формула</vt:lpstr>
      <vt:lpstr>Диаграмма</vt:lpstr>
      <vt:lpstr>Презентация к уроку геометрии  «Осевая и центральная симметрия»  8 класс</vt:lpstr>
      <vt:lpstr>Повторение пройденного</vt:lpstr>
      <vt:lpstr>Задача 1  Опишите фигуру, что можете о ней сказать? </vt:lpstr>
      <vt:lpstr>Задача 2</vt:lpstr>
      <vt:lpstr>Задача 3</vt:lpstr>
      <vt:lpstr>Задача 4</vt:lpstr>
      <vt:lpstr>Слайд 7</vt:lpstr>
      <vt:lpstr>Слайд 8</vt:lpstr>
      <vt:lpstr>Что Вас привлекло в этих фотографиях? </vt:lpstr>
      <vt:lpstr>Тема урока</vt:lpstr>
      <vt:lpstr>Сегодня на уроке</vt:lpstr>
      <vt:lpstr>Вейль Герман</vt:lpstr>
      <vt:lpstr>Что такое симметрия</vt:lpstr>
      <vt:lpstr>Что такое симметрия</vt:lpstr>
      <vt:lpstr>Слайд 15</vt:lpstr>
      <vt:lpstr>Построение симметричной точки</vt:lpstr>
      <vt:lpstr>Задание №1</vt:lpstr>
      <vt:lpstr>Слайд 18</vt:lpstr>
      <vt:lpstr>Подумай и дай ответ</vt:lpstr>
      <vt:lpstr>Симметричность точек относительно центра</vt:lpstr>
      <vt:lpstr>Построение симметричной точки</vt:lpstr>
      <vt:lpstr>Симметричность фигуры относительно центра</vt:lpstr>
      <vt:lpstr>Подумай и дай ответ</vt:lpstr>
      <vt:lpstr>Подумай и дай ответ</vt:lpstr>
      <vt:lpstr>Слайд 25</vt:lpstr>
      <vt:lpstr>Симметрия в мире растений</vt:lpstr>
      <vt:lpstr>Симметрия в мире растений</vt:lpstr>
      <vt:lpstr>Симметрия в мире насекомых, рыб, птиц, животных</vt:lpstr>
      <vt:lpstr>Домашнее задание</vt:lpstr>
      <vt:lpstr>Всем спасибо за урок! Спасибо Парфеновой Дарье  за рисунки в графическом редакторе Paint к слайдам Симметрия в мире растений, насекомых, рыб, птиц.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геометрии в 8 классе</dc:title>
  <dc:creator>Мамуля</dc:creator>
  <cp:lastModifiedBy>Мамуля</cp:lastModifiedBy>
  <cp:revision>163</cp:revision>
  <dcterms:created xsi:type="dcterms:W3CDTF">2010-10-23T07:40:46Z</dcterms:created>
  <dcterms:modified xsi:type="dcterms:W3CDTF">2013-01-26T19:09:14Z</dcterms:modified>
</cp:coreProperties>
</file>