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8"/>
  </p:notesMasterIdLst>
  <p:handoutMasterIdLst>
    <p:handoutMasterId r:id="rId39"/>
  </p:handoutMasterIdLst>
  <p:sldIdLst>
    <p:sldId id="280" r:id="rId2"/>
    <p:sldId id="256" r:id="rId3"/>
    <p:sldId id="291" r:id="rId4"/>
    <p:sldId id="293" r:id="rId5"/>
    <p:sldId id="259" r:id="rId6"/>
    <p:sldId id="260" r:id="rId7"/>
    <p:sldId id="295" r:id="rId8"/>
    <p:sldId id="258" r:id="rId9"/>
    <p:sldId id="263" r:id="rId10"/>
    <p:sldId id="261" r:id="rId11"/>
    <p:sldId id="294" r:id="rId12"/>
    <p:sldId id="292" r:id="rId13"/>
    <p:sldId id="305" r:id="rId14"/>
    <p:sldId id="264" r:id="rId15"/>
    <p:sldId id="265" r:id="rId16"/>
    <p:sldId id="297" r:id="rId17"/>
    <p:sldId id="290" r:id="rId18"/>
    <p:sldId id="288" r:id="rId19"/>
    <p:sldId id="296" r:id="rId20"/>
    <p:sldId id="289" r:id="rId21"/>
    <p:sldId id="298" r:id="rId22"/>
    <p:sldId id="287" r:id="rId23"/>
    <p:sldId id="301" r:id="rId24"/>
    <p:sldId id="303" r:id="rId25"/>
    <p:sldId id="300" r:id="rId26"/>
    <p:sldId id="302" r:id="rId27"/>
    <p:sldId id="304" r:id="rId28"/>
    <p:sldId id="268" r:id="rId29"/>
    <p:sldId id="270" r:id="rId30"/>
    <p:sldId id="272" r:id="rId31"/>
    <p:sldId id="273" r:id="rId32"/>
    <p:sldId id="274" r:id="rId33"/>
    <p:sldId id="276" r:id="rId34"/>
    <p:sldId id="277" r:id="rId35"/>
    <p:sldId id="284" r:id="rId36"/>
    <p:sldId id="278" r:id="rId37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73"/>
    <a:srgbClr val="002060"/>
    <a:srgbClr val="000068"/>
    <a:srgbClr val="7F7F7F"/>
    <a:srgbClr val="170F10"/>
    <a:srgbClr val="000000"/>
    <a:srgbClr val="472F33"/>
    <a:srgbClr val="714B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350" autoAdjust="0"/>
  </p:normalViewPr>
  <p:slideViewPr>
    <p:cSldViewPr>
      <p:cViewPr>
        <p:scale>
          <a:sx n="39" d="100"/>
          <a:sy n="39" d="100"/>
        </p:scale>
        <p:origin x="-1368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28CCA19-F4F8-4A1E-8600-CABB9DDE56E8}" type="datetimeFigureOut">
              <a:rPr lang="ru-RU"/>
              <a:pPr>
                <a:defRPr/>
              </a:pPr>
              <a:t>04.05.2013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64F37CA-C860-4924-8FBA-E934AE1572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EC5C628-FBAD-43F2-BC3C-5ACB28766719}" type="datetimeFigureOut">
              <a:rPr lang="ru-RU"/>
              <a:pPr>
                <a:defRPr/>
              </a:pPr>
              <a:t>04.05.2013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5E70B92-5F1F-4BCC-BD7E-050E05C72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Автор Гаврилова А.А.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5925FE0-C9BB-45AD-84F5-803241A6CACD}" type="slidenum">
              <a:rPr lang="ru-RU" smtClean="0"/>
              <a:pPr>
                <a:defRPr/>
              </a:pPr>
              <a:t>12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Составляла сама.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0BE6F5-E087-462D-B1E0-2822C3B03935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5361B-766B-4E0D-BD31-152626DE27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C91B6-E0D2-449B-A279-B6629F312C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5C9E1-3BD6-426A-8483-E6BDF3C1C6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1A841-ECBD-4517-9246-B0C1AD65F4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6B2E3-D65A-4EDB-867A-C60BABBA8C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1D7E1-043A-459E-A374-074BA010FF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7858F-5580-4C91-A97F-9434DD6313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9AF24-B2A4-4008-ABE9-1D22ED2DBC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FECA1-4FD5-4F55-9EF8-2B372F3144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4348A-08BE-46BE-A9F9-6A4FACAD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05D77-6C69-4FE1-955C-092CAD8EC9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C623D-5DF9-4CAC-A88D-483B8DA5B6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F3B1B-75F2-4B9D-AAB6-9B1AAA0A2F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screen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C6FF09E-D263-4421-B752-DBBED5F9FF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4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836613"/>
            <a:ext cx="8426450" cy="165576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«Формирования у детей дошкольного возраста представлений и 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effectLst/>
              </a:rPr>
              <a:t>познавательного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интереса о культуре родного края в зависимости от индивидуальных способностей ребенка»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03800" y="5300663"/>
            <a:ext cx="4140200" cy="12239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</a:rPr>
              <a:t>автор: воспитатель Гаврилова Анна Алексеевна ГБДОУ №102 Калининского района СПб.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95288" y="333375"/>
            <a:ext cx="811053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Arial Black" pitchFamily="34" charset="0"/>
              </a:rPr>
              <a:t>Мы в этом городе  живём и он растёт, и мы растём</a:t>
            </a:r>
          </a:p>
          <a:p>
            <a:r>
              <a:rPr lang="ru-RU" sz="2000" b="1">
                <a:solidFill>
                  <a:srgbClr val="C00000"/>
                </a:solidFill>
                <a:latin typeface="Arial Black" pitchFamily="34" charset="0"/>
              </a:rPr>
              <a:t>                  Программа для дошколят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P1010715.JPG"/>
          <p:cNvPicPr>
            <a:picLocks noChangeAspect="1"/>
          </p:cNvPicPr>
          <p:nvPr/>
        </p:nvPicPr>
        <p:blipFill>
          <a:blip r:embed="rId2" cstate="email"/>
          <a:srcRect t="-1125"/>
          <a:stretch>
            <a:fillRect/>
          </a:stretch>
        </p:blipFill>
        <p:spPr>
          <a:xfrm rot="16200000">
            <a:off x="4399442" y="4177622"/>
            <a:ext cx="2532591" cy="1899443"/>
          </a:xfrm>
          <a:prstGeom prst="rect">
            <a:avLst/>
          </a:prstGeom>
          <a:ln w="88900" cap="sq" cmpd="thickThin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Рисунок 14" descr="P101071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4815175">
            <a:off x="1445695" y="3848059"/>
            <a:ext cx="3033807" cy="1939311"/>
          </a:xfrm>
          <a:prstGeom prst="rect">
            <a:avLst/>
          </a:prstGeom>
          <a:ln w="88900" cap="sq" cmpd="thickThin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1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484438" y="260350"/>
            <a:ext cx="6408737" cy="8651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Рисунки дошколят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 «Петербуржская новинка»</a:t>
            </a:r>
          </a:p>
        </p:txBody>
      </p:sp>
      <p:pic>
        <p:nvPicPr>
          <p:cNvPr id="13" name="Рисунок 12" descr="P101071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4796219">
            <a:off x="-67248" y="4489936"/>
            <a:ext cx="2309594" cy="1562372"/>
          </a:xfrm>
          <a:prstGeom prst="rect">
            <a:avLst/>
          </a:prstGeom>
          <a:ln w="88900" cap="sq" cmpd="thickThin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Рисунок 13" descr="P101071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4674310">
            <a:off x="303481" y="899114"/>
            <a:ext cx="2904810" cy="2160000"/>
          </a:xfrm>
          <a:prstGeom prst="rect">
            <a:avLst/>
          </a:prstGeom>
          <a:ln w="88900" cap="sq" cmpd="thickThin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Рисунок 19" descr="P1010714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6626603">
            <a:off x="6393706" y="1876674"/>
            <a:ext cx="2745020" cy="1885477"/>
          </a:xfrm>
          <a:prstGeom prst="rect">
            <a:avLst/>
          </a:prstGeom>
          <a:ln w="88900" cap="sq" cmpd="thickThin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" name="Рисунок 22" descr="P1010719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5760856">
            <a:off x="6744601" y="4477802"/>
            <a:ext cx="2076328" cy="1893925"/>
          </a:xfrm>
          <a:prstGeom prst="rect">
            <a:avLst/>
          </a:prstGeom>
          <a:ln w="88900" cap="sq" cmpd="thickThin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Рисунок 23" descr="P1010720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152897">
            <a:off x="3970852" y="1460957"/>
            <a:ext cx="2215392" cy="2160000"/>
          </a:xfrm>
          <a:prstGeom prst="rect">
            <a:avLst/>
          </a:prstGeom>
          <a:ln w="88900" cap="sq" cmpd="thickThin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064500" cy="15843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C000"/>
                </a:solidFill>
              </a:rPr>
              <a:t>Игра «Старичок – городовичок                      в Петербурге»</a:t>
            </a:r>
            <a:br>
              <a:rPr lang="ru-RU" sz="36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(настольно-печатная автор Гаврилова А.А.</a:t>
            </a:r>
            <a:r>
              <a:rPr lang="ru-RU" sz="3600" dirty="0" smtClean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933825"/>
            <a:ext cx="7920037" cy="263683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Источник и среда развития чувства </a:t>
            </a:r>
            <a:r>
              <a:rPr lang="ru-RU" b="1" dirty="0" smtClean="0">
                <a:solidFill>
                  <a:schemeClr val="tx2"/>
                </a:solidFill>
              </a:rPr>
              <a:t>«Влюбленности» </a:t>
            </a:r>
          </a:p>
          <a:p>
            <a:pPr eaLnBrk="1" hangingPunct="1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</a:rPr>
              <a:t>Воспитание толерантности (уступчивость, справедливость, внимательность, усидчивость)</a:t>
            </a:r>
          </a:p>
          <a:p>
            <a:pPr eaLnBrk="1" hangingPunct="1">
              <a:defRPr/>
            </a:pPr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075613" cy="981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C000"/>
                </a:solidFill>
              </a:rPr>
              <a:t>Игра «Старичок – городовичок                      в Петербурге»</a:t>
            </a:r>
          </a:p>
        </p:txBody>
      </p:sp>
      <p:pic>
        <p:nvPicPr>
          <p:cNvPr id="6" name="Рисунок 8" descr="IMG_3751 - копия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 rot="481986">
            <a:off x="2891760" y="2004394"/>
            <a:ext cx="5668645" cy="4176000"/>
          </a:xfrm>
          <a:prstGeom prst="round2DiagRect">
            <a:avLst>
              <a:gd name="adj1" fmla="val 17295"/>
              <a:gd name="adj2" fmla="val 0"/>
            </a:avLst>
          </a:prstGeom>
          <a:ln w="38100">
            <a:solidFill>
              <a:srgbClr val="FFC000"/>
            </a:solidFill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5421313" y="1412875"/>
            <a:ext cx="3722687" cy="923925"/>
          </a:xfrm>
          <a:prstGeom prst="rect">
            <a:avLst/>
          </a:prstGeom>
          <a:solidFill>
            <a:srgbClr val="170F10">
              <a:alpha val="47842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C000"/>
                </a:solidFill>
              </a:rPr>
              <a:t>Мини карта-схема центра города</a:t>
            </a:r>
          </a:p>
          <a:p>
            <a:r>
              <a:rPr lang="ru-RU">
                <a:solidFill>
                  <a:srgbClr val="FFC000"/>
                </a:solidFill>
              </a:rPr>
              <a:t>Есть в нашем городе река-Нева</a:t>
            </a:r>
          </a:p>
          <a:p>
            <a:r>
              <a:rPr lang="ru-RU">
                <a:solidFill>
                  <a:srgbClr val="FFC000"/>
                </a:solidFill>
              </a:rPr>
              <a:t>И острова, их сорок два.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323850" y="4076700"/>
            <a:ext cx="2611438" cy="1477963"/>
          </a:xfrm>
          <a:prstGeom prst="rect">
            <a:avLst/>
          </a:prstGeom>
          <a:solidFill>
            <a:srgbClr val="170F1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C000"/>
                </a:solidFill>
              </a:rPr>
              <a:t>На карте - объекты </a:t>
            </a:r>
          </a:p>
          <a:p>
            <a:r>
              <a:rPr lang="ru-RU">
                <a:solidFill>
                  <a:srgbClr val="FFC000"/>
                </a:solidFill>
              </a:rPr>
              <a:t>архитектуры, символы</a:t>
            </a:r>
          </a:p>
          <a:p>
            <a:r>
              <a:rPr lang="ru-RU">
                <a:solidFill>
                  <a:srgbClr val="FFC000"/>
                </a:solidFill>
              </a:rPr>
              <a:t>города, обозначены</a:t>
            </a:r>
          </a:p>
          <a:p>
            <a:r>
              <a:rPr lang="ru-RU">
                <a:solidFill>
                  <a:srgbClr val="FFC000"/>
                </a:solidFill>
              </a:rPr>
              <a:t>названия рек, мостов,</a:t>
            </a:r>
          </a:p>
          <a:p>
            <a:r>
              <a:rPr lang="ru-RU">
                <a:solidFill>
                  <a:srgbClr val="FFC000"/>
                </a:solidFill>
              </a:rPr>
              <a:t>островов, улиц.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395288" y="5805488"/>
            <a:ext cx="3816350" cy="738187"/>
          </a:xfrm>
          <a:prstGeom prst="rect">
            <a:avLst/>
          </a:prstGeom>
          <a:solidFill>
            <a:srgbClr val="170F10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FFC000"/>
                </a:solidFill>
              </a:rPr>
              <a:t>В комплект игры входят: фишки, кубик, загадки – вопросы, отражающие образ города.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6"/>
          <p:cNvGrpSpPr>
            <a:grpSpLocks/>
          </p:cNvGrpSpPr>
          <p:nvPr/>
        </p:nvGrpSpPr>
        <p:grpSpPr bwMode="auto">
          <a:xfrm>
            <a:off x="476250" y="790575"/>
            <a:ext cx="8294688" cy="5562600"/>
            <a:chOff x="476531" y="791316"/>
            <a:chExt cx="8294407" cy="5561859"/>
          </a:xfrm>
        </p:grpSpPr>
        <p:pic>
          <p:nvPicPr>
            <p:cNvPr id="2" name="Рисунок 1" descr="здания.jpe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 rot="16859832">
              <a:off x="5334794" y="289719"/>
              <a:ext cx="2593975" cy="3830637"/>
            </a:xfrm>
            <a:prstGeom prst="rect">
              <a:avLst/>
            </a:prstGeom>
            <a:ln w="88900" cap="sq" cmpd="thickThin">
              <a:solidFill>
                <a:schemeClr val="bg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5363" name="Рисунок 2" descr="пам.jpe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15775765">
              <a:off x="1162331" y="105516"/>
              <a:ext cx="2740025" cy="4111625"/>
            </a:xfrm>
            <a:prstGeom prst="rect">
              <a:avLst/>
            </a:prstGeom>
            <a:ln w="88900" cap="sq" cmpd="thickThin">
              <a:solidFill>
                <a:schemeClr val="bg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5364" name="Рисунок 3" descr="мостовая.jpeg"/>
            <p:cNvPicPr>
              <a:picLocks noChangeAspect="1"/>
            </p:cNvPicPr>
            <p:nvPr/>
          </p:nvPicPr>
          <p:blipFill>
            <a:blip r:embed="rId5" cstate="screen"/>
            <a:srcRect t="10623"/>
            <a:stretch>
              <a:fillRect/>
            </a:stretch>
          </p:blipFill>
          <p:spPr bwMode="auto">
            <a:xfrm>
              <a:off x="4500563" y="3573463"/>
              <a:ext cx="4270375" cy="2779712"/>
            </a:xfrm>
            <a:prstGeom prst="rect">
              <a:avLst/>
            </a:prstGeom>
            <a:ln w="88900" cap="sq" cmpd="thickThin">
              <a:solidFill>
                <a:schemeClr val="bg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5365" name="Рисунок 4" descr="дома.jpe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15129578">
              <a:off x="1290638" y="2909887"/>
              <a:ext cx="2446338" cy="3814763"/>
            </a:xfrm>
            <a:prstGeom prst="rect">
              <a:avLst/>
            </a:prstGeom>
            <a:ln w="88900" cap="sq" cmpd="thickThin">
              <a:solidFill>
                <a:schemeClr val="bg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116013" y="333375"/>
            <a:ext cx="7732712" cy="400050"/>
          </a:xfrm>
          <a:prstGeom prst="rect">
            <a:avLst/>
          </a:prstGeom>
          <a:solidFill>
            <a:schemeClr val="bg2">
              <a:lumMod val="75000"/>
              <a:alpha val="2196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/>
              <a:t>Страницы из </a:t>
            </a:r>
            <a:r>
              <a:rPr lang="ru-RU" sz="2000" b="1" dirty="0"/>
              <a:t>альбома</a:t>
            </a:r>
            <a:r>
              <a:rPr lang="ru-RU" b="1" dirty="0"/>
              <a:t> Р/И «НАЙДИ И НАЗОВИ ЧТО ЛИШНЕЕ»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92100"/>
            <a:ext cx="8569325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Развитие чувства «влюбленности»             в образ Петербурга через      художественно-продуктивную деятельность</a:t>
            </a:r>
          </a:p>
        </p:txBody>
      </p:sp>
      <p:pic>
        <p:nvPicPr>
          <p:cNvPr id="14339" name="Picture 5" descr="DSCN008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528" y="2204864"/>
            <a:ext cx="4184129" cy="3528392"/>
          </a:xfrm>
          <a:ln w="228600" cap="sq" cmpd="thickThin">
            <a:solidFill>
              <a:srgbClr val="00004D">
                <a:alpha val="27843"/>
              </a:srgbClr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924425" y="3429000"/>
            <a:ext cx="4219575" cy="2586038"/>
          </a:xfrm>
          <a:prstGeom prst="rect">
            <a:avLst/>
          </a:prstGeom>
          <a:solidFill>
            <a:srgbClr val="000073">
              <a:alpha val="1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rial" charset="0"/>
              </a:rPr>
              <a:t>« Чем полнее и разнообразнее </a:t>
            </a:r>
          </a:p>
          <a:p>
            <a:r>
              <a:rPr lang="ru-RU" b="1">
                <a:latin typeface="Arial" charset="0"/>
              </a:rPr>
              <a:t>деятельность, чем больше она</a:t>
            </a:r>
          </a:p>
          <a:p>
            <a:r>
              <a:rPr lang="ru-RU" b="1">
                <a:latin typeface="Arial" charset="0"/>
              </a:rPr>
              <a:t>значима для ребёнка и отвечает </a:t>
            </a:r>
          </a:p>
          <a:p>
            <a:r>
              <a:rPr lang="ru-RU" b="1">
                <a:latin typeface="Arial" charset="0"/>
              </a:rPr>
              <a:t>его природе, тем успешнее идёт</a:t>
            </a:r>
          </a:p>
          <a:p>
            <a:r>
              <a:rPr lang="ru-RU" b="1">
                <a:latin typeface="Arial" charset="0"/>
              </a:rPr>
              <a:t>его развитие, реализуется    </a:t>
            </a:r>
          </a:p>
          <a:p>
            <a:r>
              <a:rPr lang="ru-RU" b="1">
                <a:latin typeface="Arial" charset="0"/>
              </a:rPr>
              <a:t> потенциальные возможности и </a:t>
            </a:r>
          </a:p>
          <a:p>
            <a:r>
              <a:rPr lang="ru-RU" b="1">
                <a:latin typeface="Arial" charset="0"/>
              </a:rPr>
              <a:t>первые творческие проявления»</a:t>
            </a:r>
          </a:p>
          <a:p>
            <a:r>
              <a:rPr lang="ru-RU" b="1">
                <a:latin typeface="Arial" charset="0"/>
              </a:rPr>
              <a:t>              Программа «Детство».</a:t>
            </a:r>
          </a:p>
          <a:p>
            <a:endParaRPr lang="ru-RU" b="1">
              <a:latin typeface="Arial" charset="0"/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175125" y="1989138"/>
            <a:ext cx="49688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Arial" charset="0"/>
              </a:rPr>
              <a:t>В дошкольном возрасте процесс</a:t>
            </a:r>
          </a:p>
          <a:p>
            <a:pPr algn="ctr"/>
            <a:r>
              <a:rPr lang="ru-RU" b="1">
                <a:latin typeface="Arial" charset="0"/>
              </a:rPr>
              <a:t>познания происходит эмоционально-</a:t>
            </a:r>
          </a:p>
          <a:p>
            <a:pPr algn="ctr"/>
            <a:r>
              <a:rPr lang="ru-RU" b="1">
                <a:latin typeface="Arial" charset="0"/>
              </a:rPr>
              <a:t>практическим путём, основанном на</a:t>
            </a:r>
          </a:p>
          <a:p>
            <a:pPr algn="ctr"/>
            <a:r>
              <a:rPr lang="ru-RU" b="1">
                <a:latin typeface="Arial" charset="0"/>
              </a:rPr>
              <a:t>чувстве удивления и восхищения миром.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684213" y="5949950"/>
            <a:ext cx="1727200" cy="646113"/>
          </a:xfrm>
          <a:prstGeom prst="rect">
            <a:avLst/>
          </a:prstGeom>
          <a:solidFill>
            <a:srgbClr val="010173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Arial" charset="0"/>
              </a:rPr>
              <a:t>О.О.ХТД (аппликация с детьми  4-5 лет)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DSCN0077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528" y="332656"/>
            <a:ext cx="6830717" cy="5040560"/>
          </a:xfrm>
          <a:ln w="228600" cap="sq" cmpd="thickThin">
            <a:solidFill>
              <a:srgbClr val="00004D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P101074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3284984"/>
            <a:ext cx="4063552" cy="2880000"/>
          </a:xfrm>
          <a:prstGeom prst="rect">
            <a:avLst/>
          </a:prstGeom>
          <a:ln w="228600" cap="sq" cmpd="thickThin">
            <a:solidFill>
              <a:srgbClr val="00004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076825" y="765175"/>
            <a:ext cx="3557588" cy="708025"/>
          </a:xfrm>
          <a:prstGeom prst="rect">
            <a:avLst/>
          </a:prstGeom>
          <a:solidFill>
            <a:srgbClr val="B8B8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/>
              <a:t>Медный всадник на коне</a:t>
            </a:r>
          </a:p>
          <a:p>
            <a:r>
              <a:rPr lang="ru-RU" sz="2000" b="1" i="1"/>
              <a:t>Его сделал Фальконе</a:t>
            </a:r>
            <a:endParaRPr lang="ru-RU" b="1" i="1"/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827088" y="3860800"/>
            <a:ext cx="24209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О.О.ХТД- рисование </a:t>
            </a:r>
          </a:p>
          <a:p>
            <a:pPr algn="ctr"/>
            <a:r>
              <a:rPr lang="ru-RU"/>
              <a:t>пальчиками, рваная</a:t>
            </a:r>
          </a:p>
          <a:p>
            <a:pPr algn="ctr"/>
            <a:r>
              <a:rPr lang="ru-RU"/>
              <a:t>аппликация.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5148263" y="6488113"/>
            <a:ext cx="2208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Семейный шедевр.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34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3528" y="836712"/>
            <a:ext cx="7632848" cy="5643036"/>
          </a:xfrm>
          <a:prstGeom prst="rect">
            <a:avLst/>
          </a:prstGeom>
          <a:ln w="228600" cap="sq" cmpd="thickThin">
            <a:solidFill>
              <a:srgbClr val="00004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476375" y="476250"/>
            <a:ext cx="4543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Горд музей под открытом небом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7812088" y="981075"/>
            <a:ext cx="1331912" cy="646113"/>
          </a:xfrm>
          <a:prstGeom prst="rect">
            <a:avLst/>
          </a:prstGeom>
          <a:solidFill>
            <a:srgbClr val="00007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О.О.ХТД</a:t>
            </a:r>
          </a:p>
          <a:p>
            <a:r>
              <a:rPr lang="ru-RU"/>
              <a:t>Коллаж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6" descr="IMG_3769 - копия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" y="764704"/>
            <a:ext cx="7960940" cy="5760640"/>
          </a:xfrm>
          <a:ln w="228600" cap="sq" cmpd="thickThin">
            <a:solidFill>
              <a:srgbClr val="00004D">
                <a:alpha val="38824"/>
              </a:srgbClr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771775" y="5084763"/>
            <a:ext cx="26638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/>
              <a:t>В залах Зимнего дворца экскурсантам нет конца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187450" y="404813"/>
            <a:ext cx="214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О.О.ХТД Витраж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Содержимое 9" descr="IMG_3760 - копия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/>
          <a:srcRect l="-1550"/>
          <a:stretch>
            <a:fillRect/>
          </a:stretch>
        </p:blipFill>
        <p:spPr>
          <a:xfrm>
            <a:off x="683568" y="980728"/>
            <a:ext cx="5182477" cy="3600000"/>
          </a:xfrm>
          <a:ln w="88900" cap="sq" cmpd="thickThin">
            <a:solidFill>
              <a:schemeClr val="bg2">
                <a:lumMod val="20000"/>
                <a:lumOff val="80000"/>
              </a:schemeClr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9" descr="IMG_3763 - копия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980728"/>
            <a:ext cx="2387364" cy="3240000"/>
          </a:xfrm>
          <a:prstGeom prst="rect">
            <a:avLst/>
          </a:prstGeom>
          <a:ln w="889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Содержимое 11" descr="IMG_3768 - копия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4402138"/>
            <a:ext cx="3273425" cy="2455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0" y="4652963"/>
            <a:ext cx="31686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Петропавловская крепость</a:t>
            </a: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6588125" y="1196975"/>
            <a:ext cx="3603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Собор</a:t>
            </a: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1258888" y="404813"/>
            <a:ext cx="7489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Крепость на Неве стоит, в небе тонкий шпиль блестит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P101074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39608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P101074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563888" y="3068960"/>
            <a:ext cx="5184576" cy="3491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4D">
                <a:alpha val="38039"/>
              </a:srgb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4787900" y="908050"/>
            <a:ext cx="2822575" cy="400050"/>
          </a:xfrm>
          <a:prstGeom prst="rect">
            <a:avLst/>
          </a:prstGeom>
          <a:solidFill>
            <a:srgbClr val="B8B8FF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Семейные </a:t>
            </a:r>
            <a:r>
              <a:rPr lang="ru-RU" b="1"/>
              <a:t>шедевры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5762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 Программа для дошколят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96975"/>
            <a:ext cx="6840538" cy="1655763"/>
          </a:xfrm>
          <a:solidFill>
            <a:srgbClr val="808080">
              <a:alpha val="39999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Город Санкт-Петербург – «Мой друг», один из красивейших городов мира, со своей неповторимой архитектурой. И чтоб город стал настоящим другом его надо познать.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Содержимое 10" descr="IMG_3766 - копия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lum contrast="40000"/>
          </a:blip>
          <a:srcRect r="-913"/>
          <a:stretch>
            <a:fillRect/>
          </a:stretch>
        </p:blipFill>
        <p:spPr>
          <a:xfrm>
            <a:off x="4788024" y="2132856"/>
            <a:ext cx="3203848" cy="2304479"/>
          </a:xfrm>
          <a:ln w="88900" cap="sq" cmpd="thickThin">
            <a:solidFill>
              <a:srgbClr val="00004D">
                <a:alpha val="50196"/>
              </a:srgbClr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10" name="Содержимое 8" descr="IMG_3758 - копия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533" y="1124744"/>
            <a:ext cx="3088982" cy="2340000"/>
          </a:xfrm>
          <a:ln w="88900" cap="sq" cmpd="thickThin">
            <a:solidFill>
              <a:srgbClr val="00004D">
                <a:alpha val="50196"/>
              </a:srgbClr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8" name="Содержимое 10" descr="IMG_3766 - копия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6296" y="4365104"/>
            <a:ext cx="1620192" cy="2160000"/>
          </a:xfrm>
          <a:prstGeom prst="rect">
            <a:avLst/>
          </a:prstGeom>
          <a:ln w="88900" cap="sq" cmpd="thickThin">
            <a:solidFill>
              <a:srgbClr val="00004D">
                <a:alpha val="4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Содержимое 10" descr="IMG_3766 - копия.JPG"/>
          <p:cNvPicPr>
            <a:picLocks noChangeAspect="1"/>
          </p:cNvPicPr>
          <p:nvPr/>
        </p:nvPicPr>
        <p:blipFill>
          <a:blip r:embed="rId5" cstate="email">
            <a:lum contrast="20000"/>
          </a:blip>
          <a:srcRect b="-4345"/>
          <a:stretch>
            <a:fillRect/>
          </a:stretch>
        </p:blipFill>
        <p:spPr bwMode="auto">
          <a:xfrm>
            <a:off x="6160500" y="332656"/>
            <a:ext cx="2983500" cy="1836000"/>
          </a:xfrm>
          <a:prstGeom prst="rect">
            <a:avLst/>
          </a:prstGeom>
          <a:ln w="88900" cap="sq" cmpd="thickThin">
            <a:solidFill>
              <a:srgbClr val="00004D">
                <a:alpha val="34902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DSCN0385.JPG"/>
          <p:cNvPicPr>
            <a:picLocks noChangeAspect="1"/>
          </p:cNvPicPr>
          <p:nvPr/>
        </p:nvPicPr>
        <p:blipFill>
          <a:blip r:embed="rId6" cstate="email">
            <a:lum contrast="40000"/>
          </a:blip>
          <a:srcRect/>
          <a:stretch>
            <a:fillRect/>
          </a:stretch>
        </p:blipFill>
        <p:spPr>
          <a:xfrm>
            <a:off x="971600" y="3573016"/>
            <a:ext cx="3489179" cy="2340000"/>
          </a:xfrm>
          <a:prstGeom prst="rect">
            <a:avLst/>
          </a:prstGeom>
          <a:ln w="88900" cap="sq" cmpd="thickThin">
            <a:solidFill>
              <a:srgbClr val="00004D">
                <a:alpha val="50196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35" name="TextBox 11"/>
          <p:cNvSpPr txBox="1">
            <a:spLocks noChangeArrowheads="1"/>
          </p:cNvSpPr>
          <p:nvPr/>
        </p:nvSpPr>
        <p:spPr bwMode="auto">
          <a:xfrm>
            <a:off x="1547813" y="5805488"/>
            <a:ext cx="1898650" cy="646112"/>
          </a:xfrm>
          <a:prstGeom prst="rect">
            <a:avLst/>
          </a:prstGeom>
          <a:solidFill>
            <a:srgbClr val="3333CC">
              <a:alpha val="1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Синий мост</a:t>
            </a:r>
          </a:p>
          <a:p>
            <a:r>
              <a:rPr lang="ru-RU"/>
              <a:t>Широкий самый</a:t>
            </a:r>
          </a:p>
        </p:txBody>
      </p:sp>
      <p:sp>
        <p:nvSpPr>
          <p:cNvPr id="22536" name="TextBox 12"/>
          <p:cNvSpPr txBox="1">
            <a:spLocks noChangeArrowheads="1"/>
          </p:cNvSpPr>
          <p:nvPr/>
        </p:nvSpPr>
        <p:spPr bwMode="auto">
          <a:xfrm>
            <a:off x="1476375" y="333375"/>
            <a:ext cx="3775075" cy="400050"/>
          </a:xfrm>
          <a:prstGeom prst="rect">
            <a:avLst/>
          </a:prstGeom>
          <a:solidFill>
            <a:srgbClr val="B8B8FF">
              <a:alpha val="21176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/>
              <a:t>Город – Северная Венеция</a:t>
            </a:r>
          </a:p>
        </p:txBody>
      </p:sp>
      <p:sp>
        <p:nvSpPr>
          <p:cNvPr id="22537" name="TextBox 13"/>
          <p:cNvSpPr txBox="1">
            <a:spLocks noChangeArrowheads="1"/>
          </p:cNvSpPr>
          <p:nvPr/>
        </p:nvSpPr>
        <p:spPr bwMode="auto">
          <a:xfrm>
            <a:off x="7888288" y="3068638"/>
            <a:ext cx="1255712" cy="646112"/>
          </a:xfrm>
          <a:prstGeom prst="rect">
            <a:avLst/>
          </a:prstGeom>
          <a:solidFill>
            <a:srgbClr val="000073">
              <a:alpha val="12941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Семейные</a:t>
            </a:r>
          </a:p>
          <a:p>
            <a:r>
              <a:rPr lang="ru-RU"/>
              <a:t>шедевры</a:t>
            </a:r>
          </a:p>
        </p:txBody>
      </p:sp>
      <p:sp>
        <p:nvSpPr>
          <p:cNvPr id="22538" name="TextBox 14"/>
          <p:cNvSpPr txBox="1">
            <a:spLocks noChangeArrowheads="1"/>
          </p:cNvSpPr>
          <p:nvPr/>
        </p:nvSpPr>
        <p:spPr bwMode="auto">
          <a:xfrm>
            <a:off x="0" y="3284538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О.О.ХТД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8" descr="IMG_3762 - копия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773323"/>
            <a:ext cx="7632848" cy="5724637"/>
          </a:xfrm>
          <a:prstGeom prst="rect">
            <a:avLst/>
          </a:prstGeom>
          <a:noFill/>
          <a:ln w="88900" cap="sq" cmpd="thickThin">
            <a:solidFill>
              <a:srgbClr val="00004D">
                <a:alpha val="38824"/>
              </a:srgbClr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116013" y="404813"/>
            <a:ext cx="4176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Сказочный Санкт - Петербург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0" y="5157788"/>
            <a:ext cx="995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О.О.Х</a:t>
            </a:r>
          </a:p>
          <a:p>
            <a:r>
              <a:rPr lang="ru-RU"/>
              <a:t>Коллаж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6" descr="IMG_3753 - копия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5007741" cy="3672000"/>
          </a:xfrm>
          <a:prstGeom prst="rect">
            <a:avLst/>
          </a:prstGeom>
          <a:ln w="228600" cap="sq" cmpd="thickThin">
            <a:solidFill>
              <a:srgbClr val="00004D">
                <a:alpha val="43922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Содержимое 7" descr="IMG_3757 - копия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4008" y="3501008"/>
            <a:ext cx="4031335" cy="3024000"/>
          </a:xfrm>
          <a:ln w="228600" cap="sq" cmpd="thickThin">
            <a:solidFill>
              <a:srgbClr val="00004D">
                <a:alpha val="38824"/>
              </a:srgbClr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55650" y="4797425"/>
            <a:ext cx="3392488" cy="922338"/>
          </a:xfrm>
          <a:prstGeom prst="rect">
            <a:avLst/>
          </a:prstGeom>
          <a:solidFill>
            <a:srgbClr val="010173">
              <a:alpha val="1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О.О.ХТД -пластилин, рваная</a:t>
            </a:r>
          </a:p>
          <a:p>
            <a:r>
              <a:rPr lang="ru-RU"/>
              <a:t>                           аппликация</a:t>
            </a:r>
          </a:p>
          <a:p>
            <a:r>
              <a:rPr lang="ru-RU"/>
              <a:t>                - ниткоплетение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5003800" y="908050"/>
            <a:ext cx="3751263" cy="647700"/>
          </a:xfrm>
          <a:prstGeom prst="rect">
            <a:avLst/>
          </a:prstGeom>
          <a:solidFill>
            <a:srgbClr val="000073">
              <a:alpha val="1098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Летний сад гостей встречает,</a:t>
            </a:r>
          </a:p>
          <a:p>
            <a:r>
              <a:rPr lang="ru-RU" b="1" i="1"/>
              <a:t>На прогулку приглашает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0"/>
            <a:ext cx="7829550" cy="692150"/>
          </a:xfrm>
          <a:solidFill>
            <a:srgbClr val="808080">
              <a:alpha val="39999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ХТД  рисование «Город в ладошках»</a:t>
            </a:r>
          </a:p>
        </p:txBody>
      </p:sp>
      <p:sp>
        <p:nvSpPr>
          <p:cNvPr id="25603" name="TextBox 8"/>
          <p:cNvSpPr txBox="1">
            <a:spLocks noChangeArrowheads="1"/>
          </p:cNvSpPr>
          <p:nvPr/>
        </p:nvSpPr>
        <p:spPr bwMode="auto">
          <a:xfrm>
            <a:off x="611188" y="1484313"/>
            <a:ext cx="8137525" cy="3887787"/>
          </a:xfrm>
          <a:prstGeom prst="rect">
            <a:avLst/>
          </a:prstGeom>
          <a:solidFill>
            <a:srgbClr val="170F10">
              <a:alpha val="4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</p:txBody>
      </p:sp>
      <p:sp>
        <p:nvSpPr>
          <p:cNvPr id="25604" name="TextBox 10"/>
          <p:cNvSpPr txBox="1">
            <a:spLocks noChangeArrowheads="1"/>
          </p:cNvSpPr>
          <p:nvPr/>
        </p:nvSpPr>
        <p:spPr bwMode="auto">
          <a:xfrm>
            <a:off x="323850" y="1412875"/>
            <a:ext cx="8496300" cy="4524375"/>
          </a:xfrm>
          <a:prstGeom prst="rect">
            <a:avLst/>
          </a:prstGeom>
          <a:solidFill>
            <a:srgbClr val="161616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В старшем дошкольном возрас</a:t>
            </a:r>
            <a:r>
              <a:rPr lang="ru-RU" b="1"/>
              <a:t>те  дети овладевают навыками рисования по памяти и воображению.</a:t>
            </a:r>
          </a:p>
          <a:p>
            <a:r>
              <a:rPr lang="ru-RU" b="1"/>
              <a:t>Способны самостоятельно обвести контур ладони и дорисовать образ городской архитектуры.</a:t>
            </a:r>
          </a:p>
          <a:p>
            <a:endParaRPr lang="ru-RU" b="1"/>
          </a:p>
          <a:p>
            <a:r>
              <a:rPr lang="ru-RU" b="1"/>
              <a:t>Для создания образа архитектуры предлагаю использовать образцы –рисунки «основа» и умение построить своё объяснение творческой задачи так, чтобы привлечь внимание к изображению и вызвать определённые чувства.</a:t>
            </a:r>
          </a:p>
          <a:p>
            <a:endParaRPr lang="ru-RU" b="1"/>
          </a:p>
          <a:p>
            <a:r>
              <a:rPr lang="ru-RU" b="1" i="1"/>
              <a:t>Для младшего дошкольного возраста </a:t>
            </a:r>
            <a:r>
              <a:rPr lang="ru-RU" b="1"/>
              <a:t>рекомендую использовать «печатание ладошкой» , пальчиками, элементарное дорисовывание </a:t>
            </a:r>
          </a:p>
          <a:p>
            <a:r>
              <a:rPr lang="ru-RU" b="1"/>
              <a:t>окружающей среды для обучения сюжетному рисованию.</a:t>
            </a:r>
          </a:p>
          <a:p>
            <a:r>
              <a:rPr lang="ru-RU" b="1"/>
              <a:t>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b="1"/>
              <a:t>                                     Привлекайте к творчеству родителей!</a:t>
            </a:r>
          </a:p>
          <a:p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0"/>
            <a:ext cx="6173787" cy="1052513"/>
          </a:xfrm>
          <a:solidFill>
            <a:srgbClr val="808080">
              <a:alpha val="39999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Образцы рисунки – основа «город в ладошках»</a:t>
            </a:r>
          </a:p>
        </p:txBody>
      </p:sp>
      <p:sp>
        <p:nvSpPr>
          <p:cNvPr id="26627" name="TextBox 8"/>
          <p:cNvSpPr txBox="1">
            <a:spLocks noChangeArrowheads="1"/>
          </p:cNvSpPr>
          <p:nvPr/>
        </p:nvSpPr>
        <p:spPr bwMode="auto">
          <a:xfrm>
            <a:off x="611188" y="6092825"/>
            <a:ext cx="1584325" cy="369888"/>
          </a:xfrm>
          <a:prstGeom prst="rect">
            <a:avLst/>
          </a:prstGeom>
          <a:solidFill>
            <a:srgbClr val="170F10">
              <a:alpha val="4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6628" name="TextBox 9"/>
          <p:cNvSpPr txBox="1">
            <a:spLocks noChangeArrowheads="1"/>
          </p:cNvSpPr>
          <p:nvPr/>
        </p:nvSpPr>
        <p:spPr bwMode="auto">
          <a:xfrm>
            <a:off x="755650" y="6165850"/>
            <a:ext cx="1871663" cy="368300"/>
          </a:xfrm>
          <a:prstGeom prst="rect">
            <a:avLst/>
          </a:prstGeom>
          <a:solidFill>
            <a:srgbClr val="472F33">
              <a:alpha val="2392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/>
          </a:p>
        </p:txBody>
      </p:sp>
      <p:pic>
        <p:nvPicPr>
          <p:cNvPr id="7" name="Рисунок 6" descr="графика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92725" y="1866900"/>
            <a:ext cx="3382963" cy="464661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>
                <a:alpha val="30980"/>
              </a:srgb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 descr="гр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47813" y="2236788"/>
            <a:ext cx="3024187" cy="41529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>
                <a:alpha val="29020"/>
              </a:srgb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0"/>
            <a:ext cx="6102350" cy="692150"/>
          </a:xfrm>
          <a:solidFill>
            <a:srgbClr val="808080">
              <a:alpha val="39999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ХТД   «Город в ладошках»</a:t>
            </a:r>
          </a:p>
        </p:txBody>
      </p:sp>
      <p:pic>
        <p:nvPicPr>
          <p:cNvPr id="3" name="Picture 5" descr="DSCN008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501008"/>
            <a:ext cx="1800200" cy="2380704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DSCN00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570343"/>
            <a:ext cx="2088232" cy="2975289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DSCN008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332656"/>
            <a:ext cx="2158807" cy="320400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DSCN008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55776" y="3501008"/>
            <a:ext cx="2076061" cy="3068960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DSCN0081"/>
          <p:cNvPicPr>
            <a:picLocks noChangeAspect="1" noChangeArrowheads="1"/>
          </p:cNvPicPr>
          <p:nvPr/>
        </p:nvPicPr>
        <p:blipFill>
          <a:blip r:embed="rId7" cstate="email"/>
          <a:srcRect r="-5052"/>
          <a:stretch>
            <a:fillRect/>
          </a:stretch>
        </p:blipFill>
        <p:spPr bwMode="auto">
          <a:xfrm>
            <a:off x="5004048" y="3861048"/>
            <a:ext cx="2088232" cy="2376264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DSCN008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536" y="719430"/>
            <a:ext cx="2232248" cy="2466162"/>
          </a:xfrm>
          <a:prstGeom prst="bevel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611188" y="6092825"/>
            <a:ext cx="1584325" cy="646113"/>
          </a:xfrm>
          <a:prstGeom prst="rect">
            <a:avLst/>
          </a:prstGeom>
          <a:solidFill>
            <a:srgbClr val="170F10">
              <a:alpha val="4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Семейные</a:t>
            </a:r>
          </a:p>
          <a:p>
            <a:r>
              <a:rPr lang="ru-RU"/>
              <a:t>шедевры</a:t>
            </a:r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7064375" y="4652963"/>
            <a:ext cx="2079625" cy="1200150"/>
          </a:xfrm>
          <a:prstGeom prst="rect">
            <a:avLst/>
          </a:prstGeom>
          <a:solidFill>
            <a:srgbClr val="170F10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Отпечатки</a:t>
            </a:r>
          </a:p>
          <a:p>
            <a:pPr algn="ctr"/>
            <a:r>
              <a:rPr lang="ru-RU"/>
              <a:t>боковой  стороны</a:t>
            </a:r>
          </a:p>
          <a:p>
            <a:pPr algn="ctr"/>
            <a:r>
              <a:rPr lang="ru-RU"/>
              <a:t>ладони</a:t>
            </a:r>
          </a:p>
          <a:p>
            <a:pPr algn="ctr"/>
            <a:r>
              <a:rPr lang="ru-RU"/>
              <a:t>дошколят.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0"/>
            <a:ext cx="6102350" cy="692150"/>
          </a:xfrm>
          <a:solidFill>
            <a:srgbClr val="808080">
              <a:alpha val="39999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ХТД   «Город в ладошках»</a:t>
            </a:r>
          </a:p>
        </p:txBody>
      </p:sp>
      <p:sp>
        <p:nvSpPr>
          <p:cNvPr id="28675" name="TextBox 8"/>
          <p:cNvSpPr txBox="1">
            <a:spLocks noChangeArrowheads="1"/>
          </p:cNvSpPr>
          <p:nvPr/>
        </p:nvSpPr>
        <p:spPr bwMode="auto">
          <a:xfrm>
            <a:off x="611188" y="6092825"/>
            <a:ext cx="1584325" cy="369888"/>
          </a:xfrm>
          <a:prstGeom prst="rect">
            <a:avLst/>
          </a:prstGeom>
          <a:solidFill>
            <a:srgbClr val="170F10">
              <a:alpha val="4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0" y="908050"/>
            <a:ext cx="1871663" cy="1201738"/>
          </a:xfrm>
          <a:prstGeom prst="rect">
            <a:avLst/>
          </a:prstGeom>
          <a:solidFill>
            <a:srgbClr val="472F33">
              <a:alpha val="2392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Печатки</a:t>
            </a:r>
          </a:p>
          <a:p>
            <a:pPr algn="ctr"/>
            <a:r>
              <a:rPr lang="ru-RU"/>
              <a:t>ладони</a:t>
            </a:r>
          </a:p>
          <a:p>
            <a:pPr algn="ctr"/>
            <a:r>
              <a:rPr lang="ru-RU"/>
              <a:t>и пальчиков</a:t>
            </a:r>
          </a:p>
          <a:p>
            <a:pPr algn="ctr"/>
            <a:r>
              <a:rPr lang="ru-RU"/>
              <a:t>дошколят.</a:t>
            </a:r>
          </a:p>
        </p:txBody>
      </p:sp>
      <p:pic>
        <p:nvPicPr>
          <p:cNvPr id="11" name="Picture 5" descr="DSCN008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3284538"/>
            <a:ext cx="2881312" cy="31416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5" descr="DSCN008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950" y="3573463"/>
            <a:ext cx="1727200" cy="2592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5" descr="DSCN008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2708275"/>
            <a:ext cx="2519363" cy="3222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5" descr="DSCN008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5600" y="3068638"/>
            <a:ext cx="1620838" cy="32845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68313" y="6453188"/>
            <a:ext cx="5033962" cy="369887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/>
              <a:t>О.О. ХТД рисование «Дома на нашей улице».</a:t>
            </a:r>
          </a:p>
        </p:txBody>
      </p:sp>
      <p:pic>
        <p:nvPicPr>
          <p:cNvPr id="10" name="Рисунок 9" descr="реки.jpeg"/>
          <p:cNvPicPr>
            <a:picLocks noChangeAspect="1"/>
          </p:cNvPicPr>
          <p:nvPr/>
        </p:nvPicPr>
        <p:blipFill>
          <a:blip r:embed="rId7" cstate="email"/>
          <a:srcRect r="-146"/>
          <a:stretch>
            <a:fillRect/>
          </a:stretch>
        </p:blipFill>
        <p:spPr bwMode="auto">
          <a:xfrm>
            <a:off x="6588125" y="404813"/>
            <a:ext cx="2265363" cy="2519362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8783638" y="692150"/>
            <a:ext cx="360362" cy="2032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Мостики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0"/>
            <a:ext cx="7974012" cy="1052513"/>
          </a:xfrm>
          <a:solidFill>
            <a:srgbClr val="808080">
              <a:alpha val="39999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ХТД – конструирование, как средство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познания  Петербурга</a:t>
            </a:r>
          </a:p>
        </p:txBody>
      </p:sp>
      <p:sp>
        <p:nvSpPr>
          <p:cNvPr id="29699" name="TextBox 8"/>
          <p:cNvSpPr txBox="1">
            <a:spLocks noChangeArrowheads="1"/>
          </p:cNvSpPr>
          <p:nvPr/>
        </p:nvSpPr>
        <p:spPr bwMode="auto">
          <a:xfrm>
            <a:off x="611188" y="6092825"/>
            <a:ext cx="1584325" cy="369888"/>
          </a:xfrm>
          <a:prstGeom prst="rect">
            <a:avLst/>
          </a:prstGeom>
          <a:solidFill>
            <a:srgbClr val="170F10">
              <a:alpha val="4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9700" name="TextBox 9"/>
          <p:cNvSpPr txBox="1">
            <a:spLocks noChangeArrowheads="1"/>
          </p:cNvSpPr>
          <p:nvPr/>
        </p:nvSpPr>
        <p:spPr bwMode="auto">
          <a:xfrm>
            <a:off x="755650" y="6165850"/>
            <a:ext cx="1871663" cy="368300"/>
          </a:xfrm>
          <a:prstGeom prst="rect">
            <a:avLst/>
          </a:prstGeom>
          <a:solidFill>
            <a:srgbClr val="472F33">
              <a:alpha val="2392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/>
          </a:p>
        </p:txBody>
      </p:sp>
      <p:pic>
        <p:nvPicPr>
          <p:cNvPr id="5" name="Рисунок 4" descr="мост.jpe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1560" y="3645024"/>
            <a:ext cx="4406890" cy="2592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5364163" y="1484313"/>
            <a:ext cx="3779837" cy="5110162"/>
          </a:xfrm>
          <a:prstGeom prst="rect">
            <a:avLst/>
          </a:prstGeom>
          <a:solidFill>
            <a:srgbClr val="170F10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Позволяет:</a:t>
            </a:r>
          </a:p>
          <a:p>
            <a:pPr>
              <a:buClr>
                <a:schemeClr val="tx1"/>
              </a:buClr>
              <a:buFont typeface="Tahoma" pitchFamily="34" charset="0"/>
              <a:buChar char="•"/>
            </a:pPr>
            <a:r>
              <a:rPr lang="ru-RU" b="1"/>
              <a:t>Развивать умение анализировать предметы окружающего мира</a:t>
            </a:r>
          </a:p>
          <a:p>
            <a:pPr>
              <a:buClr>
                <a:schemeClr val="tx1"/>
              </a:buClr>
              <a:buFont typeface="Tahoma" pitchFamily="34" charset="0"/>
              <a:buChar char="•"/>
            </a:pPr>
            <a:r>
              <a:rPr lang="ru-RU" b="1"/>
              <a:t>Формировать обобщённые представления о создаваемых объектах города</a:t>
            </a:r>
          </a:p>
          <a:p>
            <a:pPr>
              <a:buClr>
                <a:schemeClr val="tx1"/>
              </a:buClr>
              <a:buFont typeface="Tahoma" pitchFamily="34" charset="0"/>
              <a:buChar char="•"/>
            </a:pPr>
            <a:r>
              <a:rPr lang="ru-RU" b="1"/>
              <a:t>Развивать самостоятельное мышление, творчество, художественный вкус</a:t>
            </a:r>
          </a:p>
          <a:p>
            <a:pPr>
              <a:buClr>
                <a:schemeClr val="tx1"/>
              </a:buClr>
              <a:buFont typeface="Tahoma" pitchFamily="34" charset="0"/>
              <a:buChar char="•"/>
            </a:pPr>
            <a:r>
              <a:rPr lang="ru-RU" b="1"/>
              <a:t>Формировать ценные качества личности  петербуржца целеустремлённость, аккуратность, настойчивость, стремление к познанию.</a:t>
            </a:r>
          </a:p>
          <a:p>
            <a:pPr>
              <a:buClr>
                <a:schemeClr val="tx1"/>
              </a:buClr>
              <a:buFont typeface="Tahoma" pitchFamily="34" charset="0"/>
              <a:buChar char="•"/>
            </a:pPr>
            <a:endParaRPr lang="ru-RU"/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900113" y="5589588"/>
            <a:ext cx="3586162" cy="922337"/>
          </a:xfrm>
          <a:prstGeom prst="rect">
            <a:avLst/>
          </a:prstGeom>
          <a:solidFill>
            <a:srgbClr val="7F7F7F">
              <a:alpha val="27843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Коллективное конструирование</a:t>
            </a:r>
          </a:p>
          <a:p>
            <a:r>
              <a:rPr lang="ru-RU"/>
              <a:t>«В гранит оделася Нева,</a:t>
            </a:r>
          </a:p>
          <a:p>
            <a:r>
              <a:rPr lang="ru-RU"/>
              <a:t>Мосты повисли над водами»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2" descr="Рисунок (17)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4005263"/>
            <a:ext cx="3097213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 descr="DSCN0143"/>
          <p:cNvPicPr>
            <a:picLocks noGrp="1" noChangeAspect="1" noChangeArrowheads="1"/>
          </p:cNvPicPr>
          <p:nvPr>
            <p:ph/>
          </p:nvPr>
        </p:nvPicPr>
        <p:blipFill>
          <a:blip r:embed="rId3" cstate="email"/>
          <a:srcRect r="-867"/>
          <a:stretch>
            <a:fillRect/>
          </a:stretch>
        </p:blipFill>
        <p:spPr>
          <a:xfrm>
            <a:off x="0" y="333375"/>
            <a:ext cx="7658100" cy="3959225"/>
          </a:xfrm>
        </p:spPr>
      </p:pic>
      <p:pic>
        <p:nvPicPr>
          <p:cNvPr id="30724" name="Picture 5" descr="DSCN014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813" y="3806825"/>
            <a:ext cx="4068762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19250" y="404813"/>
            <a:ext cx="5326063" cy="36988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/>
              <a:t>Конструирование из бросового материала</a:t>
            </a: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323850" y="5013325"/>
            <a:ext cx="1327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Семейные</a:t>
            </a:r>
          </a:p>
          <a:p>
            <a:r>
              <a:rPr lang="ru-RU"/>
              <a:t>шедевры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несколько документов 7"/>
          <p:cNvSpPr/>
          <p:nvPr/>
        </p:nvSpPr>
        <p:spPr>
          <a:xfrm>
            <a:off x="4500563" y="3933825"/>
            <a:ext cx="4643437" cy="2590800"/>
          </a:xfrm>
          <a:prstGeom prst="flowChartMultidocument">
            <a:avLst/>
          </a:prstGeom>
          <a:solidFill>
            <a:srgbClr val="010199">
              <a:alpha val="27843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4500563" y="1557338"/>
            <a:ext cx="4643437" cy="2447925"/>
          </a:xfrm>
          <a:prstGeom prst="flowChartMultidocument">
            <a:avLst/>
          </a:prstGeom>
          <a:solidFill>
            <a:srgbClr val="010199">
              <a:alpha val="47843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92100"/>
            <a:ext cx="8640762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Развитие чувства «влюбленности» в Петербург через поэзию</a:t>
            </a:r>
          </a:p>
        </p:txBody>
      </p:sp>
      <p:pic>
        <p:nvPicPr>
          <p:cNvPr id="30723" name="Picture 5" descr="DSCN0136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91680" y="4221088"/>
            <a:ext cx="2575600" cy="2016000"/>
          </a:xfrm>
          <a:ln w="228600" cap="sq" cmpd="thickThin">
            <a:solidFill>
              <a:schemeClr val="bg2">
                <a:alpha val="36078"/>
              </a:schemeClr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5" descr="DSCN013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37" y="1772816"/>
            <a:ext cx="2710590" cy="2160000"/>
          </a:xfrm>
          <a:prstGeom prst="rect">
            <a:avLst/>
          </a:prstGeom>
          <a:ln w="228600" cap="sq" cmpd="thickThin">
            <a:solidFill>
              <a:schemeClr val="bg2">
                <a:alpha val="36078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1751" name="TextBox 4"/>
          <p:cNvSpPr txBox="1">
            <a:spLocks noChangeArrowheads="1"/>
          </p:cNvSpPr>
          <p:nvPr/>
        </p:nvSpPr>
        <p:spPr bwMode="auto">
          <a:xfrm>
            <a:off x="4500563" y="1989138"/>
            <a:ext cx="40322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Дошкольный возраст наиболее благоприятен</a:t>
            </a:r>
          </a:p>
          <a:p>
            <a:pPr algn="ctr"/>
            <a:r>
              <a:rPr lang="ru-RU" sz="1400" b="1"/>
              <a:t>для закладывания основ грамотной, чёткой,</a:t>
            </a:r>
          </a:p>
          <a:p>
            <a:pPr algn="ctr"/>
            <a:r>
              <a:rPr lang="ru-RU" sz="1400" b="1"/>
              <a:t>красивой речи, что является важным условием</a:t>
            </a:r>
          </a:p>
          <a:p>
            <a:pPr algn="ctr"/>
            <a:r>
              <a:rPr lang="ru-RU" sz="1400" b="1"/>
              <a:t>для умственного развития ребёнка.</a:t>
            </a:r>
          </a:p>
          <a:p>
            <a:endParaRPr lang="ru-RU"/>
          </a:p>
          <a:p>
            <a:pPr algn="r"/>
            <a:endParaRPr lang="ru-RU"/>
          </a:p>
          <a:p>
            <a:pPr algn="r"/>
            <a:endParaRPr lang="ru-RU"/>
          </a:p>
          <a:p>
            <a:pPr algn="ctr"/>
            <a:endParaRPr lang="ru-RU" sz="1600" b="1"/>
          </a:p>
          <a:p>
            <a:pPr algn="ctr"/>
            <a:r>
              <a:rPr lang="ru-RU" sz="1400" b="1"/>
              <a:t>Для эффективного запоминания информации о</a:t>
            </a:r>
          </a:p>
          <a:p>
            <a:pPr algn="ctr"/>
            <a:r>
              <a:rPr lang="ru-RU" sz="1400" b="1"/>
              <a:t>городе рекомендую использовать давно известный метод - мнемотехника- в переводе с греческого «искусство запоминания».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H="1">
            <a:off x="395288" y="2420938"/>
            <a:ext cx="2087562" cy="865187"/>
          </a:xfrm>
          <a:solidFill>
            <a:srgbClr val="808080">
              <a:alpha val="39999"/>
            </a:srgbClr>
          </a:solidFill>
        </p:spPr>
        <p:txBody>
          <a:bodyPr/>
          <a:lstStyle/>
          <a:p>
            <a:pPr eaLnBrk="1" hangingPunct="1">
              <a:buClr>
                <a:schemeClr val="tx2">
                  <a:lumMod val="95000"/>
                </a:schemeClr>
              </a:buClr>
              <a:defRPr/>
            </a:pP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Приоритет программы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913" y="404813"/>
            <a:ext cx="6264275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+mn-cs"/>
              </a:rPr>
              <a:t>Приоритетом своей работы считаю: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cs typeface="+mn-cs"/>
              </a:rPr>
              <a:t>«Развитие чувства влюблённости в свой город». </a:t>
            </a:r>
          </a:p>
          <a:p>
            <a:pPr>
              <a:buClr>
                <a:schemeClr val="tx2">
                  <a:lumMod val="9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cs typeface="+mn-cs"/>
              </a:rPr>
              <a:t>«Сеять зерно» любви и знаний о родном городе начиная с младшего дошкольного возраста, опираясь на особенности развития и созревания психических процессов дошкольника.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DSCN0139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7704" y="3538468"/>
            <a:ext cx="2016224" cy="2950572"/>
          </a:xfrm>
          <a:ln w="88900" cap="sq" cmpd="thickThin">
            <a:solidFill>
              <a:schemeClr val="bg2">
                <a:lumMod val="20000"/>
                <a:lumOff val="80000"/>
              </a:schemeClr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5" descr="DSCN013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3140968"/>
            <a:ext cx="3657674" cy="3368908"/>
          </a:xfrm>
          <a:prstGeom prst="rect">
            <a:avLst/>
          </a:prstGeom>
          <a:ln w="889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5" descr="DSCN013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7" y="332656"/>
            <a:ext cx="4195825" cy="2664016"/>
          </a:xfrm>
          <a:prstGeom prst="rect">
            <a:avLst/>
          </a:prstGeom>
          <a:ln w="889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5" descr="DSCN013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548680"/>
            <a:ext cx="3934562" cy="2880040"/>
          </a:xfrm>
          <a:prstGeom prst="rect">
            <a:avLst/>
          </a:prstGeom>
          <a:ln w="889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Совместная деятельность с детьми младшего возраста «Петербургская осень»</a:t>
            </a:r>
          </a:p>
        </p:txBody>
      </p:sp>
      <p:pic>
        <p:nvPicPr>
          <p:cNvPr id="33795" name="Picture 5" descr="IMG_2718"/>
          <p:cNvPicPr>
            <a:picLocks noGrp="1" noChangeAspect="1" noChangeArrowheads="1"/>
          </p:cNvPicPr>
          <p:nvPr>
            <p:ph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27088" y="2060575"/>
            <a:ext cx="7562850" cy="4797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3" descr="IMG_272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08625" y="1700213"/>
            <a:ext cx="3297238" cy="3025775"/>
          </a:xfrm>
        </p:spPr>
      </p:pic>
      <p:pic>
        <p:nvPicPr>
          <p:cNvPr id="34819" name="Picture 10" descr="IMG_27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476250"/>
            <a:ext cx="3841750" cy="2673350"/>
          </a:xfrm>
        </p:spPr>
      </p:pic>
      <p:pic>
        <p:nvPicPr>
          <p:cNvPr id="34820" name="Picture 11" descr="IMG_27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492500" y="476250"/>
            <a:ext cx="3311525" cy="2486025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4822" name="Picture 8" descr="IMG_273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8038" y="2654300"/>
            <a:ext cx="216058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1" descr="IMG_275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625" y="4605338"/>
            <a:ext cx="316230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755650" y="404813"/>
            <a:ext cx="784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ИГРОВЫЕ  НЕПОСРЕДСТВЕННО-ОБРАЗОВАТЕЛЬНЫЕ СИТУАЦИИ</a:t>
            </a:r>
          </a:p>
        </p:txBody>
      </p:sp>
      <p:pic>
        <p:nvPicPr>
          <p:cNvPr id="34825" name="Picture 9" descr="IMG_273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84438" y="4481513"/>
            <a:ext cx="30241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IMG_275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3573463"/>
            <a:ext cx="3646487" cy="2735262"/>
          </a:xfrm>
        </p:spPr>
      </p:pic>
      <p:pic>
        <p:nvPicPr>
          <p:cNvPr id="35843" name="Picture 7" descr="IMG_276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71550" y="692150"/>
            <a:ext cx="3359150" cy="2519363"/>
          </a:xfrm>
        </p:spPr>
      </p:pic>
      <p:pic>
        <p:nvPicPr>
          <p:cNvPr id="35844" name="Picture 8" descr="IMG_276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787900" y="476250"/>
            <a:ext cx="3359150" cy="2519363"/>
          </a:xfrm>
        </p:spPr>
      </p:pic>
      <p:pic>
        <p:nvPicPr>
          <p:cNvPr id="35845" name="Picture 9" descr="IMG_276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572000" y="3284538"/>
            <a:ext cx="3646488" cy="2735262"/>
          </a:xfrm>
        </p:spPr>
      </p:pic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2411413" y="0"/>
            <a:ext cx="3387725" cy="369888"/>
          </a:xfrm>
          <a:prstGeom prst="rect">
            <a:avLst/>
          </a:prstGeom>
          <a:solidFill>
            <a:srgbClr val="000068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Летний сад, он первый самый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2987675" y="2852738"/>
            <a:ext cx="2471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Ожили статуи в саду.</a:t>
            </a:r>
          </a:p>
        </p:txBody>
      </p:sp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5867400" y="5949950"/>
            <a:ext cx="2127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Гуляем мы  в саду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18488" cy="2492375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3200" dirty="0" smtClean="0"/>
              <a:t> Наглядно-информационный материал</a:t>
            </a:r>
            <a:br>
              <a:rPr lang="ru-RU" sz="3200" dirty="0" smtClean="0"/>
            </a:br>
            <a:r>
              <a:rPr lang="ru-RU" sz="3200" dirty="0" smtClean="0"/>
              <a:t>для родителей, созданный вместе с дошколятами «АЛГОРИТМ ПРОГУЛКИ ПО ПЕТЕРБУРГУ» (</a:t>
            </a:r>
            <a:r>
              <a:rPr lang="ru-RU" sz="3200" dirty="0" err="1" smtClean="0"/>
              <a:t>фотосессия</a:t>
            </a:r>
            <a:r>
              <a:rPr lang="ru-RU" sz="3200" dirty="0" smtClean="0"/>
              <a:t> )</a:t>
            </a:r>
          </a:p>
        </p:txBody>
      </p:sp>
      <p:pic>
        <p:nvPicPr>
          <p:cNvPr id="36867" name="Picture 7" descr="DSCN01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2276475"/>
            <a:ext cx="4284663" cy="3213100"/>
          </a:xfrm>
        </p:spPr>
      </p:pic>
      <p:pic>
        <p:nvPicPr>
          <p:cNvPr id="36868" name="Picture 8" descr="DSCN01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059113" y="3068638"/>
            <a:ext cx="4105275" cy="3078162"/>
          </a:xfrm>
        </p:spPr>
      </p:pic>
      <p:pic>
        <p:nvPicPr>
          <p:cNvPr id="36869" name="Рисунок 4" descr="DSCN037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4692650"/>
            <a:ext cx="32766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IMG_277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35013" y="404813"/>
            <a:ext cx="3359150" cy="2519362"/>
          </a:xfrm>
        </p:spPr>
      </p:pic>
      <p:pic>
        <p:nvPicPr>
          <p:cNvPr id="37891" name="Picture 7" descr="IMG_277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27625" y="404813"/>
            <a:ext cx="3359150" cy="2519362"/>
          </a:xfrm>
        </p:spPr>
      </p:pic>
      <p:pic>
        <p:nvPicPr>
          <p:cNvPr id="37892" name="Picture 9" descr="IMG_277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983163" y="3284538"/>
            <a:ext cx="3646487" cy="2735262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3"/>
          </p:nvPr>
        </p:nvSpPr>
        <p:spPr>
          <a:xfrm>
            <a:off x="539750" y="5876925"/>
            <a:ext cx="8208963" cy="981075"/>
          </a:xfrm>
          <a:solidFill>
            <a:srgbClr val="002060">
              <a:alpha val="32157"/>
            </a:srgbClr>
          </a:solidFill>
        </p:spPr>
        <p:txBody>
          <a:bodyPr/>
          <a:lstStyle/>
          <a:p>
            <a:pPr lvl="1">
              <a:defRPr/>
            </a:pPr>
            <a:r>
              <a:rPr lang="ru-RU" dirty="0" smtClean="0"/>
              <a:t>Практикум для родителей с детьми</a:t>
            </a:r>
            <a:endParaRPr lang="ru-RU" dirty="0"/>
          </a:p>
        </p:txBody>
      </p:sp>
      <p:pic>
        <p:nvPicPr>
          <p:cNvPr id="37894" name="Picture 6" descr="IMG_277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7675" y="1916113"/>
            <a:ext cx="1749425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IMG_278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35825" y="1989138"/>
            <a:ext cx="14605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9" descr="IMG_277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2463" y="3241675"/>
            <a:ext cx="3703637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773238"/>
            <a:ext cx="8569325" cy="4319587"/>
          </a:xfrm>
          <a:solidFill>
            <a:srgbClr val="808080">
              <a:alpha val="50000"/>
            </a:srgb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</a:rPr>
              <a:t>Мастер класс: «Формирование у детей дошкольного возраста </a:t>
            </a:r>
            <a:r>
              <a:rPr lang="ru-RU" sz="4000" b="1" dirty="0" smtClean="0">
                <a:solidFill>
                  <a:srgbClr val="FFC000"/>
                </a:solidFill>
                <a:effectLst/>
                <a:latin typeface="Times New Roman" pitchFamily="18" charset="0"/>
              </a:rPr>
              <a:t>представлений</a:t>
            </a: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</a:rPr>
              <a:t> и познавательного интереса о культуре родного города» </a:t>
            </a:r>
            <a:br>
              <a:rPr lang="ru-RU" sz="4000" b="1" dirty="0" smtClean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</a:rPr>
              <a:t>Информационно-просветительный</a:t>
            </a:r>
            <a:br>
              <a:rPr lang="ru-RU" sz="4000" b="1" dirty="0" smtClean="0">
                <a:solidFill>
                  <a:srgbClr val="FFC000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</a:rPr>
              <a:t>материал для педагогов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>
            <a:stCxn id="6" idx="3"/>
          </p:cNvCxnSpPr>
          <p:nvPr/>
        </p:nvCxnSpPr>
        <p:spPr>
          <a:xfrm flipV="1">
            <a:off x="684213" y="1989138"/>
            <a:ext cx="647700" cy="87153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971550" y="3573463"/>
            <a:ext cx="576263" cy="4318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9" idx="1"/>
          </p:cNvCxnSpPr>
          <p:nvPr/>
        </p:nvCxnSpPr>
        <p:spPr>
          <a:xfrm flipV="1">
            <a:off x="971550" y="2636838"/>
            <a:ext cx="577850" cy="40322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71550" y="2133600"/>
            <a:ext cx="287338" cy="181451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cs typeface="+mn-cs"/>
              </a:rPr>
              <a:t>родители</a:t>
            </a:r>
            <a:endParaRPr lang="ru-RU" b="1" dirty="0">
              <a:cs typeface="+mn-cs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sz="quarter" idx="1"/>
          </p:nvPr>
        </p:nvSpPr>
        <p:spPr>
          <a:xfrm>
            <a:off x="684213" y="333375"/>
            <a:ext cx="8135937" cy="863600"/>
          </a:xfrm>
          <a:solidFill>
            <a:schemeClr val="tx1">
              <a:lumMod val="95000"/>
              <a:alpha val="24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1600" dirty="0" smtClean="0"/>
              <a:t>Дошкольный возраст характеризуется возникновением новой социальной ситуацией развития ребёнка-это сензитивный период для формирования чувства влюблённости в свой город и формирование концепции Я-ПЕТЕРБУРЖЕЦ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95288" y="1412875"/>
            <a:ext cx="288925" cy="18161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cs typeface="+mn-cs"/>
              </a:rPr>
              <a:t>Взрослые</a:t>
            </a:r>
            <a:endParaRPr lang="ru-RU" b="1" dirty="0"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84213" y="1628775"/>
            <a:ext cx="287337" cy="246221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cs typeface="+mn-cs"/>
              </a:rPr>
              <a:t>воспитатель</a:t>
            </a:r>
            <a:endParaRPr lang="ru-RU" b="1" dirty="0">
              <a:cs typeface="+mn-cs"/>
            </a:endParaRPr>
          </a:p>
        </p:txBody>
      </p:sp>
      <p:sp>
        <p:nvSpPr>
          <p:cNvPr id="6153" name="Прямоугольник 7"/>
          <p:cNvSpPr>
            <a:spLocks noChangeArrowheads="1"/>
          </p:cNvSpPr>
          <p:nvPr/>
        </p:nvSpPr>
        <p:spPr bwMode="auto">
          <a:xfrm>
            <a:off x="1782763" y="4537075"/>
            <a:ext cx="292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</a:rPr>
              <a:t>т</a:t>
            </a:r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835150" y="5516563"/>
            <a:ext cx="5238750" cy="1008062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Через систему дошкольного воспитания, образованность педагога, разные виды деятельности - это стержень знаний о городе</a:t>
            </a: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2051050" y="4941888"/>
            <a:ext cx="4392613" cy="647700"/>
          </a:xfrm>
          <a:prstGeom prst="leftRightArrow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Игра- ведущая деятельность детей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8350" y="1125538"/>
            <a:ext cx="287338" cy="452278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cs typeface="+mn-cs"/>
              </a:rPr>
              <a:t>Детское общество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835150" y="4005263"/>
            <a:ext cx="1728788" cy="844550"/>
          </a:xfrm>
          <a:prstGeom prst="wedgeRoundRectCallou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Осознание собственного 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5375" y="4149725"/>
            <a:ext cx="1368425" cy="714375"/>
          </a:xfrm>
          <a:prstGeom prst="wedgeRoundRectCallout">
            <a:avLst/>
          </a:prstGeom>
          <a:solidFill>
            <a:schemeClr val="tx1">
              <a:lumMod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cs typeface="+mn-cs"/>
              </a:rPr>
              <a:t>Осознание  своего</a:t>
            </a:r>
          </a:p>
          <a:p>
            <a:pPr algn="ctr">
              <a:defRPr/>
            </a:pPr>
            <a:r>
              <a:rPr lang="ru-RU" sz="1200" b="1" dirty="0">
                <a:cs typeface="+mn-cs"/>
              </a:rPr>
              <a:t>поведения 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5219700" y="4076700"/>
            <a:ext cx="1368425" cy="865188"/>
          </a:xfrm>
          <a:prstGeom prst="wedgeRoundRectCallou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Интерес к миру взрослых</a:t>
            </a:r>
          </a:p>
        </p:txBody>
      </p:sp>
      <p:sp>
        <p:nvSpPr>
          <p:cNvPr id="19" name="Блок-схема: сохраненные данные 18"/>
          <p:cNvSpPr/>
          <p:nvPr/>
        </p:nvSpPr>
        <p:spPr>
          <a:xfrm>
            <a:off x="1220788" y="1438275"/>
            <a:ext cx="2016125" cy="757238"/>
          </a:xfrm>
          <a:prstGeom prst="flowChartOnlineStorage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/>
              <a:t>Развивающая среда</a:t>
            </a:r>
          </a:p>
        </p:txBody>
      </p:sp>
      <p:sp>
        <p:nvSpPr>
          <p:cNvPr id="20" name="Блок-схема: сохраненные данные 19"/>
          <p:cNvSpPr/>
          <p:nvPr/>
        </p:nvSpPr>
        <p:spPr>
          <a:xfrm rot="242401">
            <a:off x="1547813" y="2276475"/>
            <a:ext cx="1944687" cy="685800"/>
          </a:xfrm>
          <a:prstGeom prst="flowChartOnlineStorage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Система обучения</a:t>
            </a:r>
          </a:p>
        </p:txBody>
      </p:sp>
      <p:sp>
        <p:nvSpPr>
          <p:cNvPr id="21" name="Блок-схема: сохраненные данные 20"/>
          <p:cNvSpPr/>
          <p:nvPr/>
        </p:nvSpPr>
        <p:spPr>
          <a:xfrm rot="312250">
            <a:off x="1357313" y="3094038"/>
            <a:ext cx="2159000" cy="647700"/>
          </a:xfrm>
          <a:prstGeom prst="flowChartOnlineStorage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/>
              <a:t>Элементарные обязанности</a:t>
            </a:r>
          </a:p>
        </p:txBody>
      </p:sp>
      <p:sp>
        <p:nvSpPr>
          <p:cNvPr id="22" name="Блок-схема: сохраненные данные 21"/>
          <p:cNvSpPr/>
          <p:nvPr/>
        </p:nvSpPr>
        <p:spPr>
          <a:xfrm rot="356946">
            <a:off x="5114925" y="1389063"/>
            <a:ext cx="2370138" cy="889000"/>
          </a:xfrm>
          <a:prstGeom prst="flowChartOnlineStorage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Договариваться</a:t>
            </a:r>
          </a:p>
        </p:txBody>
      </p:sp>
      <p:sp>
        <p:nvSpPr>
          <p:cNvPr id="23" name="Блок-схема: сохраненные данные 22"/>
          <p:cNvSpPr/>
          <p:nvPr/>
        </p:nvSpPr>
        <p:spPr>
          <a:xfrm rot="218456">
            <a:off x="5173663" y="2346325"/>
            <a:ext cx="2232025" cy="865188"/>
          </a:xfrm>
          <a:prstGeom prst="flowChartOnlineStorage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Совместно действовать</a:t>
            </a:r>
          </a:p>
        </p:txBody>
      </p:sp>
      <p:sp>
        <p:nvSpPr>
          <p:cNvPr id="24" name="Блок-схема: сохраненные данные 23"/>
          <p:cNvSpPr/>
          <p:nvPr/>
        </p:nvSpPr>
        <p:spPr>
          <a:xfrm rot="420393">
            <a:off x="5700713" y="3219450"/>
            <a:ext cx="2536825" cy="944563"/>
          </a:xfrm>
          <a:prstGeom prst="flowChartOnlineStorage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Интерес к миру взрослых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7235825" y="1844675"/>
            <a:ext cx="1081088" cy="4318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164388" y="2852738"/>
            <a:ext cx="1152525" cy="36036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4" idx="3"/>
          </p:cNvCxnSpPr>
          <p:nvPr/>
        </p:nvCxnSpPr>
        <p:spPr>
          <a:xfrm>
            <a:off x="7808913" y="3795713"/>
            <a:ext cx="579437" cy="35401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92100"/>
            <a:ext cx="8569325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accent4"/>
                </a:solidFill>
                <a:effectLst/>
              </a:rPr>
              <a:t>Игра «Петербургская новинка»            </a:t>
            </a:r>
            <a:r>
              <a:rPr lang="ru-RU" sz="2800" dirty="0" smtClean="0">
                <a:solidFill>
                  <a:schemeClr val="accent4"/>
                </a:solidFill>
                <a:effectLst/>
              </a:rPr>
              <a:t>автор Гаврилова А.А.                                    </a:t>
            </a:r>
            <a:r>
              <a:rPr lang="ru-RU" sz="2800" dirty="0" smtClean="0">
                <a:solidFill>
                  <a:schemeClr val="accent4"/>
                </a:solidFill>
                <a:effectLst/>
                <a:cs typeface="Arial" pitchFamily="34" charset="0"/>
              </a:rPr>
              <a:t>(аналог игры «Муха в клетке»</a:t>
            </a:r>
            <a:r>
              <a:rPr lang="en-US" sz="2800" dirty="0" smtClean="0">
                <a:solidFill>
                  <a:schemeClr val="accent4"/>
                </a:solidFill>
                <a:effectLst/>
                <a:cs typeface="Arial" pitchFamily="34" charset="0"/>
              </a:rPr>
              <a:t>)</a:t>
            </a:r>
            <a:endParaRPr lang="ru-RU" sz="2800" dirty="0" smtClean="0">
              <a:solidFill>
                <a:schemeClr val="accent4"/>
              </a:solidFill>
              <a:effectLst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420938"/>
            <a:ext cx="7921625" cy="3887787"/>
          </a:xfrm>
          <a:solidFill>
            <a:srgbClr val="808080">
              <a:alpha val="39999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40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1">
                  <a:lumMod val="20000"/>
                  <a:lumOff val="80000"/>
                </a:schemeClr>
              </a:buClr>
              <a:buFontTx/>
              <a:buNone/>
              <a:defRPr/>
            </a:pPr>
            <a:r>
              <a:rPr lang="ru-RU" sz="4000" u="sng" dirty="0" smtClean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Игра пробуждает: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Любопытство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Познавательный интерес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Восхищение Петербургом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Осуществляет воспитание настоящего Петербуржца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333375"/>
            <a:ext cx="8747125" cy="6524625"/>
          </a:xfrm>
          <a:solidFill>
            <a:srgbClr val="808080">
              <a:alpha val="39999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«Петербуржская новинка – это плоскостной рисунок, который является одним из способов передачи информации об архитектуре города.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Рисунки составлены в порядке возрастания сложности.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  Рисунки способствуют приближения города к ребенку, дают возможность дошкольнику самому воссоздать облик архитектуры, развивают творческий потенциал.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chemeClr val="tx2"/>
                </a:solidFill>
              </a:rPr>
              <a:t>Ребята учатся быть  внимательными, усидчивыми, принимать поставленную задачу.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lang="ru-RU" sz="2800" b="1" dirty="0" smtClean="0">
                <a:effectLst/>
                <a:latin typeface="Arial" pitchFamily="34" charset="0"/>
                <a:cs typeface="Arial" pitchFamily="34" charset="0"/>
              </a:rPr>
              <a:t>Игру можно использовать как зрительный диктант-это лучшая форма обучения; и как «нарисуй так же» для развития умения работать самостоятельно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31913" y="404813"/>
            <a:ext cx="62642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chemeClr val="accent3">
                  <a:lumMod val="20000"/>
                  <a:lumOff val="80000"/>
                </a:schemeClr>
              </a:solidFill>
              <a:cs typeface="+mn-cs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sz="quarter" idx="1"/>
          </p:nvPr>
        </p:nvSpPr>
        <p:spPr>
          <a:xfrm>
            <a:off x="3708400" y="3500438"/>
            <a:ext cx="2376488" cy="1152525"/>
          </a:xfrm>
          <a:solidFill>
            <a:srgbClr val="DDDDDD">
              <a:alpha val="30196"/>
            </a:srgbClr>
          </a:solidFill>
        </p:spPr>
        <p:txBody>
          <a:bodyPr/>
          <a:lstStyle/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Образцы</a:t>
            </a:r>
          </a:p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9" descr="колонны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 t="-24"/>
          <a:stretch>
            <a:fillRect/>
          </a:stretch>
        </p:blipFill>
        <p:spPr>
          <a:xfrm>
            <a:off x="539552" y="548680"/>
            <a:ext cx="2196368" cy="2736000"/>
          </a:xfrm>
          <a:prstGeom prst="rect">
            <a:avLst/>
          </a:prstGeom>
          <a:ln w="228600" cap="sq" cmpd="thickThin">
            <a:solidFill>
              <a:srgbClr val="714B5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7" descr="торг биржа"/>
          <p:cNvPicPr>
            <a:picLocks noChangeAspect="1" noChangeArrowheads="1"/>
          </p:cNvPicPr>
          <p:nvPr/>
        </p:nvPicPr>
        <p:blipFill>
          <a:blip r:embed="rId4" cstate="email">
            <a:lum contrast="40000"/>
          </a:blip>
          <a:srcRect/>
          <a:stretch>
            <a:fillRect/>
          </a:stretch>
        </p:blipFill>
        <p:spPr bwMode="auto">
          <a:xfrm>
            <a:off x="3779912" y="692696"/>
            <a:ext cx="2706156" cy="1800000"/>
          </a:xfrm>
          <a:prstGeom prst="rect">
            <a:avLst/>
          </a:prstGeom>
          <a:ln w="228600" cap="sq" cmpd="thickThin">
            <a:solidFill>
              <a:srgbClr val="714B5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30" descr="кунсткамера"/>
          <p:cNvPicPr>
            <a:picLocks noChangeAspect="1" noChangeArrowheads="1"/>
          </p:cNvPicPr>
          <p:nvPr/>
        </p:nvPicPr>
        <p:blipFill>
          <a:blip r:embed="rId5" cstate="email">
            <a:lum contrast="30000"/>
          </a:blip>
          <a:srcRect/>
          <a:stretch>
            <a:fillRect/>
          </a:stretch>
        </p:blipFill>
        <p:spPr bwMode="auto">
          <a:xfrm>
            <a:off x="539552" y="4005064"/>
            <a:ext cx="1974624" cy="2340000"/>
          </a:xfrm>
          <a:prstGeom prst="rect">
            <a:avLst/>
          </a:prstGeom>
          <a:ln w="228600" cap="sq" cmpd="thickThin">
            <a:solidFill>
              <a:srgbClr val="714B5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20" descr="ФОНАРИ"/>
          <p:cNvPicPr>
            <a:picLocks noChangeAspect="1" noChangeArrowheads="1"/>
          </p:cNvPicPr>
          <p:nvPr/>
        </p:nvPicPr>
        <p:blipFill>
          <a:blip r:embed="rId6" cstate="email">
            <a:lum contrast="40000"/>
          </a:blip>
          <a:srcRect b="-6"/>
          <a:stretch>
            <a:fillRect/>
          </a:stretch>
        </p:blipFill>
        <p:spPr bwMode="auto">
          <a:xfrm>
            <a:off x="6372200" y="2492896"/>
            <a:ext cx="871200" cy="1980000"/>
          </a:xfrm>
          <a:prstGeom prst="rect">
            <a:avLst/>
          </a:prstGeom>
          <a:ln w="88900" cap="sq" cmpd="thickThin">
            <a:solidFill>
              <a:srgbClr val="714B5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20" descr="ФОНАРИ"/>
          <p:cNvPicPr>
            <a:picLocks noChangeAspect="1" noChangeArrowheads="1"/>
          </p:cNvPicPr>
          <p:nvPr/>
        </p:nvPicPr>
        <p:blipFill>
          <a:blip r:embed="rId7" cstate="email">
            <a:lum contrast="40000"/>
          </a:blip>
          <a:srcRect/>
          <a:stretch>
            <a:fillRect/>
          </a:stretch>
        </p:blipFill>
        <p:spPr bwMode="auto">
          <a:xfrm>
            <a:off x="6012160" y="4869160"/>
            <a:ext cx="1591578" cy="1440000"/>
          </a:xfrm>
          <a:prstGeom prst="rect">
            <a:avLst/>
          </a:prstGeom>
          <a:ln w="228600" cap="sq" cmpd="thickThin">
            <a:solidFill>
              <a:srgbClr val="714B5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604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chemeClr val="tx1">
                    <a:lumMod val="75000"/>
                  </a:schemeClr>
                </a:solidFill>
              </a:rPr>
              <a:t>Образцы игры «Петербургская новинка</a:t>
            </a:r>
          </a:p>
        </p:txBody>
      </p:sp>
      <p:pic>
        <p:nvPicPr>
          <p:cNvPr id="4" name="Picture 29" descr="медный всадник-собор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467544" y="1196752"/>
            <a:ext cx="2053102" cy="1176425"/>
          </a:xfrm>
          <a:prstGeom prst="rect">
            <a:avLst/>
          </a:prstGeom>
          <a:ln w="228600" cap="sq" cmpd="thickThin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9" descr="медный всадник-собор"/>
          <p:cNvPicPr>
            <a:picLocks noChangeAspect="1" noChangeArrowheads="1"/>
          </p:cNvPicPr>
          <p:nvPr/>
        </p:nvPicPr>
        <p:blipFill>
          <a:blip r:embed="rId4" cstate="email">
            <a:lum contrast="40000"/>
          </a:blip>
          <a:srcRect l="-1617" r="-1118"/>
          <a:stretch>
            <a:fillRect/>
          </a:stretch>
        </p:blipFill>
        <p:spPr bwMode="auto">
          <a:xfrm>
            <a:off x="2987824" y="1628800"/>
            <a:ext cx="2016224" cy="1784942"/>
          </a:xfrm>
          <a:prstGeom prst="rect">
            <a:avLst/>
          </a:prstGeom>
          <a:ln w="228600" cap="sq" cmpd="thickThin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32" descr="исакий"/>
          <p:cNvPicPr>
            <a:picLocks noChangeAspect="1" noChangeArrowheads="1"/>
          </p:cNvPicPr>
          <p:nvPr/>
        </p:nvPicPr>
        <p:blipFill>
          <a:blip r:embed="rId5" cstate="email">
            <a:lum contrast="30000"/>
          </a:blip>
          <a:srcRect/>
          <a:stretch>
            <a:fillRect/>
          </a:stretch>
        </p:blipFill>
        <p:spPr bwMode="auto">
          <a:xfrm>
            <a:off x="395536" y="2636912"/>
            <a:ext cx="2566987" cy="3455987"/>
          </a:xfrm>
          <a:prstGeom prst="rect">
            <a:avLst/>
          </a:prstGeom>
          <a:ln w="228600" cap="sq" cmpd="thickThin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19475" y="4508500"/>
            <a:ext cx="2305050" cy="1728788"/>
          </a:xfrm>
          <a:prstGeom prst="rect">
            <a:avLst/>
          </a:prstGeom>
          <a:solidFill>
            <a:schemeClr val="bg1">
              <a:lumMod val="40000"/>
              <a:lumOff val="60000"/>
              <a:alpha val="4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kern="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tx2">
                  <a:lumMod val="95000"/>
                </a:schemeClr>
              </a:buClr>
              <a:buSzPct val="120000"/>
              <a:defRPr/>
            </a:pPr>
            <a:r>
              <a:rPr lang="ru-RU" kern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Дошколятами</a:t>
            </a:r>
          </a:p>
          <a:p>
            <a:pPr marL="342900" indent="-342900" algn="ctr">
              <a:spcBef>
                <a:spcPct val="20000"/>
              </a:spcBef>
              <a:buClr>
                <a:schemeClr val="tx2">
                  <a:lumMod val="95000"/>
                </a:schemeClr>
              </a:buClr>
              <a:buSzPct val="120000"/>
              <a:defRPr/>
            </a:pPr>
            <a:r>
              <a:rPr lang="ru-RU" kern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дорисовываются детали </a:t>
            </a:r>
          </a:p>
          <a:p>
            <a:pPr marL="342900" indent="-342900" algn="ctr">
              <a:spcBef>
                <a:spcPct val="20000"/>
              </a:spcBef>
              <a:buClr>
                <a:schemeClr val="tx2">
                  <a:lumMod val="95000"/>
                </a:schemeClr>
              </a:buClr>
              <a:buSzPct val="120000"/>
              <a:defRPr/>
            </a:pPr>
            <a:r>
              <a:rPr lang="ru-RU" kern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архитектуры</a:t>
            </a:r>
          </a:p>
        </p:txBody>
      </p:sp>
      <p:pic>
        <p:nvPicPr>
          <p:cNvPr id="9" name="Picture 20" descr="ФОНАРИ"/>
          <p:cNvPicPr>
            <a:picLocks noChangeAspect="1" noChangeArrowheads="1"/>
          </p:cNvPicPr>
          <p:nvPr/>
        </p:nvPicPr>
        <p:blipFill>
          <a:blip r:embed="rId6" cstate="email">
            <a:lum contrast="40000"/>
          </a:blip>
          <a:srcRect/>
          <a:stretch>
            <a:fillRect/>
          </a:stretch>
        </p:blipFill>
        <p:spPr>
          <a:xfrm>
            <a:off x="7236296" y="1628800"/>
            <a:ext cx="1553738" cy="2340000"/>
          </a:xfrm>
          <a:prstGeom prst="rect">
            <a:avLst/>
          </a:prstGeom>
          <a:ln w="2286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20" descr="ФОНАРИ"/>
          <p:cNvPicPr>
            <a:picLocks noChangeAspect="1" noChangeArrowheads="1"/>
          </p:cNvPicPr>
          <p:nvPr/>
        </p:nvPicPr>
        <p:blipFill>
          <a:blip r:embed="rId7" cstate="email">
            <a:lum contrast="40000"/>
          </a:blip>
          <a:srcRect/>
          <a:stretch>
            <a:fillRect/>
          </a:stretch>
        </p:blipFill>
        <p:spPr bwMode="auto">
          <a:xfrm>
            <a:off x="7668344" y="4437112"/>
            <a:ext cx="1080120" cy="1971184"/>
          </a:xfrm>
          <a:prstGeom prst="rect">
            <a:avLst/>
          </a:prstGeom>
          <a:ln w="88900" cap="sq" cmpd="thickThin">
            <a:solidFill>
              <a:schemeClr val="bg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414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C000"/>
                </a:solidFill>
              </a:rPr>
              <a:t>Образцы игры «Петербургская новинка»                  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516563"/>
            <a:ext cx="7920037" cy="36036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None/>
              <a:defRPr/>
            </a:pPr>
            <a:endParaRPr lang="ru-RU" dirty="0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ru-RU" dirty="0" smtClean="0">
              <a:solidFill>
                <a:srgbClr val="FFFF00"/>
              </a:solidFill>
            </a:endParaRPr>
          </a:p>
        </p:txBody>
      </p:sp>
      <p:pic>
        <p:nvPicPr>
          <p:cNvPr id="4" name="Picture 31" descr="петропавловский собор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>
          <a:xfrm>
            <a:off x="6588224" y="2996952"/>
            <a:ext cx="2247900" cy="3573462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30" descr="кунсткамера"/>
          <p:cNvPicPr>
            <a:picLocks noChangeAspect="1" noChangeArrowheads="1"/>
          </p:cNvPicPr>
          <p:nvPr/>
        </p:nvPicPr>
        <p:blipFill>
          <a:blip r:embed="rId4" cstate="email">
            <a:lum contrast="30000"/>
          </a:blip>
          <a:srcRect/>
          <a:stretch>
            <a:fillRect/>
          </a:stretch>
        </p:blipFill>
        <p:spPr>
          <a:xfrm>
            <a:off x="6444208" y="1268760"/>
            <a:ext cx="2162175" cy="1368598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18" descr="ваза"/>
          <p:cNvPicPr>
            <a:picLocks noChangeAspect="1" noChangeArrowheads="1"/>
          </p:cNvPicPr>
          <p:nvPr/>
        </p:nvPicPr>
        <p:blipFill>
          <a:blip r:embed="rId5" cstate="email">
            <a:lum contrast="40000"/>
          </a:blip>
          <a:srcRect t="-6682"/>
          <a:stretch>
            <a:fillRect/>
          </a:stretch>
        </p:blipFill>
        <p:spPr>
          <a:xfrm>
            <a:off x="3563888" y="1124744"/>
            <a:ext cx="794560" cy="1440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18" descr="ваза"/>
          <p:cNvPicPr>
            <a:picLocks noChangeAspect="1" noChangeArrowheads="1"/>
          </p:cNvPicPr>
          <p:nvPr/>
        </p:nvPicPr>
        <p:blipFill>
          <a:blip r:embed="rId6" cstate="email">
            <a:lum contrast="40000"/>
          </a:blip>
          <a:srcRect/>
          <a:stretch>
            <a:fillRect/>
          </a:stretch>
        </p:blipFill>
        <p:spPr bwMode="auto">
          <a:xfrm>
            <a:off x="323528" y="3212976"/>
            <a:ext cx="1944216" cy="3356992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 rot="10800000" flipV="1">
            <a:off x="323850" y="1773238"/>
            <a:ext cx="144463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100" dirty="0">
                <a:solidFill>
                  <a:schemeClr val="accent4">
                    <a:lumMod val="10000"/>
                  </a:schemeClr>
                </a:solidFill>
                <a:cs typeface="+mn-cs"/>
              </a:rPr>
              <a:t>ваза</a:t>
            </a:r>
          </a:p>
        </p:txBody>
      </p:sp>
      <p:pic>
        <p:nvPicPr>
          <p:cNvPr id="10" name="Picture 19" descr="колонны"/>
          <p:cNvPicPr>
            <a:picLocks noChangeAspect="1" noChangeArrowheads="1"/>
          </p:cNvPicPr>
          <p:nvPr/>
        </p:nvPicPr>
        <p:blipFill>
          <a:blip r:embed="rId7" cstate="email">
            <a:lum contrast="40000"/>
          </a:blip>
          <a:srcRect/>
          <a:stretch>
            <a:fillRect/>
          </a:stretch>
        </p:blipFill>
        <p:spPr bwMode="auto">
          <a:xfrm>
            <a:off x="4427984" y="1844824"/>
            <a:ext cx="1969553" cy="234001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7" descr="торг биржа"/>
          <p:cNvPicPr>
            <a:picLocks noChangeAspect="1" noChangeArrowheads="1"/>
          </p:cNvPicPr>
          <p:nvPr/>
        </p:nvPicPr>
        <p:blipFill>
          <a:blip r:embed="rId8" cstate="email">
            <a:lum contrast="30000"/>
          </a:blip>
          <a:srcRect/>
          <a:stretch>
            <a:fillRect/>
          </a:stretch>
        </p:blipFill>
        <p:spPr bwMode="auto">
          <a:xfrm>
            <a:off x="2339752" y="4077072"/>
            <a:ext cx="2590845" cy="234000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1614</TotalTime>
  <Words>903</Words>
  <Application>Microsoft Office PowerPoint</Application>
  <PresentationFormat>Экран (4:3)</PresentationFormat>
  <Paragraphs>168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Океан</vt:lpstr>
      <vt:lpstr>«Формирования у детей дошкольного возраста представлений и познавательного интереса о культуре родного края в зависимости от индивидуальных способностей ребенка»</vt:lpstr>
      <vt:lpstr> Программа для дошколят</vt:lpstr>
      <vt:lpstr>Слайд 3</vt:lpstr>
      <vt:lpstr>Слайд 4</vt:lpstr>
      <vt:lpstr>Игра «Петербургская новинка»            автор Гаврилова А.А.                                    (аналог игры «Муха в клетке»)</vt:lpstr>
      <vt:lpstr>Слайд 6</vt:lpstr>
      <vt:lpstr>Слайд 7</vt:lpstr>
      <vt:lpstr>Образцы игры «Петербургская новинка</vt:lpstr>
      <vt:lpstr>Образцы игры «Петербургская новинка»                   </vt:lpstr>
      <vt:lpstr>Рисунки дошколят  «Петербуржская новинка»</vt:lpstr>
      <vt:lpstr>Игра «Старичок – городовичок                      в Петербурге» (настольно-печатная автор Гаврилова А.А.)</vt:lpstr>
      <vt:lpstr>Игра «Старичок – городовичок                      в Петербурге»</vt:lpstr>
      <vt:lpstr>Слайд 13</vt:lpstr>
      <vt:lpstr>Развитие чувства «влюбленности»             в образ Петербурга через      художественно-продуктивную деятельность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Развитие чувства «влюбленности» в Петербург через поэзию</vt:lpstr>
      <vt:lpstr>Слайд 30</vt:lpstr>
      <vt:lpstr>Совместная деятельность с детьми младшего возраста «Петербургская осень»</vt:lpstr>
      <vt:lpstr>Слайд 32</vt:lpstr>
      <vt:lpstr>Слайд 33</vt:lpstr>
      <vt:lpstr> Наглядно-информационный материал для родителей, созданный вместе с дошколятами «АЛГОРИТМ ПРОГУЛКИ ПО ПЕТЕРБУРГУ» (фотосессия )</vt:lpstr>
      <vt:lpstr>Слайд 35</vt:lpstr>
      <vt:lpstr>Мастер класс: «Формирование у детей дошкольного возраста представлений и познавательного интереса о культуре родного города»  Информационно-просветительный материал для педагогов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Авторская программа Город мой друг.Гаврилова Анна Алексеевна.</dc:title>
  <dc:creator>Гаврилова А.А</dc:creator>
  <cp:keywords>Новинка;программа Город мой друг</cp:keywords>
  <cp:lastModifiedBy>Tata</cp:lastModifiedBy>
  <cp:revision>175</cp:revision>
  <dcterms:created xsi:type="dcterms:W3CDTF">2010-01-09T16:34:53Z</dcterms:created>
  <dcterms:modified xsi:type="dcterms:W3CDTF">2013-05-04T13:59:32Z</dcterms:modified>
</cp:coreProperties>
</file>