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79" r:id="rId4"/>
    <p:sldId id="258" r:id="rId5"/>
    <p:sldId id="259" r:id="rId6"/>
    <p:sldId id="260" r:id="rId7"/>
    <p:sldId id="281" r:id="rId8"/>
    <p:sldId id="261" r:id="rId9"/>
    <p:sldId id="262" r:id="rId10"/>
    <p:sldId id="263" r:id="rId11"/>
    <p:sldId id="264" r:id="rId12"/>
    <p:sldId id="265" r:id="rId13"/>
    <p:sldId id="266" r:id="rId14"/>
    <p:sldId id="28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2" r:id="rId28"/>
    <p:sldId id="283" r:id="rId29"/>
    <p:sldId id="284" r:id="rId30"/>
    <p:sldId id="285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84;&#1091;&#1079;&#1099;&#1082;&#1072;%20&#1088;&#1072;&#1079;\&#1071;&#1082;&#1091;&#1090;&#1089;&#1082;&#1080;&#1077;%20&#1087;&#1077;&#1089;&#1085;&#1080;\&#1092;&#1083;&#1077;&#1081;&#1090;&#1072;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84;&#1091;&#1079;&#1099;&#1082;&#1072;%20&#1088;&#1072;&#1079;\&#1071;&#1082;&#1091;&#1090;&#1089;&#1082;&#1080;&#1077;%20&#1087;&#1077;&#1089;&#1085;&#1080;\&#1092;&#1083;&#1077;&#1081;&#1090;&#1072;.mp3" TargetMode="Externa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84;&#1091;&#1079;&#1099;&#1082;&#1072;%20&#1088;&#1072;&#1079;\&#1071;&#1082;&#1091;&#1090;&#1089;&#1082;&#1080;&#1077;%20&#1087;&#1077;&#1089;&#1085;&#1080;\&#1092;&#1083;&#1077;&#1081;&#1090;&#1072;.mp3" TargetMode="Externa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84;&#1091;&#1079;&#1099;&#1082;&#1072;%20&#1088;&#1072;&#1079;\&#1071;&#1082;&#1091;&#1090;&#1089;&#1082;&#1080;&#1077;%20&#1087;&#1077;&#1089;&#1085;&#1080;\&#1092;&#1083;&#1077;&#1081;&#1090;&#1072;.mp3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84;&#1091;&#1079;&#1099;&#1082;&#1072;%20&#1088;&#1072;&#1079;\&#1071;&#1082;&#1091;&#1090;&#1089;&#1082;&#1080;&#1077;%20&#1087;&#1077;&#1089;&#1085;&#1080;\&#1092;&#1083;&#1077;&#1081;&#1090;&#1072;.mp3" TargetMode="Externa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-507632"/>
            <a:ext cx="705148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Интегрированный урок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алгебре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7-м классе по теме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"Многочлены"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95536" y="836712"/>
            <a:ext cx="849694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называется многочленом?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слагаемые называются подобными членами многочлена?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называется степенью многочлена?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раскрыть скобки, если перед скобками стоит знак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Сформулируйте правило умножения одночлена на многочлен?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data\articles\51\5121\512177\img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81369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39552" y="1194520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Выполните вычисления с помощью блок-схемы: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332656"/>
          <a:ext cx="8892480" cy="5616624"/>
        </p:xfrm>
        <a:graphic>
          <a:graphicData uri="http://schemas.openxmlformats.org/drawingml/2006/table">
            <a:tbl>
              <a:tblPr/>
              <a:tblGrid>
                <a:gridCol w="1778496"/>
                <a:gridCol w="1778496"/>
                <a:gridCol w="1778496"/>
                <a:gridCol w="1778496"/>
                <a:gridCol w="1778496"/>
              </a:tblGrid>
              <a:tr h="93610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Раскройте скобки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-(</a:t>
                      </a:r>
                      <a:r>
                        <a:rPr lang="ru-RU" sz="1800" b="1" dirty="0" err="1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ru-RU" sz="1800" b="1" dirty="0" err="1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(m</a:t>
                      </a:r>
                      <a:r>
                        <a:rPr lang="ru-RU" sz="1800" b="1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800" b="1" dirty="0" err="1">
                          <a:latin typeface="Arial"/>
                          <a:ea typeface="Times New Roman"/>
                          <a:cs typeface="Times New Roman"/>
                        </a:rPr>
                        <a:t>mn</a:t>
                      </a: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 + n</a:t>
                      </a:r>
                      <a:r>
                        <a:rPr lang="ru-RU" sz="1800" b="1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/>
                          <a:ea typeface="Times New Roman"/>
                          <a:cs typeface="Times New Roman"/>
                        </a:rPr>
                        <a:t>-(-x</a:t>
                      </a:r>
                      <a:r>
                        <a:rPr lang="ru-RU" sz="1800" b="1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b="1">
                          <a:latin typeface="Arial"/>
                          <a:ea typeface="Times New Roman"/>
                          <a:cs typeface="Times New Roman"/>
                        </a:rPr>
                        <a:t> + y)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-(b</a:t>
                      </a:r>
                      <a:r>
                        <a:rPr lang="ru-RU" sz="1800" b="1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 + b+8)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/>
                          <a:ea typeface="Times New Roman"/>
                          <a:cs typeface="Times New Roman"/>
                        </a:rPr>
                        <a:t>(a</a:t>
                      </a:r>
                      <a:r>
                        <a:rPr lang="ru-RU" sz="1800" b="1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b="1">
                          <a:latin typeface="Arial"/>
                          <a:ea typeface="Times New Roman"/>
                          <a:cs typeface="Times New Roman"/>
                        </a:rPr>
                        <a:t> + 5a + 4)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610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Представьте многочлен к стандартному виду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800" b="1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b="1">
                          <a:latin typeface="Arial"/>
                          <a:ea typeface="Times New Roman"/>
                          <a:cs typeface="Times New Roman"/>
                        </a:rPr>
                        <a:t> - m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Arial"/>
                          <a:ea typeface="Times New Roman"/>
                          <a:cs typeface="Times New Roman"/>
                        </a:rPr>
                        <a:t>nm</a:t>
                      </a: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 +4n</a:t>
                      </a:r>
                      <a:r>
                        <a:rPr lang="ru-RU" sz="1800" b="1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/>
                          <a:ea typeface="Times New Roman"/>
                          <a:cs typeface="Times New Roman"/>
                        </a:rPr>
                        <a:t>x*x + y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4x</a:t>
                      </a:r>
                      <a:r>
                        <a:rPr lang="ru-RU" sz="1800" b="1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 + 3x -5x</a:t>
                      </a:r>
                      <a:r>
                        <a:rPr lang="ru-RU" sz="1800" b="1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-2x</a:t>
                      </a:r>
                      <a:r>
                        <a:rPr lang="ru-RU" sz="1800" b="1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 + 3x</a:t>
                      </a:r>
                      <a:r>
                        <a:rPr lang="ru-RU" sz="1800" b="1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610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Calibri"/>
                          <a:cs typeface="Times New Roman"/>
                        </a:rPr>
                        <a:t>Решите</a:t>
                      </a:r>
                      <a:r>
                        <a:rPr lang="ru-RU" sz="1800" b="1" baseline="0" dirty="0" smtClean="0">
                          <a:latin typeface="Arial"/>
                          <a:ea typeface="Calibri"/>
                          <a:cs typeface="Times New Roman"/>
                        </a:rPr>
                        <a:t>  уравнение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 = 10,2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: 4 = 2, 5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ru-RU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– 3) : 2 = 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Х *=</a:t>
                      </a:r>
                      <a:r>
                        <a:rPr lang="ru-RU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9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Х + 4) *5=40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data\articles\51\5121\512177\img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8208912" cy="61206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5013176"/>
            <a:ext cx="36004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899592" y="1124744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5,</a:t>
            </a:r>
            <a:r>
              <a:rPr lang="ru-RU" sz="2400" dirty="0" smtClean="0"/>
              <a:t>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052736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96336" y="1052736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10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492896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17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564904"/>
            <a:ext cx="11521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физминутка</a:t>
            </a:r>
            <a:endParaRPr lang="ru-RU" b="1" i="1" dirty="0"/>
          </a:p>
        </p:txBody>
      </p:sp>
      <p:pic>
        <p:nvPicPr>
          <p:cNvPr id="4" name="флейт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6093296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2132856"/>
            <a:ext cx="5526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Данное упражнение проводится с целью восстановления сил. Предлагается сделать глубокий вдох, задержать дыхание на несколько секунд, а затем выдохнуть. 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Сброс мышечного напряжения с области спины и плеч. Упражнение выполнять стоя. Максимально резко поднять плечи, широко развести их назад и опустить</a:t>
            </a:r>
            <a:r>
              <a:rPr lang="ru-RU" sz="2400" dirty="0" smtClean="0"/>
              <a:t>.</a:t>
            </a:r>
            <a:r>
              <a:rPr lang="ru-RU" sz="2400" b="1" i="1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123728" y="502669"/>
            <a:ext cx="4680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ешить уравнение 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data\articles\51\5121\512177\img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9928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1988840"/>
            <a:ext cx="8640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 smtClean="0"/>
              <a:t>-</a:t>
            </a:r>
            <a:endParaRPr lang="ru-RU" sz="16600" dirty="0"/>
          </a:p>
        </p:txBody>
      </p:sp>
      <p:pic>
        <p:nvPicPr>
          <p:cNvPr id="6" name="Рисунок 5" descr="D:\data\articles\51\5121\512177\img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2" y="1925216"/>
            <a:ext cx="79928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442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5" y="620688"/>
          <a:ext cx="8064897" cy="2376678"/>
        </p:xfrm>
        <a:graphic>
          <a:graphicData uri="http://schemas.openxmlformats.org/drawingml/2006/table">
            <a:tbl>
              <a:tblPr/>
              <a:tblGrid>
                <a:gridCol w="4176465"/>
                <a:gridCol w="2880320"/>
                <a:gridCol w="100811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найти значение</a:t>
                      </a:r>
                      <a:r>
                        <a:rPr lang="ru-RU" sz="3200" baseline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выражения: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dirty="0">
                          <a:latin typeface="Arial"/>
                          <a:ea typeface="Times New Roman"/>
                          <a:cs typeface="Times New Roman"/>
                        </a:rPr>
                        <a:t>3(2х – 1) + 5(3 – </a:t>
                      </a:r>
                      <a:r>
                        <a:rPr lang="ru-RU" sz="3200" dirty="0" err="1">
                          <a:latin typeface="Arial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3200" dirty="0">
                          <a:latin typeface="Arial"/>
                          <a:ea typeface="Times New Roman"/>
                          <a:cs typeface="Times New Roman"/>
                        </a:rPr>
                        <a:t>)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Arial"/>
                          <a:ea typeface="Times New Roman"/>
                          <a:cs typeface="Times New Roman"/>
                        </a:rPr>
                        <a:t>при </a:t>
                      </a:r>
                      <a:r>
                        <a:rPr lang="ru-RU" sz="3200" dirty="0" err="1">
                          <a:latin typeface="Arial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3200" dirty="0">
                          <a:latin typeface="Arial"/>
                          <a:ea typeface="Times New Roman"/>
                          <a:cs typeface="Times New Roman"/>
                        </a:rPr>
                        <a:t> = 18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539552" y="3284984"/>
            <a:ext cx="842493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Докажите, что значение выражения не зависит от  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(3y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+ 50) - (2y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+ 30y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750)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(y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y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+ 20y)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548680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Тест</a:t>
            </a:r>
            <a:endParaRPr lang="ru-RU" sz="2400" b="1" dirty="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3347864" y="1124744"/>
            <a:ext cx="3024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 1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539552" y="1649706"/>
            <a:ext cx="828092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 многочлен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x,y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)=3x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- 3xy + 2y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?.Чему равно значение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(1;-1)?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4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-4.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Раскройте скобки 8(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+ 2x - 3).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+ 10x - 24.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+ 16x - 11 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+ 16x + 5.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+ 16x - 24.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539552" y="620688"/>
            <a:ext cx="770485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Раскройте скобки 8(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+ 2x - 3).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8x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+ 10x - 24.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8x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+ 16x - 11 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8x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+ 16x + 5.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8x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+ 16x - 24.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Раскройте скобки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(2a?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 - 2a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-2a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 - ab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 + ab.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-2a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 + ab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539552" y="620688"/>
            <a:ext cx="813690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Упростите выражение -8a +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(- 3ab +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-9a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2ab.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4ab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9a.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-7a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2ab.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4ab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Раскройте скобки (3b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1)(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+ 2).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3b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+ 7b - 2.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3b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+ 5b - 2.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3b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+ 7b + 2.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3b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+ 5b + 2.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/>
          <a:lstStyle/>
          <a:p>
            <a:r>
              <a:rPr lang="ru-RU" dirty="0" smtClean="0"/>
              <a:t>                      Знать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/>
            <a:endParaRPr lang="ru-RU" dirty="0" smtClean="0"/>
          </a:p>
          <a:p>
            <a:r>
              <a:rPr lang="ru-RU" dirty="0" smtClean="0"/>
              <a:t>1) правило действий со степенями;</a:t>
            </a:r>
            <a:br>
              <a:rPr lang="ru-RU" dirty="0" smtClean="0"/>
            </a:br>
            <a:r>
              <a:rPr lang="ru-RU" dirty="0" smtClean="0"/>
              <a:t>2) алгоритм умножения одночлена на многочлен;</a:t>
            </a:r>
            <a:br>
              <a:rPr lang="ru-RU" dirty="0" smtClean="0"/>
            </a:br>
            <a:r>
              <a:rPr lang="ru-RU" dirty="0" smtClean="0"/>
              <a:t>3) алгоритм сложения и вычитания многочленов;</a:t>
            </a:r>
          </a:p>
          <a:p>
            <a:r>
              <a:rPr lang="ru-RU" b="1" dirty="0" smtClean="0"/>
              <a:t>                                      уметь: </a:t>
            </a:r>
            <a:endParaRPr lang="ru-RU" dirty="0" smtClean="0"/>
          </a:p>
          <a:p>
            <a:r>
              <a:rPr lang="ru-RU" dirty="0" smtClean="0"/>
              <a:t>1) приводить подобные члены многочленов;</a:t>
            </a:r>
            <a:br>
              <a:rPr lang="ru-RU" dirty="0" smtClean="0"/>
            </a:br>
            <a:r>
              <a:rPr lang="ru-RU" dirty="0" smtClean="0"/>
              <a:t>2) складывать, вычитать многочлены.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67544" y="476672"/>
            <a:ext cx="828092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Решите уравнение 3(x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+ 3)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(3x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-5x + 10) = 0.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1/2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-1/2.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1/8.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-1/8.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Даны равенства: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2a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2a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y(a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8ay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+ 4ay = 4ay(2y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+ 1).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 из них верно (да), какое неверно (нет)?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Нет; 2) да.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1) Нет; 2) нет.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1) Да; 2) нет.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1) Да; 2) да.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467544" y="394792"/>
            <a:ext cx="842493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Тест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Вариант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 многочлен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x,y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)=2x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- 5xy + 3y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Чему равно значение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(-1;1)?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Раскройте скобки 8(x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- 5x + 2).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- 40x + 16.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- 40x - 16.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- 5x + 2.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- 40x + 2.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467544" y="836712"/>
            <a:ext cx="820891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Раскройте скобки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(3a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- 2ab).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- 2ab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2ab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- 3a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 - 2ab.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3a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 + 2ab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Упростите выражение -12m + 2mn - (- 3mn +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13m.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539552" y="857036"/>
            <a:ext cx="842493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Раскройте скобки (3p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1)(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+ 2).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3p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+ 7p + 2.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3p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+ 5p + 2.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3p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+ 5p - 2.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3p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+ 7p - 2.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Решите уравнение (2y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+ 5y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2(y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+ 4) = 0.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11/7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11/3.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-11/3.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-11/7.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539552" y="1005407"/>
            <a:ext cx="799288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Даны равенства: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5m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- 10m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5m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n(1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2n);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4m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+ 6m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= 2m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n(2m + 3).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 из них верно (да), какое неверно (нет)?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1) Да; 2) да.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1)Да; 2) нет.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1)Нет; 2) нет.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1) Нет; 2) да.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412776"/>
          <a:ext cx="8136904" cy="4380442"/>
        </p:xfrm>
        <a:graphic>
          <a:graphicData uri="http://schemas.openxmlformats.org/drawingml/2006/table">
            <a:tbl>
              <a:tblPr/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№ варианта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0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Вариант 1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0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Вариант 2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827584" y="620688"/>
            <a:ext cx="73448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Ответы проверяют самостоятельно по ключу: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611560" y="692696"/>
            <a:ext cx="79928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Озеро Байкал имеет много переводов,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вы спросите якута, он ответит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богатое озеро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вы спросите алтайца, он ответит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золотое озеро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вы спросите бурята, он ответит - огненное озеро.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Байкал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единственное в своем роде природная лаборатория, создавшая столь значительную коллекцию небывалых растений и животных. Более 70%обитателей Байкала не встречаются в других водоемах планеты.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3\Documents\Bluetooth Folder\__baikal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6336704" cy="5040560"/>
          </a:xfrm>
          <a:prstGeom prst="rect">
            <a:avLst/>
          </a:prstGeom>
          <a:noFill/>
        </p:spPr>
      </p:pic>
      <p:pic>
        <p:nvPicPr>
          <p:cNvPr id="5" name="флей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23\Documents\Bluetooth Folder\9a5ff1624259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6912768" cy="4752528"/>
          </a:xfrm>
          <a:prstGeom prst="rect">
            <a:avLst/>
          </a:prstGeom>
          <a:noFill/>
        </p:spPr>
      </p:pic>
      <p:pic>
        <p:nvPicPr>
          <p:cNvPr id="5" name="флей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ocuments\Bluetooth Folder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91680" y="1124744"/>
            <a:ext cx="5904656" cy="4608512"/>
          </a:xfrm>
          <a:prstGeom prst="rect">
            <a:avLst/>
          </a:prstGeom>
          <a:noFill/>
        </p:spPr>
      </p:pic>
      <p:pic>
        <p:nvPicPr>
          <p:cNvPr id="5" name="флей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1879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“Да путь познания не гладок,</a:t>
            </a:r>
            <a:br>
              <a:rPr lang="ru-RU" sz="3600" dirty="0" smtClean="0"/>
            </a:br>
            <a:r>
              <a:rPr lang="ru-RU" sz="3600" dirty="0" smtClean="0"/>
              <a:t>Но знаем мы со школьных лет,</a:t>
            </a:r>
            <a:br>
              <a:rPr lang="ru-RU" sz="3600" dirty="0" smtClean="0"/>
            </a:br>
            <a:r>
              <a:rPr lang="ru-RU" sz="3600" dirty="0" smtClean="0"/>
              <a:t>Загадок больше, чем разгадок</a:t>
            </a:r>
            <a:br>
              <a:rPr lang="ru-RU" sz="3600" dirty="0" smtClean="0"/>
            </a:br>
            <a:r>
              <a:rPr lang="ru-RU" sz="3600" dirty="0" smtClean="0"/>
              <a:t>И поискам предела нет!”</a:t>
            </a:r>
            <a:endParaRPr lang="ru-RU" sz="36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23\Documents\Bluetooth Folder\Ozero-Baykal.11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6552728" cy="4536504"/>
          </a:xfrm>
          <a:prstGeom prst="rect">
            <a:avLst/>
          </a:prstGeom>
          <a:noFill/>
        </p:spPr>
      </p:pic>
      <p:pic>
        <p:nvPicPr>
          <p:cNvPr id="5" name="флей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СПАСИБО  ЗА  УРОК!!!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95536" y="441829"/>
            <a:ext cx="8352928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Форма урока: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урок-путешествие.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 урока: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Энциклопедия,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мультимедиа,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раздаточный материал.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data\articles\51\5121\512177\img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data\articles\51\5121\512177\img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08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95536" y="764704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Подставляем ответы в примеры и получаем ответ: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052736"/>
          </a:xfrm>
        </p:spPr>
        <p:txBody>
          <a:bodyPr/>
          <a:lstStyle/>
          <a:p>
            <a:r>
              <a:rPr lang="ru-RU" dirty="0" smtClean="0"/>
              <a:t>                  Озеро Байкал</a:t>
            </a:r>
            <a:endParaRPr lang="ru-RU" dirty="0"/>
          </a:p>
        </p:txBody>
      </p:sp>
      <p:pic>
        <p:nvPicPr>
          <p:cNvPr id="1026" name="Picture 2" descr="C:\Users\123\Documents\Bluetooth Folder\baikalmap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1268760"/>
            <a:ext cx="5616624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539552" y="620688"/>
            <a:ext cx="80648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многочлен от слова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мне всегда звучит тревога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одночлены все собрать,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какую сумму записать?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Живу всегда с друзьями в мире,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Люблю играть в примеры с ними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знаки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плюс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отнять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умножить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Всегда играть готовы тоже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вот мой друг, сейчас давай-ка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игру вот эту поиграй-ка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Даю тебе я два двучлена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результат найди сложенья и вычитанья их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Затем местами поменяй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снова двучлены прорешай.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39552" y="773996"/>
            <a:ext cx="82089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Записаны два выражения: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А=5x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              B= 3y + x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Составьте и упростите выражение: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А+В=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В+А=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А-В=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В-А=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Сравните результаты и сделайте вывод.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615</Words>
  <Application>Microsoft Office PowerPoint</Application>
  <PresentationFormat>Экран (4:3)</PresentationFormat>
  <Paragraphs>179</Paragraphs>
  <Slides>31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Слайд 1</vt:lpstr>
      <vt:lpstr>                      Знать</vt:lpstr>
      <vt:lpstr>Слайд 3</vt:lpstr>
      <vt:lpstr>Слайд 4</vt:lpstr>
      <vt:lpstr>Слайд 5</vt:lpstr>
      <vt:lpstr>Слайд 6</vt:lpstr>
      <vt:lpstr>                  Озеро Байкал</vt:lpstr>
      <vt:lpstr>Слайд 8</vt:lpstr>
      <vt:lpstr>Слайд 9</vt:lpstr>
      <vt:lpstr>Слайд 10</vt:lpstr>
      <vt:lpstr>Слайд 11</vt:lpstr>
      <vt:lpstr>Слайд 12</vt:lpstr>
      <vt:lpstr>Слайд 13</vt:lpstr>
      <vt:lpstr>физминутка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re</cp:lastModifiedBy>
  <cp:revision>39</cp:revision>
  <dcterms:created xsi:type="dcterms:W3CDTF">2013-01-30T07:25:57Z</dcterms:created>
  <dcterms:modified xsi:type="dcterms:W3CDTF">2013-04-19T22:27:34Z</dcterms:modified>
</cp:coreProperties>
</file>