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49"/>
  </p:notesMasterIdLst>
  <p:handoutMasterIdLst>
    <p:handoutMasterId r:id="rId50"/>
  </p:handoutMasterIdLst>
  <p:sldIdLst>
    <p:sldId id="306" r:id="rId2"/>
    <p:sldId id="303" r:id="rId3"/>
    <p:sldId id="256" r:id="rId4"/>
    <p:sldId id="304" r:id="rId5"/>
    <p:sldId id="262" r:id="rId6"/>
    <p:sldId id="278" r:id="rId7"/>
    <p:sldId id="279" r:id="rId8"/>
    <p:sldId id="280" r:id="rId9"/>
    <p:sldId id="263" r:id="rId10"/>
    <p:sldId id="258" r:id="rId11"/>
    <p:sldId id="259" r:id="rId12"/>
    <p:sldId id="261" r:id="rId13"/>
    <p:sldId id="264" r:id="rId14"/>
    <p:sldId id="281" r:id="rId15"/>
    <p:sldId id="282" r:id="rId16"/>
    <p:sldId id="283" r:id="rId17"/>
    <p:sldId id="265" r:id="rId18"/>
    <p:sldId id="284" r:id="rId19"/>
    <p:sldId id="272" r:id="rId20"/>
    <p:sldId id="285" r:id="rId21"/>
    <p:sldId id="275" r:id="rId22"/>
    <p:sldId id="274" r:id="rId23"/>
    <p:sldId id="286" r:id="rId24"/>
    <p:sldId id="287" r:id="rId25"/>
    <p:sldId id="288" r:id="rId26"/>
    <p:sldId id="273" r:id="rId27"/>
    <p:sldId id="270" r:id="rId28"/>
    <p:sldId id="289" r:id="rId29"/>
    <p:sldId id="290" r:id="rId30"/>
    <p:sldId id="292" r:id="rId31"/>
    <p:sldId id="291" r:id="rId32"/>
    <p:sldId id="293" r:id="rId33"/>
    <p:sldId id="294" r:id="rId34"/>
    <p:sldId id="295" r:id="rId35"/>
    <p:sldId id="269" r:id="rId36"/>
    <p:sldId id="296" r:id="rId37"/>
    <p:sldId id="297" r:id="rId38"/>
    <p:sldId id="298" r:id="rId39"/>
    <p:sldId id="268" r:id="rId40"/>
    <p:sldId id="266" r:id="rId41"/>
    <p:sldId id="276" r:id="rId42"/>
    <p:sldId id="299" r:id="rId43"/>
    <p:sldId id="277" r:id="rId44"/>
    <p:sldId id="300" r:id="rId45"/>
    <p:sldId id="301" r:id="rId46"/>
    <p:sldId id="302" r:id="rId47"/>
    <p:sldId id="305" r:id="rId4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 varScale="1">
        <p:scale>
          <a:sx n="41" d="100"/>
          <a:sy n="41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81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F97BB1-5994-44A2-80D3-7831C0335B19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E3AE0F1-0FD6-439F-B9E1-9991B1FCA9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355F94E-2011-40F0-8314-9E5818F04A5C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2E2CEBD-F07B-4EBF-9220-85878B52A7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3AF9CF-862A-4BE5-9AC0-D064D4539B5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202CBB-0B57-4DE6-AE97-97135D461FF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CABF0C-5DFA-4E19-BED7-D52F5C5E5F9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1D471-1FFC-4FC1-9E6A-1AC64320CCA9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2A798-7F50-46A0-B625-1E9DA7FA0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47825-4998-4B25-B690-D2813E67A00E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9FE8D-A64C-480F-9B94-24F311B31C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78F2F-8E0D-4F12-9A83-CFA1BFCF8BA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09CA3-4488-4178-8FAA-5D4C2B85BD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97839-22E1-45C5-AAC2-615C391A52A0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B9D45-F493-4D3D-955F-CBECB1D19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9E183-12B0-4270-A37E-F6A43995E52F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FF7C1-AF07-4948-9BE6-725665F7DE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7955E-A327-4236-B1A8-8B1994B5D80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28C8C-ED7C-4CF6-91B0-4D317630B0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C7277-7529-4FCD-BC9C-4721D03090A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2A23F-DEA8-4B33-8778-B82B7935F5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B975F-4861-48E3-9767-0AE4CB6D4BDA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C5A57-C50B-4734-9245-1CCA21D92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3EF57-06F3-40B9-9DA9-464FC0E25AFC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A1C62-B46C-4153-B700-2F38881831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C279B-04CE-45BB-BDB0-3B47050624D4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2E96-C0A1-4B1C-9043-0EEE3B09BF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4D3AA-75A4-4FE1-9D76-87FF493213B7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D16D-332B-452A-9228-E249AD37F8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9E31C1-9647-456E-B6E7-2D7CBA2B380A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8B4580-326A-4E73-AD7C-91CC916C6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7" r:id="rId9"/>
    <p:sldLayoutId id="2147483825" r:id="rId10"/>
    <p:sldLayoutId id="21474838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slide" Target="slide40.xml"/><Relationship Id="rId3" Type="http://schemas.openxmlformats.org/officeDocument/2006/relationships/slide" Target="slide9.xml"/><Relationship Id="rId7" Type="http://schemas.openxmlformats.org/officeDocument/2006/relationships/slide" Target="slide21.xml"/><Relationship Id="rId12" Type="http://schemas.openxmlformats.org/officeDocument/2006/relationships/slide" Target="slide3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11" Type="http://schemas.openxmlformats.org/officeDocument/2006/relationships/slide" Target="slide35.xml"/><Relationship Id="rId5" Type="http://schemas.openxmlformats.org/officeDocument/2006/relationships/slide" Target="slide17.xml"/><Relationship Id="rId15" Type="http://schemas.openxmlformats.org/officeDocument/2006/relationships/slide" Target="slide43.xml"/><Relationship Id="rId10" Type="http://schemas.openxmlformats.org/officeDocument/2006/relationships/slide" Target="slide27.xml"/><Relationship Id="rId4" Type="http://schemas.openxmlformats.org/officeDocument/2006/relationships/slide" Target="slide13.xml"/><Relationship Id="rId9" Type="http://schemas.openxmlformats.org/officeDocument/2006/relationships/slide" Target="slide26.xml"/><Relationship Id="rId14" Type="http://schemas.openxmlformats.org/officeDocument/2006/relationships/slide" Target="slide4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571500" y="714375"/>
            <a:ext cx="8229600" cy="1143000"/>
          </a:xfrm>
        </p:spPr>
        <p:txBody>
          <a:bodyPr/>
          <a:lstStyle/>
          <a:p>
            <a:pPr algn="ctr"/>
            <a:r>
              <a:rPr lang="ru-RU" sz="3200" smtClean="0"/>
              <a:t>Внеклассное мероприятие</a:t>
            </a:r>
            <a:br>
              <a:rPr lang="ru-RU" sz="3200" smtClean="0"/>
            </a:br>
            <a:r>
              <a:rPr lang="ru-RU" sz="3200" smtClean="0"/>
              <a:t> по биологии в 7 классе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Магический квадрат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600" dirty="0" smtClean="0"/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dirty="0" smtClean="0"/>
              <a:t>«</a:t>
            </a:r>
            <a:r>
              <a:rPr lang="ru-RU" sz="3600" b="1" dirty="0" smtClean="0"/>
              <a:t>Наши соседи по планете</a:t>
            </a:r>
            <a:r>
              <a:rPr lang="ru-RU" sz="3600" dirty="0" smtClean="0"/>
              <a:t>»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algn="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200" dirty="0" smtClean="0"/>
              <a:t>Учитель биологии и экологии </a:t>
            </a:r>
          </a:p>
          <a:p>
            <a:pPr marL="274320" indent="-274320" algn="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200" dirty="0" smtClean="0"/>
              <a:t>МБОУ ЯСОШ №2 </a:t>
            </a:r>
          </a:p>
          <a:p>
            <a:pPr marL="274320" indent="-274320" algn="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200" dirty="0" err="1" smtClean="0"/>
              <a:t>Сунцова</a:t>
            </a:r>
            <a:r>
              <a:rPr lang="ru-RU" sz="2200" dirty="0" smtClean="0"/>
              <a:t> Т.В.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200" dirty="0" smtClean="0"/>
              <a:t>Пос.Яр, 2013г.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Экология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714500"/>
            <a:ext cx="8229600" cy="4640263"/>
          </a:xfrm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b="1" dirty="0" smtClean="0">
              <a:solidFill>
                <a:schemeClr val="bg1"/>
              </a:solidFill>
            </a:endParaRPr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chemeClr val="bg1"/>
                </a:solidFill>
              </a:rPr>
              <a:t>1. </a:t>
            </a:r>
            <a:r>
              <a:rPr lang="ru-RU" dirty="0" smtClean="0">
                <a:solidFill>
                  <a:schemeClr val="bg1"/>
                </a:solidFill>
              </a:rPr>
              <a:t>Почему у морского дна на глубине жизнь беднее, чем в поверхностном? </a:t>
            </a:r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У дна, на большой глубине, нет света и в воде меньше кислорода.</a:t>
            </a:r>
            <a:endParaRPr lang="ru-RU" i="1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Экология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chemeClr val="bg1"/>
                </a:solidFill>
              </a:rPr>
              <a:t>2. </a:t>
            </a:r>
            <a:r>
              <a:rPr lang="ru-RU" dirty="0" smtClean="0">
                <a:solidFill>
                  <a:schemeClr val="bg1"/>
                </a:solidFill>
              </a:rPr>
              <a:t>Как попадает в воду необходимый для фотосинтеза углекислый газ?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Он образуется при дыхании животных и попадает в воду из атмосферы.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Экология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071688"/>
            <a:ext cx="8229600" cy="3783012"/>
          </a:xfrm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b="1" dirty="0" smtClean="0">
              <a:solidFill>
                <a:schemeClr val="bg1"/>
              </a:solidFill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chemeClr val="bg1"/>
                </a:solidFill>
              </a:rPr>
              <a:t>3. </a:t>
            </a:r>
            <a:r>
              <a:rPr lang="ru-RU" dirty="0" smtClean="0">
                <a:solidFill>
                  <a:schemeClr val="bg1"/>
                </a:solidFill>
              </a:rPr>
              <a:t>Что происходит в море с нефтью?</a:t>
            </a:r>
            <a:endParaRPr lang="ru-RU" dirty="0" smtClean="0"/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Летучие фракции испаряются, а оставшаяся часть разлагается бактериями.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29454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3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Морская биология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3 вопроса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Морская биология 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1. Каких рыб в морях больше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r>
              <a:rPr lang="ru-RU" dirty="0" smtClean="0">
                <a:solidFill>
                  <a:schemeClr val="bg1"/>
                </a:solidFill>
              </a:rPr>
              <a:t> костных или хрящевых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К классу костных относятся 20 тыс. видов,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К классу хрящевых- 600 видов.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Морская биология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2. Амбра применяется в качестве фиксатора запаха дорогих духов. Где она образуется 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Амбра образуется в желудке кашалота , но как и почему доподлинно неизвестно , а представляет собой  переваренные клювы кальмаров.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Морская биология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3. Почему планктон не тонет 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Некоторые организмы активно двигаются, у других средняя плотность сравнима с плотностью воды.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29454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Кот в мешке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Расследуйте необычный случай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«Кот в мешке»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43545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</a:t>
            </a:r>
            <a:r>
              <a:rPr lang="ru-RU" smtClean="0">
                <a:solidFill>
                  <a:schemeClr val="bg1"/>
                </a:solidFill>
              </a:rPr>
              <a:t>Во время Кавказской войны в </a:t>
            </a:r>
            <a:r>
              <a:rPr lang="en-US" smtClean="0">
                <a:solidFill>
                  <a:schemeClr val="bg1"/>
                </a:solidFill>
              </a:rPr>
              <a:t>XIX </a:t>
            </a:r>
            <a:r>
              <a:rPr lang="ru-RU" smtClean="0">
                <a:solidFill>
                  <a:schemeClr val="bg1"/>
                </a:solidFill>
              </a:rPr>
              <a:t>веке в крепости Адлер, окружённой болотами, за 5 лет вымер весь гарнизон русских солдат численностью 922 человека. Убитых горцами среди них почти не было. Причина гибели солдат была иная. Как вы думаете какая?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4375" y="2143125"/>
            <a:ext cx="80010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1">
                <a:solidFill>
                  <a:schemeClr val="bg1"/>
                </a:solidFill>
                <a:latin typeface="Constantia" pitchFamily="18" charset="0"/>
              </a:rPr>
              <a:t>Причина  гибели – малярия . Ещё сто лет назад в районе Черноморского побережья  не было здравниц , практически отсутствовало население. Только когда были найдены способы борьбы с малярийным комаром,  эта территория стала использоваться как курортная зона.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072330" y="5929330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err="1" smtClean="0"/>
              <a:t>Блиц-турнир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7 вопросов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2428868"/>
            <a:ext cx="8229600" cy="2209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Магический квадрат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 теме</a:t>
            </a:r>
            <a:br>
              <a:rPr lang="ru-RU" dirty="0" smtClean="0"/>
            </a:br>
            <a:r>
              <a:rPr lang="ru-RU" dirty="0" smtClean="0"/>
              <a:t> «</a:t>
            </a:r>
            <a:r>
              <a:rPr lang="ru-RU" i="1" dirty="0" smtClean="0"/>
              <a:t>Наши соседи  по планете</a:t>
            </a:r>
            <a:r>
              <a:rPr lang="ru-RU" dirty="0" smtClean="0"/>
              <a:t>»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«Блиц-турнир»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63" y="1928813"/>
            <a:ext cx="8215312" cy="21431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1.  Песня какой известной птички наших краёв привлекла внимание Н.А.Римского-Корсакова для создания мелодии речетива Весны в опере «Снегурочка»?</a:t>
            </a:r>
          </a:p>
        </p:txBody>
      </p:sp>
      <p:sp>
        <p:nvSpPr>
          <p:cNvPr id="6" name="Содержимое 4"/>
          <p:cNvSpPr txBox="1">
            <a:spLocks/>
          </p:cNvSpPr>
          <p:nvPr/>
        </p:nvSpPr>
        <p:spPr bwMode="auto">
          <a:xfrm>
            <a:off x="642938" y="1928813"/>
            <a:ext cx="7858125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>
                <a:latin typeface="Constantia" pitchFamily="18" charset="0"/>
              </a:rPr>
              <a:t>2.  Именно она в басне И.А.Крылова, не сумев сравняться с волом, «с натуги лопнула и околела»</a:t>
            </a:r>
          </a:p>
        </p:txBody>
      </p:sp>
      <p:sp>
        <p:nvSpPr>
          <p:cNvPr id="8" name="Содержимое 4"/>
          <p:cNvSpPr txBox="1">
            <a:spLocks/>
          </p:cNvSpPr>
          <p:nvPr/>
        </p:nvSpPr>
        <p:spPr bwMode="auto">
          <a:xfrm>
            <a:off x="714375" y="1928813"/>
            <a:ext cx="7929563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>
                <a:latin typeface="Constantia" pitchFamily="18" charset="0"/>
              </a:rPr>
              <a:t>3.  С каким близким родственником прыткой ящерицы А.П.Чехов в своём рассказе сравнил господина Очумелова?</a:t>
            </a:r>
          </a:p>
        </p:txBody>
      </p:sp>
      <p:sp>
        <p:nvSpPr>
          <p:cNvPr id="9" name="Содержимое 4"/>
          <p:cNvSpPr txBox="1">
            <a:spLocks/>
          </p:cNvSpPr>
          <p:nvPr/>
        </p:nvSpPr>
        <p:spPr bwMode="auto">
          <a:xfrm>
            <a:off x="500063" y="1928813"/>
            <a:ext cx="8215312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>
                <a:latin typeface="Constantia" pitchFamily="18" charset="0"/>
              </a:rPr>
              <a:t>4.  У хищных – когти, у копытных- копыта. А что у приматов?</a:t>
            </a:r>
          </a:p>
        </p:txBody>
      </p:sp>
      <p:sp>
        <p:nvSpPr>
          <p:cNvPr id="10" name="Содержимое 4"/>
          <p:cNvSpPr txBox="1">
            <a:spLocks/>
          </p:cNvSpPr>
          <p:nvPr/>
        </p:nvSpPr>
        <p:spPr bwMode="auto">
          <a:xfrm>
            <a:off x="428625" y="1928813"/>
            <a:ext cx="835818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>
                <a:latin typeface="Constantia" pitchFamily="18" charset="0"/>
              </a:rPr>
              <a:t>5.  Дизентерия, малярия, лямблиоз, лейшманиоз, кокцидиоз.  Что общего между всеми этими заболеваниями?</a:t>
            </a:r>
          </a:p>
        </p:txBody>
      </p:sp>
      <p:sp>
        <p:nvSpPr>
          <p:cNvPr id="11" name="Содержимое 4"/>
          <p:cNvSpPr txBox="1">
            <a:spLocks/>
          </p:cNvSpPr>
          <p:nvPr/>
        </p:nvSpPr>
        <p:spPr>
          <a:xfrm>
            <a:off x="428625" y="1928813"/>
            <a:ext cx="7929563" cy="264318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92100" indent="-29210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defRPr/>
            </a:pPr>
            <a:r>
              <a:rPr lang="ru-RU" sz="3200" dirty="0">
                <a:latin typeface="+mn-lt"/>
                <a:cs typeface="+mn-cs"/>
              </a:rPr>
              <a:t>6.  Древние индийцы полагали, что этот «самый драгоценный продукт моря» образовался в раковине от того, что в нее попадают капли росы. О том же писал и древнеримский учёный Плиний. Что это за «продукт»? 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12" name="Содержимое 4"/>
          <p:cNvSpPr txBox="1">
            <a:spLocks/>
          </p:cNvSpPr>
          <p:nvPr/>
        </p:nvSpPr>
        <p:spPr bwMode="auto">
          <a:xfrm>
            <a:off x="571500" y="1928813"/>
            <a:ext cx="814387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>
                <a:latin typeface="Constantia" pitchFamily="18" charset="0"/>
              </a:rPr>
              <a:t>7.  Какое пресмыкающееся было изображено на эмблемах двух служб бывшей Советской Армии?</a:t>
            </a:r>
          </a:p>
        </p:txBody>
      </p:sp>
      <p:sp>
        <p:nvSpPr>
          <p:cNvPr id="13" name="Содержимое 4"/>
          <p:cNvSpPr txBox="1">
            <a:spLocks/>
          </p:cNvSpPr>
          <p:nvPr/>
        </p:nvSpPr>
        <p:spPr bwMode="auto">
          <a:xfrm>
            <a:off x="3357563" y="4857750"/>
            <a:ext cx="1785937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i="1">
                <a:latin typeface="Constantia" pitchFamily="18" charset="0"/>
              </a:rPr>
              <a:t>Снегирь</a:t>
            </a:r>
          </a:p>
        </p:txBody>
      </p:sp>
      <p:sp>
        <p:nvSpPr>
          <p:cNvPr id="14" name="Содержимое 4"/>
          <p:cNvSpPr txBox="1">
            <a:spLocks/>
          </p:cNvSpPr>
          <p:nvPr/>
        </p:nvSpPr>
        <p:spPr bwMode="auto">
          <a:xfrm>
            <a:off x="3357563" y="4286250"/>
            <a:ext cx="200025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i="1">
                <a:latin typeface="Constantia" pitchFamily="18" charset="0"/>
              </a:rPr>
              <a:t>Лягушка</a:t>
            </a:r>
          </a:p>
        </p:txBody>
      </p:sp>
      <p:sp>
        <p:nvSpPr>
          <p:cNvPr id="15" name="Содержимое 4"/>
          <p:cNvSpPr txBox="1">
            <a:spLocks/>
          </p:cNvSpPr>
          <p:nvPr/>
        </p:nvSpPr>
        <p:spPr bwMode="auto">
          <a:xfrm>
            <a:off x="3214688" y="4500563"/>
            <a:ext cx="221456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i="1">
                <a:latin typeface="Constantia" pitchFamily="18" charset="0"/>
              </a:rPr>
              <a:t>Хамелеон</a:t>
            </a:r>
          </a:p>
        </p:txBody>
      </p:sp>
      <p:sp>
        <p:nvSpPr>
          <p:cNvPr id="16" name="Содержимое 4"/>
          <p:cNvSpPr txBox="1">
            <a:spLocks/>
          </p:cNvSpPr>
          <p:nvPr/>
        </p:nvSpPr>
        <p:spPr bwMode="auto">
          <a:xfrm>
            <a:off x="4214813" y="4214813"/>
            <a:ext cx="3357562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i="1">
                <a:latin typeface="Constantia" pitchFamily="18" charset="0"/>
              </a:rPr>
              <a:t>Ногти</a:t>
            </a:r>
          </a:p>
        </p:txBody>
      </p:sp>
      <p:sp>
        <p:nvSpPr>
          <p:cNvPr id="18" name="Содержимое 4"/>
          <p:cNvSpPr txBox="1">
            <a:spLocks/>
          </p:cNvSpPr>
          <p:nvPr/>
        </p:nvSpPr>
        <p:spPr>
          <a:xfrm>
            <a:off x="2000250" y="4286250"/>
            <a:ext cx="4143375" cy="1143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292100" indent="-29210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defRPr/>
            </a:pPr>
            <a:r>
              <a:rPr lang="ru-RU" sz="3200" i="1" dirty="0">
                <a:latin typeface="+mn-lt"/>
                <a:cs typeface="+mn-cs"/>
              </a:rPr>
              <a:t>Заболевания вызываются паразитическими  простейшими </a:t>
            </a:r>
            <a:endParaRPr lang="ru-RU" sz="3200" i="1" dirty="0">
              <a:latin typeface="+mn-lt"/>
              <a:cs typeface="+mn-cs"/>
            </a:endParaRPr>
          </a:p>
        </p:txBody>
      </p:sp>
      <p:sp>
        <p:nvSpPr>
          <p:cNvPr id="19" name="Содержимое 4"/>
          <p:cNvSpPr txBox="1">
            <a:spLocks/>
          </p:cNvSpPr>
          <p:nvPr/>
        </p:nvSpPr>
        <p:spPr bwMode="auto">
          <a:xfrm>
            <a:off x="4286250" y="4643438"/>
            <a:ext cx="28575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i="1">
                <a:latin typeface="Constantia" pitchFamily="18" charset="0"/>
              </a:rPr>
              <a:t>Жемчужина</a:t>
            </a:r>
          </a:p>
        </p:txBody>
      </p:sp>
      <p:sp>
        <p:nvSpPr>
          <p:cNvPr id="20" name="Содержимое 4"/>
          <p:cNvSpPr txBox="1">
            <a:spLocks/>
          </p:cNvSpPr>
          <p:nvPr/>
        </p:nvSpPr>
        <p:spPr>
          <a:xfrm>
            <a:off x="4714875" y="4572000"/>
            <a:ext cx="1071563" cy="64293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92100" indent="-29210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defRPr/>
            </a:pPr>
            <a:r>
              <a:rPr lang="ru-RU" sz="3200" i="1" dirty="0">
                <a:latin typeface="+mn-lt"/>
                <a:cs typeface="+mn-cs"/>
              </a:rPr>
              <a:t>Змея</a:t>
            </a:r>
            <a:endParaRPr lang="ru-RU" sz="3200" i="1" dirty="0">
              <a:latin typeface="+mn-lt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72330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8" grpId="0"/>
      <p:bldP spid="18" grpId="1"/>
      <p:bldP spid="19" grpId="0"/>
      <p:bldP spid="19" grpId="1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Музыкальная пауза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Исполнить куплеты песен, где встречаются названия животных.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72330" y="5929330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Загадочный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3 вопроса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Загадочный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   1. В Нью-Йоркском зоопарке у клетки из толстых металлических прутьев висит табличка: «Самый опасный хищник на земле». Заглянув в клетку, можно увидеть…Что?</a:t>
            </a:r>
          </a:p>
          <a:p>
            <a:pPr marL="514350" indent="-514350">
              <a:buFont typeface="Wingdings 2" pitchFamily="18" charset="2"/>
              <a:buNone/>
            </a:pPr>
            <a:endParaRPr lang="ru-RU" b="1" smtClean="0">
              <a:solidFill>
                <a:schemeClr val="bg1"/>
              </a:solidFill>
            </a:endParaRPr>
          </a:p>
          <a:p>
            <a:pPr marL="514350" indent="-514350" algn="ctr">
              <a:buFont typeface="Wingdings 2" pitchFamily="18" charset="2"/>
              <a:buNone/>
            </a:pPr>
            <a:r>
              <a:rPr lang="ru-RU" b="1" i="1" smtClean="0">
                <a:solidFill>
                  <a:schemeClr val="bg1"/>
                </a:solidFill>
              </a:rPr>
              <a:t>Зеркало, а в зеркале человека.</a:t>
            </a:r>
            <a:endParaRPr lang="ru-RU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Загадочный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2. Именно их учёные называют «Зоологическими банками».</a:t>
            </a:r>
          </a:p>
          <a:p>
            <a:pPr algn="ctr">
              <a:buFont typeface="Wingdings 2" pitchFamily="18" charset="2"/>
              <a:buNone/>
            </a:pPr>
            <a:endParaRPr lang="ru-RU" b="1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ru-RU" b="1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r>
              <a:rPr lang="ru-RU" b="1" i="1" smtClean="0">
                <a:solidFill>
                  <a:schemeClr val="bg1"/>
                </a:solidFill>
              </a:rPr>
              <a:t>Зоопарк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Загадочный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3. Мехом этого зверька оторочена шапка Мономаха- одного из символов самодержавия в России.</a:t>
            </a:r>
          </a:p>
          <a:p>
            <a:pPr algn="ctr">
              <a:buFont typeface="Wingdings 2" pitchFamily="18" charset="2"/>
              <a:buNone/>
            </a:pPr>
            <a:endParaRPr lang="ru-RU" b="1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ru-RU" b="1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r>
              <a:rPr lang="ru-RU" b="1" i="1" smtClean="0">
                <a:solidFill>
                  <a:schemeClr val="bg1"/>
                </a:solidFill>
              </a:rPr>
              <a:t>Соболь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2330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Счастливый случай</a:t>
            </a:r>
            <a:endParaRPr lang="ru-RU" sz="6000"/>
          </a:p>
        </p:txBody>
      </p:sp>
      <p:sp>
        <p:nvSpPr>
          <p:cNvPr id="2867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endParaRPr lang="ru-RU" sz="320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7072330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err="1" smtClean="0"/>
              <a:t>Отгадайка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7 вопросов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Отгадайка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Font typeface="Wingdings 2" pitchFamily="18" charset="2"/>
              <a:buNone/>
            </a:pPr>
            <a:r>
              <a:rPr lang="ru-RU" smtClean="0"/>
              <a:t>1. Две стены и два замка</a:t>
            </a:r>
          </a:p>
          <a:p>
            <a:pPr marL="514350" indent="-514350" algn="ctr">
              <a:buFont typeface="Wingdings 2" pitchFamily="18" charset="2"/>
              <a:buNone/>
            </a:pPr>
            <a:r>
              <a:rPr lang="ru-RU" smtClean="0"/>
              <a:t>в домике моём.</a:t>
            </a:r>
          </a:p>
          <a:p>
            <a:pPr marL="514350" indent="-514350" algn="ctr">
              <a:buFont typeface="Wingdings 2" pitchFamily="18" charset="2"/>
              <a:buNone/>
            </a:pPr>
            <a:r>
              <a:rPr lang="ru-RU" smtClean="0"/>
              <a:t>Одноногая хозяйка,</a:t>
            </a:r>
          </a:p>
          <a:p>
            <a:pPr marL="514350" indent="-514350" algn="ctr">
              <a:buFont typeface="Wingdings 2" pitchFamily="18" charset="2"/>
              <a:buNone/>
            </a:pPr>
            <a:r>
              <a:rPr lang="ru-RU" smtClean="0"/>
              <a:t>Безголовая хозяйка</a:t>
            </a:r>
          </a:p>
          <a:p>
            <a:pPr marL="514350" indent="-514350" algn="ctr">
              <a:buFont typeface="Wingdings 2" pitchFamily="18" charset="2"/>
              <a:buNone/>
            </a:pPr>
            <a:r>
              <a:rPr lang="ru-RU" smtClean="0"/>
              <a:t>Проживает в нём.</a:t>
            </a:r>
          </a:p>
          <a:p>
            <a:pPr marL="514350" indent="-514350" algn="ctr">
              <a:buFont typeface="Wingdings 2" pitchFamily="18" charset="2"/>
              <a:buNone/>
            </a:pPr>
            <a:endParaRPr lang="ru-RU" smtClean="0"/>
          </a:p>
          <a:p>
            <a:pPr marL="514350" indent="-514350" algn="ctr">
              <a:buFont typeface="Wingdings 2" pitchFamily="18" charset="2"/>
              <a:buNone/>
            </a:pPr>
            <a:r>
              <a:rPr lang="ru-RU" i="1" smtClean="0"/>
              <a:t>Беззубка, двустворчатый моллюск.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Отгадайка.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2. Когда я чёрен –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Я куслив и задорен,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А лишь покраснею –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Так и присмирею.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Рак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Магический квадрат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18625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2" action="ppaction://hlinksldjump"/>
                        </a:rPr>
                        <a:t>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3" action="ppaction://hlinksldjump"/>
                        </a:rPr>
                        <a:t>II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4" action="ppaction://hlinksldjump"/>
                        </a:rPr>
                        <a:t>III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5" action="ppaction://hlinksldjump"/>
                        </a:rPr>
                        <a:t>IV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6" action="ppaction://hlinksldjump"/>
                        </a:rPr>
                        <a:t>V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7" action="ppaction://hlinksldjump"/>
                        </a:rPr>
                        <a:t>VI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8" action="ppaction://hlinksldjump"/>
                        </a:rPr>
                        <a:t>VII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9" action="ppaction://hlinksldjump"/>
                        </a:rPr>
                        <a:t>VIII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9" action="ppaction://hlinksldjump"/>
                        </a:rPr>
                        <a:t>IX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10" action="ppaction://hlinksldjump"/>
                        </a:rPr>
                        <a:t>X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11" action="ppaction://hlinksldjump"/>
                        </a:rPr>
                        <a:t>XI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12" action="ppaction://hlinksldjump"/>
                        </a:rPr>
                        <a:t>XII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12" action="ppaction://hlinksldjump"/>
                        </a:rPr>
                        <a:t>XIII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13" action="ppaction://hlinksldjump"/>
                        </a:rPr>
                        <a:t>XIV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14" action="ppaction://hlinksldjump"/>
                        </a:rPr>
                        <a:t>XV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hlinkClick r:id="rId15" action="ppaction://hlinksldjump"/>
                        </a:rPr>
                        <a:t>XVI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Отгадайка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4. Без отца рождена, 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Без матери жить не может.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Пчела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Отгадайка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3. Сам мал, незаметно хожу,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Но больше себя ношу.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Муравей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Отгадайка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5. Драчун и забияка,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Живёт в воде, 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Кости на спине –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А щука не проглотит.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Ёрш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Отгадайка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6. Тоньше этой пряжи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Не найдёшь в продаже.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Паутина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Отгадайка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7. Какие птицы едят грибы?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Глухари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29454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Мифы и легенды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3 вопроса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Мифы и легенды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mtClean="0"/>
              <a:t>1. Существуют ли в действительности белые киты, вроде Моби Дика?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Да, альбиносы встречаются среди морских животных, в том числе среди китов.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Мифы и легенды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mtClean="0"/>
              <a:t>2. Правда ли, что дельфины сознательно спасают тонущих людей?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Дельфины действительно любят подталкивать различные предметы, но нет доказательств, что они оказывают помощь человеку сознательно.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Мифы и легенды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mtClean="0"/>
              <a:t>3. Почти у всех народов, живущих по берегам морей, есть свои мифы об этом загадочном животном. Одни называют его полипусом, другие – кракеном, третьи – пульпом. Гомер в своей поэме «Одиссея» назвал его « ужасной</a:t>
            </a:r>
          </a:p>
          <a:p>
            <a:pPr algn="ctr">
              <a:buFont typeface="Wingdings 2" pitchFamily="18" charset="2"/>
              <a:buNone/>
            </a:pPr>
            <a:r>
              <a:rPr lang="ru-RU" smtClean="0"/>
              <a:t>Сциллой». Что это за животное?</a:t>
            </a:r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i="1" smtClean="0"/>
              <a:t>Осьминог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29454" y="5857892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Переход хода</a:t>
            </a:r>
            <a:endParaRPr lang="ru-RU" sz="6000"/>
          </a:p>
        </p:txBody>
      </p:sp>
      <p:sp>
        <p:nvSpPr>
          <p:cNvPr id="41987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endParaRPr lang="ru-RU" sz="320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7072330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Магический квадрат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4974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12435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 anchorCtr="1"/>
                </a:tc>
              </a:tr>
              <a:tr h="112435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Century"/>
                        </a:rPr>
                        <a:t>♫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entury"/>
                        </a:rPr>
                        <a:t>☺</a:t>
                      </a:r>
                      <a:endParaRPr lang="ru-RU" dirty="0"/>
                    </a:p>
                  </a:txBody>
                  <a:tcPr anchor="ctr" anchorCtr="1"/>
                </a:tc>
              </a:tr>
              <a:tr h="11243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entury"/>
                        </a:rPr>
                        <a:t>☺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⬆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 anchorCtr="1"/>
                </a:tc>
              </a:tr>
              <a:tr h="11243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⬆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Century"/>
                        </a:rPr>
                        <a:t>♪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Поэтическая пауза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71500" y="3429000"/>
            <a:ext cx="7772400" cy="1509713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i="1" dirty="0" smtClean="0"/>
              <a:t>Назвать литературные произведения, героями которых являются животные организмы</a:t>
            </a:r>
            <a:endParaRPr lang="ru-RU" sz="32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72330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Телеграмма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Помогите расшифровать телеграмму, которую получили юннаты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072330" y="6000768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5059" name="TextBox 4"/>
          <p:cNvSpPr txBox="1">
            <a:spLocks noChangeArrowheads="1"/>
          </p:cNvSpPr>
          <p:nvPr/>
        </p:nvSpPr>
        <p:spPr bwMode="auto">
          <a:xfrm>
            <a:off x="1000125" y="2714625"/>
            <a:ext cx="73580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1">
                <a:latin typeface="Constantia" pitchFamily="18" charset="0"/>
              </a:rPr>
              <a:t>Привет юным друзьям! Возвращаемся с юга! Встречайте. Пернатые.</a:t>
            </a:r>
          </a:p>
        </p:txBody>
      </p:sp>
      <p:pic>
        <p:nvPicPr>
          <p:cNvPr id="9" name="Рисунок 8" descr="телеграмма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71500"/>
            <a:ext cx="8501062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Всё понемногу 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9 вопросов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Всё понемногу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1.Что такое риф?</a:t>
            </a:r>
          </a:p>
          <a:p>
            <a:pPr marL="514350" indent="-514350" algn="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/>
              <a:t>Скальные или коралловые поднятия дна моря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2. Место для лошадиной подковы.</a:t>
            </a:r>
          </a:p>
          <a:p>
            <a:pPr marL="514350" indent="-514350" algn="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/>
              <a:t>Копыто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3. Единственный хищник Австралии. </a:t>
            </a:r>
          </a:p>
          <a:p>
            <a:pPr marL="514350" indent="-514350" algn="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/>
              <a:t>Динго</a:t>
            </a:r>
            <a:endParaRPr lang="ru-RU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4. Моллюск , обитающий в «трёхкомнатной» раковине: первая комната жилая, вторая – балластная, третья – газовая, благодаря чему он может подниматься и опускаться на  400-700 м. Он и подсказал </a:t>
            </a:r>
            <a:r>
              <a:rPr lang="ru-RU" dirty="0" err="1" smtClean="0"/>
              <a:t>Жюлю</a:t>
            </a:r>
            <a:r>
              <a:rPr lang="ru-RU" dirty="0" smtClean="0"/>
              <a:t> Верну идею подводной лодки.</a:t>
            </a:r>
          </a:p>
          <a:p>
            <a:pPr marL="514350" indent="-514350" algn="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/>
              <a:t>Наутилус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Всё понемногу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5. Грызун с пятью тёмными полосами на спине.</a:t>
            </a:r>
          </a:p>
          <a:p>
            <a:pPr algn="r">
              <a:buFont typeface="Wingdings 2" pitchFamily="18" charset="2"/>
              <a:buNone/>
            </a:pPr>
            <a:r>
              <a:rPr lang="ru-RU" i="1" smtClean="0"/>
              <a:t>Бурундук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6. Количество шейных позвонков у млекопитающих.</a:t>
            </a:r>
          </a:p>
          <a:p>
            <a:pPr algn="r">
              <a:buFont typeface="Wingdings 2" pitchFamily="18" charset="2"/>
              <a:buNone/>
            </a:pPr>
            <a:r>
              <a:rPr lang="ru-RU" i="1" smtClean="0"/>
              <a:t>Семь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7. Кто лишний? Морж, тюлень, кашалот, нерпа.</a:t>
            </a:r>
          </a:p>
          <a:p>
            <a:pPr algn="r">
              <a:buFont typeface="Wingdings 2" pitchFamily="18" charset="2"/>
              <a:buNone/>
            </a:pPr>
            <a:r>
              <a:rPr lang="ru-RU" i="1" smtClean="0"/>
              <a:t>Кашалот- отряд Китообразные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Всё понемногу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8. Названия каких ядовитых лесных растений связаны  с названием  птицы и зверя?</a:t>
            </a:r>
          </a:p>
          <a:p>
            <a:pPr algn="r">
              <a:buFont typeface="Wingdings 2" pitchFamily="18" charset="2"/>
              <a:buNone/>
            </a:pPr>
            <a:r>
              <a:rPr lang="ru-RU" i="1" smtClean="0"/>
              <a:t>Вороний глаз и волчье лыко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9. Болезнь грязных рук. Кто вызывает это заболевание?</a:t>
            </a:r>
          </a:p>
          <a:p>
            <a:pPr algn="r">
              <a:buFont typeface="Wingdings 2" pitchFamily="18" charset="2"/>
              <a:buNone/>
            </a:pPr>
            <a:r>
              <a:rPr lang="ru-RU" i="1" smtClean="0"/>
              <a:t>Чесотка,  клещ- чесоточный зудень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9454" y="5786454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27270" y="2551837"/>
            <a:ext cx="6689460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21299994" lon="2100000" rev="300000"/>
              </a:camera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dirty="0">
                <a:ln w="31550" cmpd="sng">
                  <a:gradFill>
                    <a:gsLst>
                      <a:gs pos="70000">
                        <a:schemeClr val="accent2">
                          <a:lumMod val="60000"/>
                          <a:lumOff val="4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Благодарим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dirty="0">
                <a:ln w="31550" cmpd="sng">
                  <a:gradFill>
                    <a:gsLst>
                      <a:gs pos="70000">
                        <a:schemeClr val="accent2">
                          <a:lumMod val="60000"/>
                          <a:lumOff val="4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за участие  в игре!</a:t>
            </a:r>
            <a:endParaRPr lang="ru-RU" sz="5400" b="1" dirty="0">
              <a:ln w="31550" cmpd="sng">
                <a:gradFill>
                  <a:gsLst>
                    <a:gs pos="70000">
                      <a:schemeClr val="accent2">
                        <a:lumMod val="60000"/>
                        <a:lumOff val="4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Год змеи</a:t>
            </a:r>
            <a:endParaRPr lang="ru-RU" sz="6000"/>
          </a:p>
        </p:txBody>
      </p:sp>
      <p:sp>
        <p:nvSpPr>
          <p:cNvPr id="7171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smtClean="0"/>
              <a:t>3 вопроса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Год змеи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1. Какие ядовитые змеи обитают в нашей стране? 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i="1" smtClean="0"/>
              <a:t>Гюрза, обыкновенная гадюка, щитомордник, тигровый уж, полоз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Год змеи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625" y="1785938"/>
            <a:ext cx="8229600" cy="4389437"/>
          </a:xfrm>
        </p:spPr>
        <p:txBody>
          <a:bodyPr/>
          <a:lstStyle/>
          <a:p>
            <a:r>
              <a:rPr lang="ru-RU" smtClean="0"/>
              <a:t>2. Что является эмблемой медицины в нашей стране? </a:t>
            </a:r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i="1" smtClean="0"/>
              <a:t>В 1924 году в нашей стране была утверждена эмблема медицины – змея, обвивающая ножку чаши и склоняющая над ней голову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Год змеи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3. Чем обязан змеям знаменитый  танец «румба»?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/>
              <a:t>Он появился в Мексике, когда  в стране обитало несметное количество гремучих змей, часто  докучавших  танцорам неожиданным появлением.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/>
              <a:t>Кавалер, не прерывая танца, делал резкий выпад ногой в сторону, чтобы растоптать сапогом  ядовитого посетителя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00892" y="5929330"/>
            <a:ext cx="16546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  <a:hlinkClick r:id="rId2" action="ppaction://hlinksldjump"/>
              </a:rPr>
              <a:t>Назад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smtClean="0"/>
              <a:t>Экология</a:t>
            </a:r>
            <a:endParaRPr lang="ru-RU" sz="600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r>
              <a:rPr lang="ru-RU" sz="3200" i="1" smtClean="0"/>
              <a:t>3 вопроса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830</TotalTime>
  <Words>1140</Words>
  <Application>Microsoft Office PowerPoint</Application>
  <PresentationFormat>Экран (4:3)</PresentationFormat>
  <Paragraphs>268</Paragraphs>
  <Slides>47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3" baseType="lpstr">
      <vt:lpstr>Constantia</vt:lpstr>
      <vt:lpstr>Arial</vt:lpstr>
      <vt:lpstr>Calibri</vt:lpstr>
      <vt:lpstr>Wingdings 2</vt:lpstr>
      <vt:lpstr>Century</vt:lpstr>
      <vt:lpstr>Поток</vt:lpstr>
      <vt:lpstr>Внеклассное мероприятие  по биологии в 7 классе</vt:lpstr>
      <vt:lpstr>Магический квадрат   по теме  «Наши соседи  по планете»  </vt:lpstr>
      <vt:lpstr>Магический квадрат</vt:lpstr>
      <vt:lpstr>Магический квадрат</vt:lpstr>
      <vt:lpstr>Год змеи</vt:lpstr>
      <vt:lpstr>Год змеи</vt:lpstr>
      <vt:lpstr>Год змеи</vt:lpstr>
      <vt:lpstr>Год змеи</vt:lpstr>
      <vt:lpstr>Экология</vt:lpstr>
      <vt:lpstr>Экология</vt:lpstr>
      <vt:lpstr>Экология</vt:lpstr>
      <vt:lpstr>Экология</vt:lpstr>
      <vt:lpstr>Морская биология</vt:lpstr>
      <vt:lpstr>Морская биология </vt:lpstr>
      <vt:lpstr>Морская биология</vt:lpstr>
      <vt:lpstr>Морская биология</vt:lpstr>
      <vt:lpstr>Кот в мешке</vt:lpstr>
      <vt:lpstr>«Кот в мешке»</vt:lpstr>
      <vt:lpstr>Блиц-турнир</vt:lpstr>
      <vt:lpstr>«Блиц-турнир»</vt:lpstr>
      <vt:lpstr>Музыкальная пауза</vt:lpstr>
      <vt:lpstr>Загадочный</vt:lpstr>
      <vt:lpstr>Загадочный</vt:lpstr>
      <vt:lpstr>Загадочный</vt:lpstr>
      <vt:lpstr>Загадочный</vt:lpstr>
      <vt:lpstr>Счастливый случай</vt:lpstr>
      <vt:lpstr>Отгадайка</vt:lpstr>
      <vt:lpstr>Отгадайка</vt:lpstr>
      <vt:lpstr>Отгадайка.</vt:lpstr>
      <vt:lpstr>Отгадайка</vt:lpstr>
      <vt:lpstr>Отгадайка</vt:lpstr>
      <vt:lpstr>Отгадайка</vt:lpstr>
      <vt:lpstr>Отгадайка</vt:lpstr>
      <vt:lpstr>Отгадайка</vt:lpstr>
      <vt:lpstr>Мифы и легенды</vt:lpstr>
      <vt:lpstr>Мифы и легенды</vt:lpstr>
      <vt:lpstr>Мифы и легенды</vt:lpstr>
      <vt:lpstr>Мифы и легенды</vt:lpstr>
      <vt:lpstr>Переход хода</vt:lpstr>
      <vt:lpstr>Поэтическая пауза</vt:lpstr>
      <vt:lpstr>Телеграмма</vt:lpstr>
      <vt:lpstr>Слайд 42</vt:lpstr>
      <vt:lpstr>Всё понемногу </vt:lpstr>
      <vt:lpstr>Всё понемногу</vt:lpstr>
      <vt:lpstr>Всё понемногу</vt:lpstr>
      <vt:lpstr>Всё понемногу</vt:lpstr>
      <vt:lpstr>Слайд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Володя</dc:creator>
  <cp:lastModifiedBy>re</cp:lastModifiedBy>
  <cp:revision>92</cp:revision>
  <dcterms:created xsi:type="dcterms:W3CDTF">2012-11-30T17:59:02Z</dcterms:created>
  <dcterms:modified xsi:type="dcterms:W3CDTF">2013-04-19T21:44:00Z</dcterms:modified>
</cp:coreProperties>
</file>