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8"/>
  </p:notesMasterIdLst>
  <p:sldIdLst>
    <p:sldId id="256" r:id="rId2"/>
    <p:sldId id="257" r:id="rId3"/>
    <p:sldId id="269" r:id="rId4"/>
    <p:sldId id="281" r:id="rId5"/>
    <p:sldId id="270" r:id="rId6"/>
    <p:sldId id="280" r:id="rId7"/>
    <p:sldId id="272" r:id="rId8"/>
    <p:sldId id="273" r:id="rId9"/>
    <p:sldId id="275" r:id="rId10"/>
    <p:sldId id="271" r:id="rId11"/>
    <p:sldId id="274" r:id="rId12"/>
    <p:sldId id="276" r:id="rId13"/>
    <p:sldId id="277" r:id="rId14"/>
    <p:sldId id="279" r:id="rId15"/>
    <p:sldId id="278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1A0E14-18AD-4E92-876E-52C4ED12978C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B54175-6749-4164-A678-B7520C32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18D0BE-8C2D-458C-B9FF-EC83D72A8E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859E08-4855-40BC-B0F8-7C4F89BD5D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E55FE-F8C8-4EF0-BEB4-507D7688DD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FA6968-F37C-47B3-9F7E-867C414F93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8B37DA-A8AD-472C-997B-A905E8F1B7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077C-FCF7-4E93-913D-A7067F110DC7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3E1D-C8B3-4A7F-AC41-02930BFD0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06D0-9B62-432C-94CC-FBFA2BC11A0E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0317-25EB-44E7-B9A7-6DF0B1369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7567-5BD1-4026-94D7-E0246E8FBE6B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56440-1EBC-4269-9165-F841D6144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5536" y="404664"/>
            <a:ext cx="8352928" cy="6120680"/>
          </a:xfrm>
          <a:prstGeom prst="round2Diag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9" name="Рисунок 9" descr="66326180_00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9163" y="0"/>
            <a:ext cx="31448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475383-FE6D-454E-A184-576AE1EBC745}" type="datetimeFigureOut">
              <a:rPr lang="ru-RU"/>
              <a:pPr>
                <a:defRPr/>
              </a:pPr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E818B-A143-4663-8CDD-54E6F9933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8" r:id="rId3"/>
    <p:sldLayoutId id="2147483719" r:id="rId4"/>
    <p:sldLayoutId id="2147483720" r:id="rId5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ltaynews.kz/oblast/page/125/" TargetMode="External"/><Relationship Id="rId13" Type="http://schemas.openxmlformats.org/officeDocument/2006/relationships/hyperlink" Target="http://forum.infrance.su/showthread.php?s=f586bbfe15782ed3914790e6e2a7f21e&amp;t=72129&amp;goto=nextnewest" TargetMode="External"/><Relationship Id="rId18" Type="http://schemas.openxmlformats.org/officeDocument/2006/relationships/hyperlink" Target="http://dodpotensial.ucoz.ru/news/itogi_konkursa/2011-11-12-24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www.liveinternet.ru/users/dvora/post131094071/" TargetMode="External"/><Relationship Id="rId12" Type="http://schemas.openxmlformats.org/officeDocument/2006/relationships/hyperlink" Target="http://www.flip.kz/catalog?prod=132415" TargetMode="External"/><Relationship Id="rId17" Type="http://schemas.openxmlformats.org/officeDocument/2006/relationships/hyperlink" Target="http://sambistka.beon.ru/2.html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smotri-na-cveti.org/narisovat-bolshuyu-romashku-poetapno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veinternet.ru/users/rina_k/post130269755/" TargetMode="External"/><Relationship Id="rId11" Type="http://schemas.openxmlformats.org/officeDocument/2006/relationships/hyperlink" Target="http://detirisuyut.ru/risunki-detskie-zabludilsya-v-lesu.html" TargetMode="External"/><Relationship Id="rId5" Type="http://schemas.openxmlformats.org/officeDocument/2006/relationships/image" Target="../media/image17.png"/><Relationship Id="rId15" Type="http://schemas.openxmlformats.org/officeDocument/2006/relationships/hyperlink" Target="http://www.fullhdoboi.ru/photo/nature/gornaja_tropa/6-0-25495" TargetMode="External"/><Relationship Id="rId10" Type="http://schemas.openxmlformats.org/officeDocument/2006/relationships/hyperlink" Target="http://900igr.net/fotografii/russkij-jazyk/Antonim/035-Lev-smelyj-A-zajats-Truslivyj.htm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russianaxes.ru/klipart-knigi.html" TargetMode="External"/><Relationship Id="rId14" Type="http://schemas.openxmlformats.org/officeDocument/2006/relationships/hyperlink" Target="http://worldru.ru/index.php?nma=news&amp;fla=stat&amp;nums=67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700213"/>
            <a:ext cx="8785225" cy="17287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"Отвечаем на вопрос «почему»?" 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«Гармония»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(2-й класс)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724400"/>
            <a:ext cx="6400800" cy="17526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урока: учитель начальных классов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№6 г. Балахны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категории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Радаева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Александровна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6" descr="C:\Documents and Settings\Иятта\Рабочий стол\ЭТО СРОЧНО\Новая папка\1283249095_school-supplies-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221163"/>
            <a:ext cx="360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рка 2"/>
          <p:cNvSpPr/>
          <p:nvPr/>
        </p:nvSpPr>
        <p:spPr>
          <a:xfrm>
            <a:off x="1644650" y="1687513"/>
            <a:ext cx="5961063" cy="1971675"/>
          </a:xfrm>
          <a:prstGeom prst="blockArc">
            <a:avLst>
              <a:gd name="adj1" fmla="val 10753481"/>
              <a:gd name="adj2" fmla="val 0"/>
              <a:gd name="adj3" fmla="val 12225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11975" y="2767013"/>
            <a:ext cx="1728788" cy="1409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050" y="2798763"/>
            <a:ext cx="1728788" cy="1409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8513" y="2573338"/>
            <a:ext cx="1438275" cy="186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72338" y="2363788"/>
            <a:ext cx="1116012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95542" y="2900922"/>
            <a:ext cx="705983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  поэтому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87563" y="4402138"/>
            <a:ext cx="14144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73688"/>
            <a:ext cx="3135313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828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 rot="1871055">
            <a:off x="-171814" y="4615235"/>
            <a:ext cx="2744994" cy="919721"/>
          </a:xfrm>
          <a:prstGeom prst="ellipse">
            <a:avLst/>
          </a:prstGeom>
          <a:solidFill>
            <a:srgbClr val="FF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1. Почему опадают листья?</a:t>
            </a:r>
          </a:p>
        </p:txBody>
      </p:sp>
      <p:sp>
        <p:nvSpPr>
          <p:cNvPr id="11" name="Овал 10"/>
          <p:cNvSpPr/>
          <p:nvPr/>
        </p:nvSpPr>
        <p:spPr>
          <a:xfrm>
            <a:off x="79093" y="3233749"/>
            <a:ext cx="2736304" cy="9325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4. Почему лужи покрываются льдом?</a:t>
            </a:r>
          </a:p>
        </p:txBody>
      </p:sp>
      <p:sp>
        <p:nvSpPr>
          <p:cNvPr id="9" name="Овал 8"/>
          <p:cNvSpPr/>
          <p:nvPr/>
        </p:nvSpPr>
        <p:spPr>
          <a:xfrm>
            <a:off x="1175484" y="3954111"/>
            <a:ext cx="2448272" cy="113804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3. Почему на перемене нельзя бегать?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935288" y="4048125"/>
            <a:ext cx="2546350" cy="992188"/>
            <a:chOff x="2935471" y="4048485"/>
            <a:chExt cx="2546696" cy="991439"/>
          </a:xfrm>
        </p:grpSpPr>
        <p:sp>
          <p:nvSpPr>
            <p:cNvPr id="4" name="Овал 3"/>
            <p:cNvSpPr/>
            <p:nvPr/>
          </p:nvSpPr>
          <p:spPr>
            <a:xfrm rot="1046823">
              <a:off x="2935471" y="4048485"/>
              <a:ext cx="2476474" cy="99143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69" name="TextBox 4"/>
            <p:cNvSpPr txBox="1">
              <a:spLocks noChangeArrowheads="1"/>
            </p:cNvSpPr>
            <p:nvPr/>
          </p:nvSpPr>
          <p:spPr bwMode="auto">
            <a:xfrm rot="935976">
              <a:off x="3029556" y="4199970"/>
              <a:ext cx="24526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rgbClr val="002060"/>
                  </a:solidFill>
                </a:rPr>
                <a:t>7. Почему некоторые птицы улетают на юг?  </a:t>
              </a:r>
            </a:p>
          </p:txBody>
        </p:sp>
      </p:grpSp>
      <p:sp>
        <p:nvSpPr>
          <p:cNvPr id="8" name="Овал 7"/>
          <p:cNvSpPr/>
          <p:nvPr/>
        </p:nvSpPr>
        <p:spPr>
          <a:xfrm>
            <a:off x="2051720" y="4956324"/>
            <a:ext cx="3027263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2. Почему в тумане водителям нужно снизить скорость?</a:t>
            </a:r>
          </a:p>
        </p:txBody>
      </p:sp>
      <p:sp>
        <p:nvSpPr>
          <p:cNvPr id="12" name="Овал 11"/>
          <p:cNvSpPr/>
          <p:nvPr/>
        </p:nvSpPr>
        <p:spPr>
          <a:xfrm rot="1031105">
            <a:off x="1883702" y="3250354"/>
            <a:ext cx="2830456" cy="5981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6. Почему надо беречь растения?</a:t>
            </a:r>
          </a:p>
        </p:txBody>
      </p:sp>
      <p:sp>
        <p:nvSpPr>
          <p:cNvPr id="13" name="Овал 12"/>
          <p:cNvSpPr/>
          <p:nvPr/>
        </p:nvSpPr>
        <p:spPr>
          <a:xfrm>
            <a:off x="179512" y="2564904"/>
            <a:ext cx="3119418" cy="60420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5. Почему нельзя есть сосульки?  </a:t>
            </a:r>
          </a:p>
        </p:txBody>
      </p:sp>
      <p:grpSp>
        <p:nvGrpSpPr>
          <p:cNvPr id="14358" name="Группа 13"/>
          <p:cNvGrpSpPr>
            <a:grpSpLocks/>
          </p:cNvGrpSpPr>
          <p:nvPr/>
        </p:nvGrpSpPr>
        <p:grpSpPr bwMode="auto">
          <a:xfrm>
            <a:off x="3059113" y="373063"/>
            <a:ext cx="5721350" cy="1514475"/>
            <a:chOff x="402082" y="578726"/>
            <a:chExt cx="7986342" cy="3109198"/>
          </a:xfrm>
        </p:grpSpPr>
        <p:sp>
          <p:nvSpPr>
            <p:cNvPr id="20" name="Арка 19"/>
            <p:cNvSpPr/>
            <p:nvPr/>
          </p:nvSpPr>
          <p:spPr>
            <a:xfrm>
              <a:off x="1392618" y="578726"/>
              <a:ext cx="5960949" cy="1975025"/>
            </a:xfrm>
            <a:prstGeom prst="blockArc">
              <a:avLst>
                <a:gd name="adj1" fmla="val 10753481"/>
                <a:gd name="adj2" fmla="val 0"/>
                <a:gd name="adj3" fmla="val 12225"/>
              </a:avLst>
            </a:prstGeom>
            <a:solidFill>
              <a:srgbClr val="FFCC99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659970" y="1657493"/>
              <a:ext cx="1728454" cy="141119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02082" y="1693344"/>
              <a:ext cx="1728454" cy="140793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119" y="1432615"/>
              <a:ext cx="1438163" cy="189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О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21172" y="1256622"/>
              <a:ext cx="1114632" cy="22716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?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43130" y="1793641"/>
              <a:ext cx="7059836" cy="18942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,  поэтому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130536" y="3687924"/>
              <a:ext cx="61603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52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Wave2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Волшебная страна Знаний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554063">
            <a:off x="5548313" y="3125788"/>
            <a:ext cx="3575050" cy="2093912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Какой ЗНАК препинания нужно поставить в конце предложения, если произносится с вопросительной интонацией?</a:t>
            </a:r>
          </a:p>
        </p:txBody>
      </p:sp>
      <p:sp>
        <p:nvSpPr>
          <p:cNvPr id="8" name="TextBox 7"/>
          <p:cNvSpPr txBox="1"/>
          <p:nvPr/>
        </p:nvSpPr>
        <p:spPr>
          <a:xfrm rot="21121159">
            <a:off x="5634038" y="1584325"/>
            <a:ext cx="3575050" cy="11017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 называется вид предложения , если в нём СООБЩАЕТСЯ о чём либо?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3713" y="5003800"/>
            <a:ext cx="2651125" cy="1579563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Оно состоит из слов и выражает законченную мысль?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1950" y="5013325"/>
            <a:ext cx="2868613" cy="1468438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предложения мы называем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ПОБУДИТЕЛЬНЫМИ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 rot="19138631">
            <a:off x="-171450" y="4119563"/>
            <a:ext cx="2868613" cy="11017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бывают предложения по ЦЕЛИ?</a:t>
            </a:r>
          </a:p>
        </p:txBody>
      </p:sp>
      <p:sp>
        <p:nvSpPr>
          <p:cNvPr id="12" name="TextBox 11"/>
          <p:cNvSpPr txBox="1"/>
          <p:nvPr/>
        </p:nvSpPr>
        <p:spPr>
          <a:xfrm rot="19690345">
            <a:off x="1196975" y="1025525"/>
            <a:ext cx="2120900" cy="11017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 ответить на вопрос ПОЧЕМУ?</a:t>
            </a:r>
          </a:p>
        </p:txBody>
      </p:sp>
      <p:sp>
        <p:nvSpPr>
          <p:cNvPr id="13" name="TextBox 12"/>
          <p:cNvSpPr txBox="1"/>
          <p:nvPr/>
        </p:nvSpPr>
        <p:spPr>
          <a:xfrm rot="21159734">
            <a:off x="-228600" y="2293938"/>
            <a:ext cx="2600325" cy="1433512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бывают предложения по ИНТОНАЦИИ?</a:t>
            </a:r>
          </a:p>
        </p:txBody>
      </p:sp>
      <p:sp>
        <p:nvSpPr>
          <p:cNvPr id="14" name="TextBox 13"/>
          <p:cNvSpPr txBox="1"/>
          <p:nvPr/>
        </p:nvSpPr>
        <p:spPr>
          <a:xfrm rot="20367038">
            <a:off x="4740275" y="160338"/>
            <a:ext cx="2600325" cy="14319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Какой знак ставится в конце восклицательного предложения?</a:t>
            </a:r>
          </a:p>
        </p:txBody>
      </p:sp>
      <p:sp>
        <p:nvSpPr>
          <p:cNvPr id="15" name="TextBox 14"/>
          <p:cNvSpPr txBox="1"/>
          <p:nvPr/>
        </p:nvSpPr>
        <p:spPr>
          <a:xfrm rot="21227766">
            <a:off x="2936875" y="393700"/>
            <a:ext cx="2120900" cy="7715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Как избежать ОШИБОК?</a:t>
            </a:r>
          </a:p>
        </p:txBody>
      </p:sp>
      <p:sp>
        <p:nvSpPr>
          <p:cNvPr id="16" name="TextBox 15"/>
          <p:cNvSpPr txBox="1"/>
          <p:nvPr/>
        </p:nvSpPr>
        <p:spPr>
          <a:xfrm rot="21227766">
            <a:off x="6099175" y="1873250"/>
            <a:ext cx="2867025" cy="4413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ПОВЕСТВОВАТЕЛЬНОЕ</a:t>
            </a:r>
          </a:p>
        </p:txBody>
      </p:sp>
      <p:sp>
        <p:nvSpPr>
          <p:cNvPr id="17" name="TextBox 16"/>
          <p:cNvSpPr txBox="1"/>
          <p:nvPr/>
        </p:nvSpPr>
        <p:spPr>
          <a:xfrm rot="595230">
            <a:off x="6275388" y="3695700"/>
            <a:ext cx="2120900" cy="4413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ЗНАК ВОПРОСА -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8513" y="5362575"/>
            <a:ext cx="2119312" cy="439738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ПРЕДЛОЖЕНИЕ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7875" y="4333875"/>
            <a:ext cx="2120900" cy="2643188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ТЕ ПРЕДЛОЖЕНИЯ, КОТОРЫЕ СОДЕРЖАТ ПРОСЬБУ, ТРЕБОВАНИЕ, ПОБУЖДАЮТ К ДЕЙСТВИЮ</a:t>
            </a:r>
          </a:p>
        </p:txBody>
      </p:sp>
      <p:sp>
        <p:nvSpPr>
          <p:cNvPr id="20" name="TextBox 19"/>
          <p:cNvSpPr txBox="1"/>
          <p:nvPr/>
        </p:nvSpPr>
        <p:spPr>
          <a:xfrm rot="19152725">
            <a:off x="-157163" y="4167188"/>
            <a:ext cx="2992438" cy="11017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ПОВЕСТВОВАТЕЛЬНЫЕ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ПОБУДИТЕЛЬНЫЕ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ВОПРОСИТЕЛЬНЫЕ</a:t>
            </a:r>
          </a:p>
        </p:txBody>
      </p:sp>
      <p:sp>
        <p:nvSpPr>
          <p:cNvPr id="21" name="TextBox 20"/>
          <p:cNvSpPr txBox="1"/>
          <p:nvPr/>
        </p:nvSpPr>
        <p:spPr>
          <a:xfrm rot="21023038">
            <a:off x="-157163" y="2625725"/>
            <a:ext cx="2819401" cy="7715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ВОСКЛИЦАТЕЛЬНЫЕ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НЕВОСКЛИЦАТЕЛЬНЫЕ</a:t>
            </a:r>
          </a:p>
        </p:txBody>
      </p:sp>
      <p:sp>
        <p:nvSpPr>
          <p:cNvPr id="22" name="TextBox 21"/>
          <p:cNvSpPr txBox="1"/>
          <p:nvPr/>
        </p:nvSpPr>
        <p:spPr>
          <a:xfrm rot="19716047">
            <a:off x="1331913" y="835025"/>
            <a:ext cx="2119312" cy="1433513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ЧАСТЬ ВОПРОСА, МОСТИК «ПОТОМУ ЧТО» И ОТВЕТ</a:t>
            </a:r>
          </a:p>
        </p:txBody>
      </p:sp>
      <p:sp>
        <p:nvSpPr>
          <p:cNvPr id="23" name="TextBox 22"/>
          <p:cNvSpPr txBox="1"/>
          <p:nvPr/>
        </p:nvSpPr>
        <p:spPr>
          <a:xfrm rot="21227766">
            <a:off x="2992438" y="228600"/>
            <a:ext cx="2120900" cy="11017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СОМНЕВАЕШЬСЯ – ПИШИ С ОКОШКАМИ</a:t>
            </a:r>
          </a:p>
        </p:txBody>
      </p:sp>
      <p:sp>
        <p:nvSpPr>
          <p:cNvPr id="24" name="TextBox 23"/>
          <p:cNvSpPr txBox="1"/>
          <p:nvPr/>
        </p:nvSpPr>
        <p:spPr>
          <a:xfrm rot="21227766">
            <a:off x="5127625" y="436563"/>
            <a:ext cx="2403475" cy="771525"/>
          </a:xfrm>
          <a:prstGeom prst="snip2Diag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+mn-lt"/>
              </a:rPr>
              <a:t>ВОСКЛИЦАТЕЛЬНЫЙ ЗНАК - 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500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Составьте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вопрос «почему». </a:t>
            </a: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Кому </a:t>
            </a:r>
            <a:r>
              <a:rPr lang="ru-RU" sz="3600" b="1" i="1" dirty="0">
                <a:solidFill>
                  <a:srgbClr val="0070C0"/>
                </a:solidFill>
              </a:rPr>
              <a:t>составить трудно найдите вопрос в учебнике</a:t>
            </a:r>
            <a:r>
              <a:rPr lang="ru-RU" sz="3600" b="1" i="1" dirty="0" smtClean="0">
                <a:solidFill>
                  <a:srgbClr val="0070C0"/>
                </a:solidFill>
              </a:rPr>
              <a:t>.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Дайте </a:t>
            </a:r>
            <a:r>
              <a:rPr lang="ru-RU" sz="3600" b="1" i="1" dirty="0">
                <a:solidFill>
                  <a:srgbClr val="0070C0"/>
                </a:solidFill>
              </a:rPr>
              <a:t>на него два ответа: с мостиками 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«потому что», </a:t>
            </a:r>
            <a:r>
              <a:rPr lang="ru-RU" sz="3600" b="1" i="1" dirty="0">
                <a:solidFill>
                  <a:srgbClr val="C00000"/>
                </a:solidFill>
              </a:rPr>
              <a:t>«поэтому»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613275"/>
            <a:ext cx="21240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1772816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задание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99176" cy="108012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ChevronInverted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5" name="Picture 2" descr="http://www9l.incredimail.com/scache/im/gallery/content/200806181240/content_11882_prev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592263"/>
            <a:ext cx="7993062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228600" y="304800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70C0"/>
              </a:solidFill>
            </a:endParaRPr>
          </a:p>
        </p:txBody>
      </p:sp>
      <p:pic>
        <p:nvPicPr>
          <p:cNvPr id="19461" name="Picture 6" descr="C:\Documents and Settings\Иятта\Рабочий стол\ЭТО СРОЧНО\Новая папка\1283249095_school-supplies-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419600"/>
            <a:ext cx="360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Documents and Settings\Иятта\Рабочий стол\ЭТО СРОЧНО\Новая папка\0_7a149_a679bc59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38800" y="5867400"/>
            <a:ext cx="1165412" cy="990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интернета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hlinkClick r:id="rId6"/>
              </a:rPr>
              <a:t>http://www.liveinternet.ru/users/rina_k/post130269755/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hlinkClick r:id="rId7"/>
              </a:rPr>
              <a:t>http://www.liveinternet.ru/users/dvora/post131094071/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hlinkClick r:id="rId8"/>
              </a:rPr>
              <a:t>http://altaynews.kz/oblast/page/125/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hlinkClick r:id="rId9"/>
              </a:rPr>
              <a:t>http://russianaxes.ru/klipart-knigi.html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hlinkClick r:id="rId10"/>
              </a:rPr>
              <a:t>http://900igr.net/fotografii/russkij-jazyk/Antonim/035-Lev-smelyj-A-zajats-Truslivyj.html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70C0"/>
                </a:solidFill>
                <a:hlinkClick r:id="rId11"/>
              </a:rPr>
              <a:t>http://detirisuyut.ru/risunki-detskie-zabludilsya-v-lesu.html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hlinkClick r:id="rId12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12"/>
              </a:rPr>
              <a:t>www.flip.kz/catalog?prod=132415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hlinkClick r:id="rId13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13"/>
              </a:rPr>
              <a:t>forum.infrance.su/showthread.php?s=f586bbfe15782ed3914790e6e2a7f21e&amp;t=72129&amp;goto=nextnewest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hlinkClick r:id="rId14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14"/>
              </a:rPr>
              <a:t>worldru.ru/index.php?nma=news&amp;fla=stat&amp;nums=6754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hlinkClick r:id="rId15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15"/>
              </a:rPr>
              <a:t>www.fullhdoboi.ru/photo/nature/gornaja_tropa/6-0-25495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hlinkClick r:id="rId16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16"/>
              </a:rPr>
              <a:t>smotri-na-cveti.org/narisovat-bolshuyu-romashku-poetapno.html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hlinkClick r:id="rId17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17"/>
              </a:rPr>
              <a:t>sambistka.beon.ru/2.html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hlinkClick r:id="rId18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18"/>
              </a:rPr>
              <a:t>dodpotensial.ucoz.ru/news/itogi_konkursa/2011-11-12-24</a:t>
            </a: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025" y="1746250"/>
            <a:ext cx="82264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лилиния 2"/>
          <p:cNvSpPr/>
          <p:nvPr/>
        </p:nvSpPr>
        <p:spPr>
          <a:xfrm>
            <a:off x="530225" y="1960563"/>
            <a:ext cx="858838" cy="552450"/>
          </a:xfrm>
          <a:custGeom>
            <a:avLst/>
            <a:gdLst>
              <a:gd name="connsiteX0" fmla="*/ 0 w 859536"/>
              <a:gd name="connsiteY0" fmla="*/ 502977 h 553392"/>
              <a:gd name="connsiteX1" fmla="*/ 365760 w 859536"/>
              <a:gd name="connsiteY1" fmla="*/ 274377 h 553392"/>
              <a:gd name="connsiteX2" fmla="*/ 466344 w 859536"/>
              <a:gd name="connsiteY2" fmla="*/ 73209 h 553392"/>
              <a:gd name="connsiteX3" fmla="*/ 402336 w 859536"/>
              <a:gd name="connsiteY3" fmla="*/ 57 h 553392"/>
              <a:gd name="connsiteX4" fmla="*/ 329184 w 859536"/>
              <a:gd name="connsiteY4" fmla="*/ 82353 h 553392"/>
              <a:gd name="connsiteX5" fmla="*/ 310896 w 859536"/>
              <a:gd name="connsiteY5" fmla="*/ 219513 h 553392"/>
              <a:gd name="connsiteX6" fmla="*/ 411480 w 859536"/>
              <a:gd name="connsiteY6" fmla="*/ 521265 h 553392"/>
              <a:gd name="connsiteX7" fmla="*/ 512064 w 859536"/>
              <a:gd name="connsiteY7" fmla="*/ 539553 h 553392"/>
              <a:gd name="connsiteX8" fmla="*/ 621792 w 859536"/>
              <a:gd name="connsiteY8" fmla="*/ 475545 h 553392"/>
              <a:gd name="connsiteX9" fmla="*/ 658368 w 859536"/>
              <a:gd name="connsiteY9" fmla="*/ 384105 h 553392"/>
              <a:gd name="connsiteX10" fmla="*/ 630936 w 859536"/>
              <a:gd name="connsiteY10" fmla="*/ 338385 h 553392"/>
              <a:gd name="connsiteX11" fmla="*/ 566928 w 859536"/>
              <a:gd name="connsiteY11" fmla="*/ 402393 h 553392"/>
              <a:gd name="connsiteX12" fmla="*/ 576072 w 859536"/>
              <a:gd name="connsiteY12" fmla="*/ 521265 h 553392"/>
              <a:gd name="connsiteX13" fmla="*/ 704088 w 859536"/>
              <a:gd name="connsiteY13" fmla="*/ 539553 h 553392"/>
              <a:gd name="connsiteX14" fmla="*/ 813816 w 859536"/>
              <a:gd name="connsiteY14" fmla="*/ 484689 h 553392"/>
              <a:gd name="connsiteX15" fmla="*/ 859536 w 859536"/>
              <a:gd name="connsiteY15" fmla="*/ 411537 h 553392"/>
              <a:gd name="connsiteX16" fmla="*/ 859536 w 859536"/>
              <a:gd name="connsiteY16" fmla="*/ 411537 h 5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553392">
                <a:moveTo>
                  <a:pt x="0" y="502977"/>
                </a:moveTo>
                <a:cubicBezTo>
                  <a:pt x="144018" y="424491"/>
                  <a:pt x="288036" y="346005"/>
                  <a:pt x="365760" y="274377"/>
                </a:cubicBezTo>
                <a:cubicBezTo>
                  <a:pt x="443484" y="202749"/>
                  <a:pt x="460248" y="118929"/>
                  <a:pt x="466344" y="73209"/>
                </a:cubicBezTo>
                <a:cubicBezTo>
                  <a:pt x="472440" y="27489"/>
                  <a:pt x="425196" y="-1467"/>
                  <a:pt x="402336" y="57"/>
                </a:cubicBezTo>
                <a:cubicBezTo>
                  <a:pt x="379476" y="1581"/>
                  <a:pt x="344424" y="45777"/>
                  <a:pt x="329184" y="82353"/>
                </a:cubicBezTo>
                <a:cubicBezTo>
                  <a:pt x="313944" y="118929"/>
                  <a:pt x="297180" y="146361"/>
                  <a:pt x="310896" y="219513"/>
                </a:cubicBezTo>
                <a:cubicBezTo>
                  <a:pt x="324612" y="292665"/>
                  <a:pt x="377952" y="467925"/>
                  <a:pt x="411480" y="521265"/>
                </a:cubicBezTo>
                <a:cubicBezTo>
                  <a:pt x="445008" y="574605"/>
                  <a:pt x="477012" y="547173"/>
                  <a:pt x="512064" y="539553"/>
                </a:cubicBezTo>
                <a:cubicBezTo>
                  <a:pt x="547116" y="531933"/>
                  <a:pt x="597408" y="501453"/>
                  <a:pt x="621792" y="475545"/>
                </a:cubicBezTo>
                <a:cubicBezTo>
                  <a:pt x="646176" y="449637"/>
                  <a:pt x="656844" y="406965"/>
                  <a:pt x="658368" y="384105"/>
                </a:cubicBezTo>
                <a:cubicBezTo>
                  <a:pt x="659892" y="361245"/>
                  <a:pt x="646176" y="335337"/>
                  <a:pt x="630936" y="338385"/>
                </a:cubicBezTo>
                <a:cubicBezTo>
                  <a:pt x="615696" y="341433"/>
                  <a:pt x="576072" y="371913"/>
                  <a:pt x="566928" y="402393"/>
                </a:cubicBezTo>
                <a:cubicBezTo>
                  <a:pt x="557784" y="432873"/>
                  <a:pt x="553212" y="498405"/>
                  <a:pt x="576072" y="521265"/>
                </a:cubicBezTo>
                <a:cubicBezTo>
                  <a:pt x="598932" y="544125"/>
                  <a:pt x="664464" y="545649"/>
                  <a:pt x="704088" y="539553"/>
                </a:cubicBezTo>
                <a:cubicBezTo>
                  <a:pt x="743712" y="533457"/>
                  <a:pt x="787908" y="506025"/>
                  <a:pt x="813816" y="484689"/>
                </a:cubicBezTo>
                <a:cubicBezTo>
                  <a:pt x="839724" y="463353"/>
                  <a:pt x="859536" y="411537"/>
                  <a:pt x="859536" y="411537"/>
                </a:cubicBezTo>
                <a:lnTo>
                  <a:pt x="859536" y="411537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1276350" y="1978025"/>
            <a:ext cx="860425" cy="554038"/>
          </a:xfrm>
          <a:custGeom>
            <a:avLst/>
            <a:gdLst>
              <a:gd name="connsiteX0" fmla="*/ 0 w 859536"/>
              <a:gd name="connsiteY0" fmla="*/ 502977 h 553392"/>
              <a:gd name="connsiteX1" fmla="*/ 365760 w 859536"/>
              <a:gd name="connsiteY1" fmla="*/ 274377 h 553392"/>
              <a:gd name="connsiteX2" fmla="*/ 466344 w 859536"/>
              <a:gd name="connsiteY2" fmla="*/ 73209 h 553392"/>
              <a:gd name="connsiteX3" fmla="*/ 402336 w 859536"/>
              <a:gd name="connsiteY3" fmla="*/ 57 h 553392"/>
              <a:gd name="connsiteX4" fmla="*/ 329184 w 859536"/>
              <a:gd name="connsiteY4" fmla="*/ 82353 h 553392"/>
              <a:gd name="connsiteX5" fmla="*/ 310896 w 859536"/>
              <a:gd name="connsiteY5" fmla="*/ 219513 h 553392"/>
              <a:gd name="connsiteX6" fmla="*/ 411480 w 859536"/>
              <a:gd name="connsiteY6" fmla="*/ 521265 h 553392"/>
              <a:gd name="connsiteX7" fmla="*/ 512064 w 859536"/>
              <a:gd name="connsiteY7" fmla="*/ 539553 h 553392"/>
              <a:gd name="connsiteX8" fmla="*/ 621792 w 859536"/>
              <a:gd name="connsiteY8" fmla="*/ 475545 h 553392"/>
              <a:gd name="connsiteX9" fmla="*/ 658368 w 859536"/>
              <a:gd name="connsiteY9" fmla="*/ 384105 h 553392"/>
              <a:gd name="connsiteX10" fmla="*/ 630936 w 859536"/>
              <a:gd name="connsiteY10" fmla="*/ 338385 h 553392"/>
              <a:gd name="connsiteX11" fmla="*/ 566928 w 859536"/>
              <a:gd name="connsiteY11" fmla="*/ 402393 h 553392"/>
              <a:gd name="connsiteX12" fmla="*/ 576072 w 859536"/>
              <a:gd name="connsiteY12" fmla="*/ 521265 h 553392"/>
              <a:gd name="connsiteX13" fmla="*/ 704088 w 859536"/>
              <a:gd name="connsiteY13" fmla="*/ 539553 h 553392"/>
              <a:gd name="connsiteX14" fmla="*/ 813816 w 859536"/>
              <a:gd name="connsiteY14" fmla="*/ 484689 h 553392"/>
              <a:gd name="connsiteX15" fmla="*/ 859536 w 859536"/>
              <a:gd name="connsiteY15" fmla="*/ 411537 h 553392"/>
              <a:gd name="connsiteX16" fmla="*/ 859536 w 859536"/>
              <a:gd name="connsiteY16" fmla="*/ 411537 h 5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553392">
                <a:moveTo>
                  <a:pt x="0" y="502977"/>
                </a:moveTo>
                <a:cubicBezTo>
                  <a:pt x="144018" y="424491"/>
                  <a:pt x="288036" y="346005"/>
                  <a:pt x="365760" y="274377"/>
                </a:cubicBezTo>
                <a:cubicBezTo>
                  <a:pt x="443484" y="202749"/>
                  <a:pt x="460248" y="118929"/>
                  <a:pt x="466344" y="73209"/>
                </a:cubicBezTo>
                <a:cubicBezTo>
                  <a:pt x="472440" y="27489"/>
                  <a:pt x="425196" y="-1467"/>
                  <a:pt x="402336" y="57"/>
                </a:cubicBezTo>
                <a:cubicBezTo>
                  <a:pt x="379476" y="1581"/>
                  <a:pt x="344424" y="45777"/>
                  <a:pt x="329184" y="82353"/>
                </a:cubicBezTo>
                <a:cubicBezTo>
                  <a:pt x="313944" y="118929"/>
                  <a:pt x="297180" y="146361"/>
                  <a:pt x="310896" y="219513"/>
                </a:cubicBezTo>
                <a:cubicBezTo>
                  <a:pt x="324612" y="292665"/>
                  <a:pt x="377952" y="467925"/>
                  <a:pt x="411480" y="521265"/>
                </a:cubicBezTo>
                <a:cubicBezTo>
                  <a:pt x="445008" y="574605"/>
                  <a:pt x="477012" y="547173"/>
                  <a:pt x="512064" y="539553"/>
                </a:cubicBezTo>
                <a:cubicBezTo>
                  <a:pt x="547116" y="531933"/>
                  <a:pt x="597408" y="501453"/>
                  <a:pt x="621792" y="475545"/>
                </a:cubicBezTo>
                <a:cubicBezTo>
                  <a:pt x="646176" y="449637"/>
                  <a:pt x="656844" y="406965"/>
                  <a:pt x="658368" y="384105"/>
                </a:cubicBezTo>
                <a:cubicBezTo>
                  <a:pt x="659892" y="361245"/>
                  <a:pt x="646176" y="335337"/>
                  <a:pt x="630936" y="338385"/>
                </a:cubicBezTo>
                <a:cubicBezTo>
                  <a:pt x="615696" y="341433"/>
                  <a:pt x="576072" y="371913"/>
                  <a:pt x="566928" y="402393"/>
                </a:cubicBezTo>
                <a:cubicBezTo>
                  <a:pt x="557784" y="432873"/>
                  <a:pt x="553212" y="498405"/>
                  <a:pt x="576072" y="521265"/>
                </a:cubicBezTo>
                <a:cubicBezTo>
                  <a:pt x="598932" y="544125"/>
                  <a:pt x="664464" y="545649"/>
                  <a:pt x="704088" y="539553"/>
                </a:cubicBezTo>
                <a:cubicBezTo>
                  <a:pt x="743712" y="533457"/>
                  <a:pt x="787908" y="506025"/>
                  <a:pt x="813816" y="484689"/>
                </a:cubicBezTo>
                <a:cubicBezTo>
                  <a:pt x="839724" y="463353"/>
                  <a:pt x="859536" y="411537"/>
                  <a:pt x="859536" y="411537"/>
                </a:cubicBezTo>
                <a:lnTo>
                  <a:pt x="859536" y="411537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087563" y="1989138"/>
            <a:ext cx="860425" cy="554037"/>
          </a:xfrm>
          <a:custGeom>
            <a:avLst/>
            <a:gdLst>
              <a:gd name="connsiteX0" fmla="*/ 0 w 859536"/>
              <a:gd name="connsiteY0" fmla="*/ 502977 h 553392"/>
              <a:gd name="connsiteX1" fmla="*/ 365760 w 859536"/>
              <a:gd name="connsiteY1" fmla="*/ 274377 h 553392"/>
              <a:gd name="connsiteX2" fmla="*/ 466344 w 859536"/>
              <a:gd name="connsiteY2" fmla="*/ 73209 h 553392"/>
              <a:gd name="connsiteX3" fmla="*/ 402336 w 859536"/>
              <a:gd name="connsiteY3" fmla="*/ 57 h 553392"/>
              <a:gd name="connsiteX4" fmla="*/ 329184 w 859536"/>
              <a:gd name="connsiteY4" fmla="*/ 82353 h 553392"/>
              <a:gd name="connsiteX5" fmla="*/ 310896 w 859536"/>
              <a:gd name="connsiteY5" fmla="*/ 219513 h 553392"/>
              <a:gd name="connsiteX6" fmla="*/ 411480 w 859536"/>
              <a:gd name="connsiteY6" fmla="*/ 521265 h 553392"/>
              <a:gd name="connsiteX7" fmla="*/ 512064 w 859536"/>
              <a:gd name="connsiteY7" fmla="*/ 539553 h 553392"/>
              <a:gd name="connsiteX8" fmla="*/ 621792 w 859536"/>
              <a:gd name="connsiteY8" fmla="*/ 475545 h 553392"/>
              <a:gd name="connsiteX9" fmla="*/ 658368 w 859536"/>
              <a:gd name="connsiteY9" fmla="*/ 384105 h 553392"/>
              <a:gd name="connsiteX10" fmla="*/ 630936 w 859536"/>
              <a:gd name="connsiteY10" fmla="*/ 338385 h 553392"/>
              <a:gd name="connsiteX11" fmla="*/ 566928 w 859536"/>
              <a:gd name="connsiteY11" fmla="*/ 402393 h 553392"/>
              <a:gd name="connsiteX12" fmla="*/ 576072 w 859536"/>
              <a:gd name="connsiteY12" fmla="*/ 521265 h 553392"/>
              <a:gd name="connsiteX13" fmla="*/ 704088 w 859536"/>
              <a:gd name="connsiteY13" fmla="*/ 539553 h 553392"/>
              <a:gd name="connsiteX14" fmla="*/ 813816 w 859536"/>
              <a:gd name="connsiteY14" fmla="*/ 484689 h 553392"/>
              <a:gd name="connsiteX15" fmla="*/ 859536 w 859536"/>
              <a:gd name="connsiteY15" fmla="*/ 411537 h 553392"/>
              <a:gd name="connsiteX16" fmla="*/ 859536 w 859536"/>
              <a:gd name="connsiteY16" fmla="*/ 411537 h 5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9536" h="553392">
                <a:moveTo>
                  <a:pt x="0" y="502977"/>
                </a:moveTo>
                <a:cubicBezTo>
                  <a:pt x="144018" y="424491"/>
                  <a:pt x="288036" y="346005"/>
                  <a:pt x="365760" y="274377"/>
                </a:cubicBezTo>
                <a:cubicBezTo>
                  <a:pt x="443484" y="202749"/>
                  <a:pt x="460248" y="118929"/>
                  <a:pt x="466344" y="73209"/>
                </a:cubicBezTo>
                <a:cubicBezTo>
                  <a:pt x="472440" y="27489"/>
                  <a:pt x="425196" y="-1467"/>
                  <a:pt x="402336" y="57"/>
                </a:cubicBezTo>
                <a:cubicBezTo>
                  <a:pt x="379476" y="1581"/>
                  <a:pt x="344424" y="45777"/>
                  <a:pt x="329184" y="82353"/>
                </a:cubicBezTo>
                <a:cubicBezTo>
                  <a:pt x="313944" y="118929"/>
                  <a:pt x="297180" y="146361"/>
                  <a:pt x="310896" y="219513"/>
                </a:cubicBezTo>
                <a:cubicBezTo>
                  <a:pt x="324612" y="292665"/>
                  <a:pt x="377952" y="467925"/>
                  <a:pt x="411480" y="521265"/>
                </a:cubicBezTo>
                <a:cubicBezTo>
                  <a:pt x="445008" y="574605"/>
                  <a:pt x="477012" y="547173"/>
                  <a:pt x="512064" y="539553"/>
                </a:cubicBezTo>
                <a:cubicBezTo>
                  <a:pt x="547116" y="531933"/>
                  <a:pt x="597408" y="501453"/>
                  <a:pt x="621792" y="475545"/>
                </a:cubicBezTo>
                <a:cubicBezTo>
                  <a:pt x="646176" y="449637"/>
                  <a:pt x="656844" y="406965"/>
                  <a:pt x="658368" y="384105"/>
                </a:cubicBezTo>
                <a:cubicBezTo>
                  <a:pt x="659892" y="361245"/>
                  <a:pt x="646176" y="335337"/>
                  <a:pt x="630936" y="338385"/>
                </a:cubicBezTo>
                <a:cubicBezTo>
                  <a:pt x="615696" y="341433"/>
                  <a:pt x="576072" y="371913"/>
                  <a:pt x="566928" y="402393"/>
                </a:cubicBezTo>
                <a:cubicBezTo>
                  <a:pt x="557784" y="432873"/>
                  <a:pt x="553212" y="498405"/>
                  <a:pt x="576072" y="521265"/>
                </a:cubicBezTo>
                <a:cubicBezTo>
                  <a:pt x="598932" y="544125"/>
                  <a:pt x="664464" y="545649"/>
                  <a:pt x="704088" y="539553"/>
                </a:cubicBezTo>
                <a:cubicBezTo>
                  <a:pt x="743712" y="533457"/>
                  <a:pt x="787908" y="506025"/>
                  <a:pt x="813816" y="484689"/>
                </a:cubicBezTo>
                <a:cubicBezTo>
                  <a:pt x="839724" y="463353"/>
                  <a:pt x="859536" y="411537"/>
                  <a:pt x="859536" y="411537"/>
                </a:cubicBezTo>
                <a:lnTo>
                  <a:pt x="859536" y="411537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58800" y="2830513"/>
            <a:ext cx="914400" cy="598487"/>
          </a:xfrm>
          <a:custGeom>
            <a:avLst/>
            <a:gdLst>
              <a:gd name="connsiteX0" fmla="*/ 0 w 914400"/>
              <a:gd name="connsiteY0" fmla="*/ 214872 h 598637"/>
              <a:gd name="connsiteX1" fmla="*/ 76200 w 914400"/>
              <a:gd name="connsiteY1" fmla="*/ 40700 h 598637"/>
              <a:gd name="connsiteX2" fmla="*/ 152400 w 914400"/>
              <a:gd name="connsiteY2" fmla="*/ 29814 h 598637"/>
              <a:gd name="connsiteX3" fmla="*/ 217715 w 914400"/>
              <a:gd name="connsiteY3" fmla="*/ 247529 h 598637"/>
              <a:gd name="connsiteX4" fmla="*/ 250372 w 914400"/>
              <a:gd name="connsiteY4" fmla="*/ 541443 h 598637"/>
              <a:gd name="connsiteX5" fmla="*/ 97972 w 914400"/>
              <a:gd name="connsiteY5" fmla="*/ 541443 h 598637"/>
              <a:gd name="connsiteX6" fmla="*/ 217715 w 914400"/>
              <a:gd name="connsiteY6" fmla="*/ 127786 h 598637"/>
              <a:gd name="connsiteX7" fmla="*/ 391886 w 914400"/>
              <a:gd name="connsiteY7" fmla="*/ 8043 h 598637"/>
              <a:gd name="connsiteX8" fmla="*/ 489857 w 914400"/>
              <a:gd name="connsiteY8" fmla="*/ 312843 h 598637"/>
              <a:gd name="connsiteX9" fmla="*/ 500743 w 914400"/>
              <a:gd name="connsiteY9" fmla="*/ 563214 h 598637"/>
              <a:gd name="connsiteX10" fmla="*/ 359229 w 914400"/>
              <a:gd name="connsiteY10" fmla="*/ 552329 h 598637"/>
              <a:gd name="connsiteX11" fmla="*/ 500743 w 914400"/>
              <a:gd name="connsiteY11" fmla="*/ 149557 h 598637"/>
              <a:gd name="connsiteX12" fmla="*/ 631372 w 914400"/>
              <a:gd name="connsiteY12" fmla="*/ 18929 h 598637"/>
              <a:gd name="connsiteX13" fmla="*/ 707572 w 914400"/>
              <a:gd name="connsiteY13" fmla="*/ 225757 h 598637"/>
              <a:gd name="connsiteX14" fmla="*/ 729343 w 914400"/>
              <a:gd name="connsiteY14" fmla="*/ 541443 h 598637"/>
              <a:gd name="connsiteX15" fmla="*/ 609600 w 914400"/>
              <a:gd name="connsiteY15" fmla="*/ 530557 h 598637"/>
              <a:gd name="connsiteX16" fmla="*/ 685800 w 914400"/>
              <a:gd name="connsiteY16" fmla="*/ 160443 h 598637"/>
              <a:gd name="connsiteX17" fmla="*/ 816429 w 914400"/>
              <a:gd name="connsiteY17" fmla="*/ 8043 h 598637"/>
              <a:gd name="connsiteX18" fmla="*/ 914400 w 914400"/>
              <a:gd name="connsiteY18" fmla="*/ 182214 h 598637"/>
              <a:gd name="connsiteX19" fmla="*/ 914400 w 914400"/>
              <a:gd name="connsiteY19" fmla="*/ 182214 h 5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" h="598637">
                <a:moveTo>
                  <a:pt x="0" y="214872"/>
                </a:moveTo>
                <a:cubicBezTo>
                  <a:pt x="25400" y="143207"/>
                  <a:pt x="50800" y="71543"/>
                  <a:pt x="76200" y="40700"/>
                </a:cubicBezTo>
                <a:cubicBezTo>
                  <a:pt x="101600" y="9857"/>
                  <a:pt x="128814" y="-4657"/>
                  <a:pt x="152400" y="29814"/>
                </a:cubicBezTo>
                <a:cubicBezTo>
                  <a:pt x="175986" y="64285"/>
                  <a:pt x="201386" y="162258"/>
                  <a:pt x="217715" y="247529"/>
                </a:cubicBezTo>
                <a:cubicBezTo>
                  <a:pt x="234044" y="332800"/>
                  <a:pt x="270329" y="492457"/>
                  <a:pt x="250372" y="541443"/>
                </a:cubicBezTo>
                <a:cubicBezTo>
                  <a:pt x="230415" y="590429"/>
                  <a:pt x="103415" y="610386"/>
                  <a:pt x="97972" y="541443"/>
                </a:cubicBezTo>
                <a:cubicBezTo>
                  <a:pt x="92529" y="472500"/>
                  <a:pt x="168729" y="216686"/>
                  <a:pt x="217715" y="127786"/>
                </a:cubicBezTo>
                <a:cubicBezTo>
                  <a:pt x="266701" y="38886"/>
                  <a:pt x="346529" y="-22800"/>
                  <a:pt x="391886" y="8043"/>
                </a:cubicBezTo>
                <a:cubicBezTo>
                  <a:pt x="437243" y="38886"/>
                  <a:pt x="471714" y="220315"/>
                  <a:pt x="489857" y="312843"/>
                </a:cubicBezTo>
                <a:cubicBezTo>
                  <a:pt x="508000" y="405371"/>
                  <a:pt x="522514" y="523300"/>
                  <a:pt x="500743" y="563214"/>
                </a:cubicBezTo>
                <a:cubicBezTo>
                  <a:pt x="478972" y="603128"/>
                  <a:pt x="359229" y="621272"/>
                  <a:pt x="359229" y="552329"/>
                </a:cubicBezTo>
                <a:cubicBezTo>
                  <a:pt x="359229" y="483386"/>
                  <a:pt x="455386" y="238457"/>
                  <a:pt x="500743" y="149557"/>
                </a:cubicBezTo>
                <a:cubicBezTo>
                  <a:pt x="546100" y="60657"/>
                  <a:pt x="596901" y="6229"/>
                  <a:pt x="631372" y="18929"/>
                </a:cubicBezTo>
                <a:cubicBezTo>
                  <a:pt x="665844" y="31629"/>
                  <a:pt x="691244" y="138671"/>
                  <a:pt x="707572" y="225757"/>
                </a:cubicBezTo>
                <a:cubicBezTo>
                  <a:pt x="723901" y="312843"/>
                  <a:pt x="745672" y="490643"/>
                  <a:pt x="729343" y="541443"/>
                </a:cubicBezTo>
                <a:cubicBezTo>
                  <a:pt x="713014" y="592243"/>
                  <a:pt x="616857" y="594057"/>
                  <a:pt x="609600" y="530557"/>
                </a:cubicBezTo>
                <a:cubicBezTo>
                  <a:pt x="602343" y="467057"/>
                  <a:pt x="651329" y="247529"/>
                  <a:pt x="685800" y="160443"/>
                </a:cubicBezTo>
                <a:cubicBezTo>
                  <a:pt x="720271" y="73357"/>
                  <a:pt x="778329" y="4414"/>
                  <a:pt x="816429" y="8043"/>
                </a:cubicBezTo>
                <a:cubicBezTo>
                  <a:pt x="854529" y="11671"/>
                  <a:pt x="914400" y="182214"/>
                  <a:pt x="914400" y="182214"/>
                </a:cubicBezTo>
                <a:lnTo>
                  <a:pt x="914400" y="182214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рка 1"/>
          <p:cNvSpPr/>
          <p:nvPr/>
        </p:nvSpPr>
        <p:spPr>
          <a:xfrm>
            <a:off x="1619250" y="2305050"/>
            <a:ext cx="5400675" cy="1008063"/>
          </a:xfrm>
          <a:prstGeom prst="blockArc">
            <a:avLst>
              <a:gd name="adj1" fmla="val 10753481"/>
              <a:gd name="adj2" fmla="val 0"/>
              <a:gd name="adj3" fmla="val 12225"/>
            </a:avLst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550" y="3025775"/>
            <a:ext cx="792163" cy="7191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2588" y="3097213"/>
            <a:ext cx="792162" cy="7207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953976"/>
            <a:ext cx="511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953976"/>
            <a:ext cx="6591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3097992"/>
            <a:ext cx="42462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  потому  что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6125" y="4178112"/>
            <a:ext cx="41801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</a:t>
            </a:r>
            <a:r>
              <a:rPr lang="ru-RU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потому, </a:t>
            </a:r>
            <a:r>
              <a:rPr lang="ru-RU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что)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5184775"/>
            <a:ext cx="5048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35150" y="4033838"/>
            <a:ext cx="5048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учебником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284984"/>
            <a:ext cx="3888432" cy="1756791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Упражнение 222 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с.113 учебника</a:t>
            </a:r>
            <a:endParaRPr 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3529013"/>
            <a:ext cx="9747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26542">
            <a:off x="1096963" y="2493963"/>
            <a:ext cx="19558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1516063"/>
            <a:ext cx="8299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ноябрь называют </a:t>
            </a:r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предзимьем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5400000">
            <a:off x="5155406" y="-1677193"/>
            <a:ext cx="417513" cy="63373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3275" y="2714625"/>
            <a:ext cx="7824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бывает перед  началом зимы.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4391025" y="-957262"/>
            <a:ext cx="504825" cy="734377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4075" y="3573463"/>
            <a:ext cx="576263" cy="5032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573463"/>
            <a:ext cx="576262" cy="5032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5963" y="4508500"/>
            <a:ext cx="576262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4075" y="4508500"/>
            <a:ext cx="576263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501008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5513" y="4437063"/>
            <a:ext cx="4286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08575" y="377825"/>
            <a:ext cx="5111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1999" y="1700808"/>
            <a:ext cx="5629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67400" y="3429000"/>
            <a:ext cx="468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67400" y="4365625"/>
            <a:ext cx="468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14625" y="3429000"/>
            <a:ext cx="313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потому  что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71775" y="4365625"/>
            <a:ext cx="2822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потому, что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24075" y="5373688"/>
            <a:ext cx="576263" cy="5032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95963" y="5373688"/>
            <a:ext cx="576262" cy="5032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68144" y="5301208"/>
            <a:ext cx="4283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5736" y="5229200"/>
            <a:ext cx="4667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987675" y="5229225"/>
            <a:ext cx="231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поэтому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0" grpId="0" animBg="1"/>
      <p:bldP spid="12" grpId="0" animBg="1"/>
      <p:bldP spid="14" grpId="0" animBg="1"/>
      <p:bldP spid="16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684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 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2" descr="C:\Documents and Settings\User\Local Settings\Temporary Internet Files\Content.IE5\FPGL92JQ\MC90021673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32138" y="2695575"/>
            <a:ext cx="3311525" cy="313055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716" y="1190326"/>
            <a:ext cx="4592883" cy="26367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Упражнение 223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ары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ряда, обсуждают ответ на 1 вопрос, </a:t>
            </a: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ряда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ряда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3 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0063" y="115888"/>
            <a:ext cx="210661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26542">
            <a:off x="361950" y="938213"/>
            <a:ext cx="195421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>
            <a:off x="2406402" y="1275166"/>
            <a:ext cx="864096" cy="24586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090738" y="4060825"/>
            <a:ext cx="6140450" cy="2484438"/>
            <a:chOff x="1420149" y="3764491"/>
            <a:chExt cx="6509735" cy="280901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7137204" y="4407063"/>
              <a:ext cx="792680" cy="71975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Арка 8"/>
            <p:cNvSpPr/>
            <p:nvPr/>
          </p:nvSpPr>
          <p:spPr>
            <a:xfrm>
              <a:off x="2068093" y="3764491"/>
              <a:ext cx="5400657" cy="1008731"/>
            </a:xfrm>
            <a:prstGeom prst="blockArc">
              <a:avLst>
                <a:gd name="adj1" fmla="val 10753481"/>
                <a:gd name="adj2" fmla="val 0"/>
                <a:gd name="adj3" fmla="val 12225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20149" y="4378345"/>
              <a:ext cx="792679" cy="71975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252797" y="4204472"/>
              <a:ext cx="659155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О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6253" y="4449469"/>
              <a:ext cx="4246291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solidFill>
                    <a:srgbClr val="8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,  потому  что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38978" y="5529589"/>
              <a:ext cx="4431511" cy="104391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solidFill>
                    <a:srgbClr val="8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(</a:t>
              </a:r>
              <a:r>
                <a:rPr lang="ru-RU" sz="5400" b="1" spc="50" dirty="0">
                  <a:ln w="11430"/>
                  <a:solidFill>
                    <a:srgbClr val="8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потому, </a:t>
              </a:r>
              <a:r>
                <a:rPr lang="ru-RU" sz="5400" b="1" spc="50" dirty="0">
                  <a:ln w="11430"/>
                  <a:solidFill>
                    <a:srgbClr val="8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что)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020025" y="6465807"/>
              <a:ext cx="64794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212828" y="5385281"/>
              <a:ext cx="64794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1583543" y="4174212"/>
              <a:ext cx="511679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828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 rot="1871055">
            <a:off x="-171814" y="4615235"/>
            <a:ext cx="2744994" cy="919721"/>
          </a:xfrm>
          <a:prstGeom prst="ellipse">
            <a:avLst/>
          </a:prstGeom>
          <a:solidFill>
            <a:srgbClr val="FFCC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093" y="3233749"/>
            <a:ext cx="2736304" cy="9325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1175484" y="3954111"/>
            <a:ext cx="2448272" cy="113804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 rot="1046823">
            <a:off x="2935471" y="4048485"/>
            <a:ext cx="2476474" cy="99143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51720" y="4956324"/>
            <a:ext cx="3027263" cy="8640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031105">
            <a:off x="1883702" y="3250354"/>
            <a:ext cx="2830456" cy="5981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179512" y="2708920"/>
            <a:ext cx="3119418" cy="4601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489</TotalTime>
  <Words>347</Words>
  <Application>Microsoft Office PowerPoint</Application>
  <PresentationFormat>Экран (4:3)</PresentationFormat>
  <Paragraphs>96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шаблон1</vt:lpstr>
      <vt:lpstr>"Отвечаем на вопрос «почему»?"  УМК «Гармония» (2-й класс) </vt:lpstr>
      <vt:lpstr>Слайд 2</vt:lpstr>
      <vt:lpstr>Слайд 3</vt:lpstr>
      <vt:lpstr>Работа с учебником</vt:lpstr>
      <vt:lpstr>Слайд 5</vt:lpstr>
      <vt:lpstr>Физкультминутка </vt:lpstr>
      <vt:lpstr>Слайд 7</vt:lpstr>
      <vt:lpstr>Слайд 8</vt:lpstr>
      <vt:lpstr>Слайд 9</vt:lpstr>
      <vt:lpstr>Слайд 10</vt:lpstr>
      <vt:lpstr>Слайд 11</vt:lpstr>
      <vt:lpstr>Волшебная страна Знаний</vt:lpstr>
      <vt:lpstr>Слайд 13</vt:lpstr>
      <vt:lpstr>Составьте любой вопрос «почему».  Кому составить трудно найдите вопрос в учебнике. Дайте на него два ответа: с мостиками «потому что», «поэтому»</vt:lpstr>
      <vt:lpstr>МОЛОДЦЫ!</vt:lpstr>
      <vt:lpstr>Ресурсы интернета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"Обобщение: виды предложений. Отвечаем на вопрос «почему»?"  УМК «Гармония» (2-й класс) </dc:title>
  <cp:lastModifiedBy>revaz</cp:lastModifiedBy>
  <cp:revision>45</cp:revision>
  <dcterms:modified xsi:type="dcterms:W3CDTF">2013-04-19T17:35:28Z</dcterms:modified>
</cp:coreProperties>
</file>