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75" r:id="rId2"/>
    <p:sldId id="272" r:id="rId3"/>
    <p:sldId id="273" r:id="rId4"/>
    <p:sldId id="258" r:id="rId5"/>
    <p:sldId id="257" r:id="rId6"/>
    <p:sldId id="259" r:id="rId7"/>
    <p:sldId id="260" r:id="rId8"/>
    <p:sldId id="261" r:id="rId9"/>
    <p:sldId id="262" r:id="rId10"/>
    <p:sldId id="263" r:id="rId11"/>
    <p:sldId id="274" r:id="rId12"/>
    <p:sldId id="276" r:id="rId13"/>
    <p:sldId id="264" r:id="rId14"/>
    <p:sldId id="265" r:id="rId15"/>
    <p:sldId id="266" r:id="rId16"/>
    <p:sldId id="267" r:id="rId17"/>
    <p:sldId id="268" r:id="rId18"/>
    <p:sldId id="269" r:id="rId19"/>
    <p:sldId id="270" r:id="rId20"/>
    <p:sldId id="271" r:id="rId21"/>
    <p:sldId id="256" r:id="rId22"/>
    <p:sldId id="277" r:id="rId2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ya"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EEC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826" autoAdjust="0"/>
    <p:restoredTop sz="99500" autoAdjust="0"/>
  </p:normalViewPr>
  <p:slideViewPr>
    <p:cSldViewPr>
      <p:cViewPr>
        <p:scale>
          <a:sx n="70" d="100"/>
          <a:sy n="70" d="100"/>
        </p:scale>
        <p:origin x="-1626"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1BE47B-9CD2-4103-A761-1BBEDA5709EF}" type="datetimeFigureOut">
              <a:rPr lang="ru-RU" smtClean="0"/>
              <a:pPr/>
              <a:t>30.01.2013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8B5E8B-5CFD-4152-AC12-1C1763B7AF0B}" type="slidenum">
              <a:rPr lang="ru-RU" smtClean="0"/>
              <a:pPr/>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D6FD7-EE48-4D11-B608-5CB61D2CA16D}" type="datetimeFigureOut">
              <a:rPr lang="ru-RU" smtClean="0"/>
              <a:pPr/>
              <a:t>30.01.2013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01D1E-3262-42D8-B718-073D801FF15C}" type="slidenum">
              <a:rPr lang="ru-RU" smtClean="0"/>
              <a:pPr/>
              <a:t>‹#›</a:t>
            </a:fld>
            <a:endParaRPr lang="ru-RU"/>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E301D1E-3262-42D8-B718-073D801FF15C}"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5100B-86FE-45CE-9AF4-39DE8743E8B9}" type="datetime1">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FE75B-BFD9-46C1-80BB-85E594066F5B}" type="datetime1">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3ECCF-2CA9-446D-8357-B89541456279}" type="datetime1">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9AE26-9650-442B-A876-4D9429760EC7}" type="datetime1">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576478-5134-4C5F-81B5-42A5E69D03CE}" type="datetime1">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80B1ED-11DF-444B-B0FF-E61B8313DBFB}" type="datetime1">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6E52FC-F78D-4665-94C7-0408104D49C3}" type="datetime1">
              <a:rPr lang="en-US" smtClean="0"/>
              <a:pPr/>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05659-B1E1-413A-ABA0-1C88E791DC10}" type="datetime1">
              <a:rPr lang="en-US" smtClean="0"/>
              <a:pPr/>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04722-908B-4DAA-A0A7-2F1AD7DE3B64}" type="datetime1">
              <a:rPr lang="en-US" smtClean="0"/>
              <a:pPr/>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F890A-8A46-4283-8C44-F5709C2054D8}" type="datetime1">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C7181-533C-4B33-AFE1-9367B1B65AD5}" type="datetime1">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4E15D-8D45-49D3-9730-9AB332B67C32}" type="datetime1">
              <a:rPr lang="en-US" smtClean="0"/>
              <a:pPr/>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foreignerinlille.ning.com/group/harbin2009/forum/topic/listForContributor?user=1se0lkw2c14pv"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www.cavilamenligne.com/la-nuit-de-la-publicite-francophone" TargetMode="External"/><Relationship Id="rId7" Type="http://schemas.openxmlformats.org/officeDocument/2006/relationships/hyperlink" Target="http://www.idm-ural.ru/art410.html" TargetMode="External"/><Relationship Id="rId2" Type="http://schemas.openxmlformats.org/officeDocument/2006/relationships/hyperlink" Target="http://www.francomania.ru/savoir-faire/entreprises-francaises-publicite" TargetMode="External"/><Relationship Id="rId1" Type="http://schemas.openxmlformats.org/officeDocument/2006/relationships/slideLayout" Target="../slideLayouts/slideLayout7.xml"/><Relationship Id="rId6" Type="http://schemas.openxmlformats.org/officeDocument/2006/relationships/hyperlink" Target="http://www.fondationmf.ca/ressources-pedagogiques/trousses-pedagogiques/un-transport-pour-mieux-vivre-secondaire-collegial/abc-affiche-publicitaire/" TargetMode="External"/><Relationship Id="rId5" Type="http://schemas.openxmlformats.org/officeDocument/2006/relationships/hyperlink" Target="http://www.advertisingtimes.fr/2010/08/ff-article-200-affiches-droles.html" TargetMode="External"/><Relationship Id="rId4" Type="http://schemas.openxmlformats.org/officeDocument/2006/relationships/hyperlink" Target="http://www.petite-entreprise.net/P-1725-85-G1-les-supports-de-communication-de-la-publicit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madeinblack.free.fr/blog/images/grandblack/08-03-07/logo_pub_tf1.jpg"/>
          <p:cNvPicPr>
            <a:picLocks noChangeAspect="1" noChangeArrowheads="1"/>
          </p:cNvPicPr>
          <p:nvPr/>
        </p:nvPicPr>
        <p:blipFill>
          <a:blip r:embed="rId2" cstate="print"/>
          <a:srcRect/>
          <a:stretch>
            <a:fillRect/>
          </a:stretch>
        </p:blipFill>
        <p:spPr bwMode="auto">
          <a:xfrm>
            <a:off x="0" y="0"/>
            <a:ext cx="9144000" cy="6896644"/>
          </a:xfrm>
          <a:prstGeom prst="rect">
            <a:avLst/>
          </a:prstGeom>
          <a:noFill/>
        </p:spPr>
      </p:pic>
      <p:sp>
        <p:nvSpPr>
          <p:cNvPr id="2" name="Заголовок 1"/>
          <p:cNvSpPr>
            <a:spLocks noGrp="1"/>
          </p:cNvSpPr>
          <p:nvPr>
            <p:ph type="ctrTitle"/>
          </p:nvPr>
        </p:nvSpPr>
        <p:spPr>
          <a:xfrm>
            <a:off x="838200" y="0"/>
            <a:ext cx="7772400" cy="1470025"/>
          </a:xfrm>
          <a:solidFill>
            <a:srgbClr val="EEECE1">
              <a:alpha val="36863"/>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a:lstStyle/>
          <a:p>
            <a:r>
              <a:rPr lang="en-US" b="1" dirty="0" err="1" smtClean="0"/>
              <a:t>Une</a:t>
            </a:r>
            <a:r>
              <a:rPr lang="en-US" b="1" dirty="0" smtClean="0"/>
              <a:t> </a:t>
            </a:r>
            <a:r>
              <a:rPr lang="en-US" b="1" dirty="0" err="1" smtClean="0"/>
              <a:t>affiche</a:t>
            </a:r>
            <a:r>
              <a:rPr lang="en-US" b="1" dirty="0" smtClean="0"/>
              <a:t> </a:t>
            </a:r>
            <a:r>
              <a:rPr lang="en-US" b="1" dirty="0" err="1" smtClean="0"/>
              <a:t>publicitaire</a:t>
            </a:r>
            <a:endParaRPr lang="ru-RU" b="1" dirty="0"/>
          </a:p>
        </p:txBody>
      </p:sp>
      <p:sp>
        <p:nvSpPr>
          <p:cNvPr id="3" name="Подзаголовок 2"/>
          <p:cNvSpPr>
            <a:spLocks noGrp="1"/>
          </p:cNvSpPr>
          <p:nvPr>
            <p:ph type="subTitle" idx="1"/>
          </p:nvPr>
        </p:nvSpPr>
        <p:spPr>
          <a:xfrm>
            <a:off x="3657600" y="5181600"/>
            <a:ext cx="5486400" cy="1676400"/>
          </a:xfrm>
          <a:noFill/>
        </p:spPr>
        <p:txBody>
          <a:bodyPr>
            <a:normAutofit/>
          </a:bodyPr>
          <a:lstStyle/>
          <a:p>
            <a:pPr algn="r"/>
            <a:r>
              <a:rPr lang="en-US" b="1" dirty="0" smtClean="0">
                <a:solidFill>
                  <a:schemeClr val="bg1"/>
                </a:solidFill>
              </a:rPr>
              <a:t>Par Tatiana </a:t>
            </a:r>
            <a:r>
              <a:rPr lang="en-US" b="1" dirty="0" err="1" smtClean="0">
                <a:solidFill>
                  <a:schemeClr val="bg1"/>
                </a:solidFill>
              </a:rPr>
              <a:t>Drojjina</a:t>
            </a:r>
            <a:r>
              <a:rPr lang="en-US" b="1" dirty="0" smtClean="0">
                <a:solidFill>
                  <a:schemeClr val="bg1"/>
                </a:solidFill>
              </a:rPr>
              <a:t>, </a:t>
            </a:r>
            <a:r>
              <a:rPr lang="en-US" b="1" dirty="0" err="1" smtClean="0">
                <a:solidFill>
                  <a:schemeClr val="bg1"/>
                </a:solidFill>
              </a:rPr>
              <a:t>l`enseignante</a:t>
            </a:r>
            <a:r>
              <a:rPr lang="en-US" b="1" dirty="0" smtClean="0">
                <a:solidFill>
                  <a:schemeClr val="bg1"/>
                </a:solidFill>
              </a:rPr>
              <a:t>  de </a:t>
            </a:r>
            <a:r>
              <a:rPr lang="en-US" b="1" dirty="0" err="1" smtClean="0">
                <a:solidFill>
                  <a:schemeClr val="bg1"/>
                </a:solidFill>
              </a:rPr>
              <a:t>l`école</a:t>
            </a:r>
            <a:r>
              <a:rPr lang="en-US" b="1" dirty="0" smtClean="0">
                <a:solidFill>
                  <a:schemeClr val="bg1"/>
                </a:solidFill>
              </a:rPr>
              <a:t> 159</a:t>
            </a:r>
          </a:p>
          <a:p>
            <a:r>
              <a:rPr lang="en-US" b="1" dirty="0" smtClean="0">
                <a:solidFill>
                  <a:schemeClr val="bg1"/>
                </a:solidFill>
              </a:rPr>
              <a:t>Saint-</a:t>
            </a:r>
            <a:r>
              <a:rPr lang="en-US" b="1" dirty="0" err="1" smtClean="0">
                <a:solidFill>
                  <a:schemeClr val="bg1"/>
                </a:solidFill>
              </a:rPr>
              <a:t>Pétersbourg</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1" name="Picture 3"/>
          <p:cNvPicPr>
            <a:picLocks noChangeAspect="1" noChangeArrowheads="1"/>
          </p:cNvPicPr>
          <p:nvPr/>
        </p:nvPicPr>
        <p:blipFill>
          <a:blip r:embed="rId2" cstate="print"/>
          <a:srcRect/>
          <a:stretch>
            <a:fillRect/>
          </a:stretch>
        </p:blipFill>
        <p:spPr bwMode="auto">
          <a:xfrm>
            <a:off x="0" y="0"/>
            <a:ext cx="9165566" cy="685800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3448D-3A78-4528-A469-B745A65DA48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924800" cy="3477875"/>
          </a:xfrm>
          <a:prstGeom prst="rect">
            <a:avLst/>
          </a:prstGeom>
          <a:noFill/>
        </p:spPr>
        <p:txBody>
          <a:bodyPr wrap="square" rtlCol="0">
            <a:spAutoFit/>
          </a:bodyPr>
          <a:lstStyle/>
          <a:p>
            <a:r>
              <a:rPr lang="en-US" sz="2800" b="1" i="1" dirty="0" smtClean="0"/>
              <a:t>Plan de </a:t>
            </a:r>
            <a:r>
              <a:rPr lang="en-US" sz="2800" b="1" i="1" dirty="0" err="1" smtClean="0"/>
              <a:t>recherche</a:t>
            </a:r>
            <a:endParaRPr lang="en-US" sz="2800" b="1" i="1" dirty="0" smtClean="0"/>
          </a:p>
          <a:p>
            <a:r>
              <a:rPr lang="en-US" sz="2400" dirty="0" smtClean="0"/>
              <a:t>1. Le logo   </a:t>
            </a:r>
          </a:p>
          <a:p>
            <a:r>
              <a:rPr lang="en-US" sz="2400" dirty="0" smtClean="0"/>
              <a:t>2. Le slogan (le </a:t>
            </a:r>
            <a:r>
              <a:rPr lang="en-US" sz="2400" dirty="0" err="1" smtClean="0"/>
              <a:t>sens</a:t>
            </a:r>
            <a:r>
              <a:rPr lang="en-US" sz="2400" dirty="0" smtClean="0"/>
              <a:t>, la </a:t>
            </a:r>
            <a:r>
              <a:rPr lang="en-US" sz="2400" dirty="0" err="1" smtClean="0"/>
              <a:t>grammaire</a:t>
            </a:r>
            <a:r>
              <a:rPr lang="en-US" sz="2400" dirty="0" smtClean="0"/>
              <a:t>, le </a:t>
            </a:r>
            <a:r>
              <a:rPr lang="en-US" sz="2400" dirty="0" err="1" smtClean="0"/>
              <a:t>syntaxe</a:t>
            </a:r>
            <a:r>
              <a:rPr lang="en-US" sz="2400" dirty="0" smtClean="0"/>
              <a:t>).</a:t>
            </a:r>
          </a:p>
          <a:p>
            <a:r>
              <a:rPr lang="en-US" sz="2400" dirty="0" smtClean="0"/>
              <a:t>3. Le </a:t>
            </a:r>
            <a:r>
              <a:rPr lang="en-US" sz="2400" dirty="0" err="1" smtClean="0"/>
              <a:t>texte</a:t>
            </a:r>
            <a:r>
              <a:rPr lang="en-US" sz="2400" dirty="0" smtClean="0"/>
              <a:t> </a:t>
            </a:r>
            <a:r>
              <a:rPr lang="en-US" sz="2400" dirty="0" err="1" smtClean="0"/>
              <a:t>publicitaire</a:t>
            </a:r>
            <a:endParaRPr lang="en-US" sz="2400" dirty="0" smtClean="0"/>
          </a:p>
          <a:p>
            <a:r>
              <a:rPr lang="en-US" sz="2400" dirty="0" smtClean="0"/>
              <a:t>4. </a:t>
            </a:r>
            <a:r>
              <a:rPr lang="en-US" sz="2400" dirty="0" err="1" smtClean="0"/>
              <a:t>Une</a:t>
            </a:r>
            <a:r>
              <a:rPr lang="en-US" sz="2400" dirty="0" smtClean="0"/>
              <a:t> image. </a:t>
            </a:r>
            <a:r>
              <a:rPr lang="en-US" sz="2400" dirty="0" err="1" smtClean="0"/>
              <a:t>Etudiez</a:t>
            </a:r>
            <a:r>
              <a:rPr lang="en-US" sz="2400" dirty="0" smtClean="0"/>
              <a:t> les </a:t>
            </a:r>
            <a:r>
              <a:rPr lang="en-US" sz="2400" dirty="0" err="1" smtClean="0"/>
              <a:t>personnages</a:t>
            </a:r>
            <a:r>
              <a:rPr lang="en-US" sz="2400" dirty="0" smtClean="0"/>
              <a:t>, le </a:t>
            </a:r>
            <a:r>
              <a:rPr lang="en-US" sz="2400" dirty="0" err="1" smtClean="0"/>
              <a:t>sujet</a:t>
            </a:r>
            <a:r>
              <a:rPr lang="en-US" sz="2400" dirty="0" smtClean="0"/>
              <a:t>, la situation, les </a:t>
            </a:r>
            <a:r>
              <a:rPr lang="en-US" sz="2400" dirty="0" err="1" smtClean="0"/>
              <a:t>couleurs</a:t>
            </a:r>
            <a:r>
              <a:rPr lang="en-US" sz="2400" dirty="0" smtClean="0"/>
              <a:t>.  </a:t>
            </a:r>
            <a:r>
              <a:rPr lang="en-US" sz="2400" dirty="0" err="1" smtClean="0"/>
              <a:t>Quels</a:t>
            </a:r>
            <a:r>
              <a:rPr lang="en-US" sz="2400" dirty="0" smtClean="0"/>
              <a:t> d</a:t>
            </a:r>
            <a:r>
              <a:rPr lang="fr-FR" sz="2400" dirty="0" smtClean="0"/>
              <a:t>étails sont</a:t>
            </a:r>
            <a:r>
              <a:rPr lang="en-US" sz="2400" dirty="0" smtClean="0"/>
              <a:t> </a:t>
            </a:r>
            <a:r>
              <a:rPr lang="en-US" sz="2400" dirty="0" err="1" smtClean="0"/>
              <a:t>mises</a:t>
            </a:r>
            <a:r>
              <a:rPr lang="en-US" sz="2400" dirty="0" smtClean="0"/>
              <a:t> en relief</a:t>
            </a:r>
            <a:r>
              <a:rPr lang="en-US" sz="2400" smtClean="0"/>
              <a:t>? </a:t>
            </a:r>
            <a:endParaRPr lang="en-US" sz="2400" dirty="0" smtClean="0"/>
          </a:p>
          <a:p>
            <a:r>
              <a:rPr lang="en-US" sz="2400" dirty="0" smtClean="0"/>
              <a:t>5. </a:t>
            </a:r>
            <a:r>
              <a:rPr lang="fr-FR" sz="2400" i="1" dirty="0" smtClean="0"/>
              <a:t>Quelles sont les qualit</a:t>
            </a:r>
            <a:r>
              <a:rPr lang="en-US" sz="2400" dirty="0" smtClean="0"/>
              <a:t>é</a:t>
            </a:r>
            <a:r>
              <a:rPr lang="fr-FR" sz="2400" i="1" dirty="0" smtClean="0"/>
              <a:t>s suppos</a:t>
            </a:r>
            <a:r>
              <a:rPr lang="en-US" sz="2400" dirty="0" smtClean="0"/>
              <a:t>é</a:t>
            </a:r>
            <a:r>
              <a:rPr lang="fr-FR" sz="2400" i="1" dirty="0" smtClean="0"/>
              <a:t>es du produit?</a:t>
            </a:r>
            <a:r>
              <a:rPr lang="en-US" sz="2400" dirty="0" smtClean="0"/>
              <a:t> </a:t>
            </a:r>
            <a:r>
              <a:rPr lang="en-US" sz="2400" dirty="0" err="1" smtClean="0"/>
              <a:t>Quelles</a:t>
            </a:r>
            <a:r>
              <a:rPr lang="en-US" sz="2400" dirty="0" smtClean="0"/>
              <a:t> </a:t>
            </a:r>
            <a:r>
              <a:rPr lang="fr-FR" sz="2400" dirty="0" smtClean="0"/>
              <a:t>émotions cette pub provoque-t-elle?</a:t>
            </a:r>
            <a:r>
              <a:rPr lang="en-US" sz="2400" dirty="0" smtClean="0"/>
              <a:t> </a:t>
            </a:r>
            <a:r>
              <a:rPr lang="en-US" sz="2400" dirty="0" err="1" smtClean="0"/>
              <a:t>Quelle</a:t>
            </a:r>
            <a:r>
              <a:rPr lang="en-US" sz="2400" dirty="0" smtClean="0"/>
              <a:t> id</a:t>
            </a:r>
            <a:r>
              <a:rPr lang="fr-FR" sz="2400" dirty="0" smtClean="0"/>
              <a:t>ée est  inclue dans cette affiche?</a:t>
            </a:r>
            <a:endParaRPr lang="en-US" sz="2400" dirty="0" smtClean="0"/>
          </a:p>
        </p:txBody>
      </p:sp>
      <p:sp>
        <p:nvSpPr>
          <p:cNvPr id="3" name="Номер слайда 2"/>
          <p:cNvSpPr>
            <a:spLocks noGrp="1"/>
          </p:cNvSpPr>
          <p:nvPr>
            <p:ph type="sldNum" sz="quarter" idx="12"/>
          </p:nvPr>
        </p:nvSpPr>
        <p:spPr/>
        <p:txBody>
          <a:bodyPr/>
          <a:lstStyle/>
          <a:p>
            <a:fld id="{A483448D-3A78-4528-A469-B745A65DA480}"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pi.ning.com/files/81bCn6yujwtAxG*GIbwlKn8VVPHuF26-9TbyXWagj5GGKB*mZ0DOoy1IClMPTmg4h3urpCXpV51rlZm7wzsMPb8rJmky7KOz/affichesecuritefauteuil.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381500" y="762000"/>
            <a:ext cx="4762500" cy="3371850"/>
          </a:xfrm>
          <a:prstGeom prst="rect">
            <a:avLst/>
          </a:prstGeom>
          <a:noFill/>
          <a:ln>
            <a:noFill/>
          </a:ln>
        </p:spPr>
      </p:pic>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Réponse de </a:t>
            </a: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hlinkClick r:id="rId3"/>
              </a:rPr>
              <a:t>Sheng HUANG</a:t>
            </a: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le 2 juin 2009 à 10:37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97795"/>
            <a:ext cx="232788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Réponse </a:t>
            </a:r>
            <a:r>
              <a:rPr kumimoji="0" lang="fr-FR" sz="1100" b="0" i="0" u="none" strike="noStrike" cap="none" normalizeH="0" baseline="0" dirty="0" smtClean="0">
                <a:ln>
                  <a:noFill/>
                </a:ln>
                <a:effectLst/>
                <a:latin typeface="Calibri" pitchFamily="34" charset="0"/>
                <a:ea typeface="Calibri" pitchFamily="34" charset="0"/>
                <a:cs typeface="Times New Roman" pitchFamily="18" charset="0"/>
              </a:rPr>
              <a:t>de </a:t>
            </a:r>
            <a:r>
              <a:rPr kumimoji="0" lang="fr-FR" sz="1100" b="0" i="0" u="none" strike="noStrike" cap="none" normalizeH="0" baseline="0" dirty="0" smtClean="0">
                <a:ln>
                  <a:noFill/>
                </a:ln>
                <a:effectLst/>
                <a:latin typeface="Calibri" pitchFamily="34" charset="0"/>
                <a:ea typeface="Calibri" pitchFamily="34" charset="0"/>
                <a:cs typeface="Times New Roman" pitchFamily="18" charset="0"/>
                <a:hlinkClick r:id="rId3"/>
              </a:rPr>
              <a:t>Sheng HUANG</a:t>
            </a:r>
            <a:r>
              <a:rPr kumimoji="0" lang="fr-FR" sz="11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2 juin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0" y="381001"/>
            <a:ext cx="9144000" cy="6186309"/>
          </a:xfrm>
          <a:prstGeom prst="rect">
            <a:avLst/>
          </a:prstGeom>
          <a:noFill/>
        </p:spPr>
        <p:txBody>
          <a:bodyPr wrap="square" rtlCol="0">
            <a:spAutoFit/>
          </a:bodyPr>
          <a:lstStyle/>
          <a:p>
            <a:r>
              <a:rPr lang="fr-FR" dirty="0" smtClean="0"/>
              <a:t>On peut voir cette publicité à la télévision ou</a:t>
            </a:r>
          </a:p>
          <a:p>
            <a:r>
              <a:rPr lang="fr-FR" dirty="0" smtClean="0"/>
              <a:t> dans la rue. C’est une image simple.</a:t>
            </a:r>
          </a:p>
          <a:p>
            <a:r>
              <a:rPr lang="fr-FR" dirty="0" smtClean="0"/>
              <a:t> Il y a deux jeunes sur l’affiche, une personne</a:t>
            </a:r>
          </a:p>
          <a:p>
            <a:r>
              <a:rPr lang="fr-FR" dirty="0" smtClean="0"/>
              <a:t> conduit une moto, l’autre est sur un fauteuil</a:t>
            </a:r>
          </a:p>
          <a:p>
            <a:r>
              <a:rPr lang="fr-FR" dirty="0" smtClean="0"/>
              <a:t> roulant. Ils se saluent avec un geste spécial</a:t>
            </a:r>
          </a:p>
          <a:p>
            <a:r>
              <a:rPr lang="fr-FR" dirty="0" smtClean="0"/>
              <a:t> qui signifie pour les motards « bonjour», et</a:t>
            </a:r>
          </a:p>
          <a:p>
            <a:r>
              <a:rPr lang="fr-FR" dirty="0" smtClean="0"/>
              <a:t> ils sont sur des chemins différents.</a:t>
            </a:r>
          </a:p>
          <a:p>
            <a:r>
              <a:rPr lang="fr-FR" dirty="0" smtClean="0"/>
              <a:t> Au-dessous de l’affiche, on peut découvrir</a:t>
            </a:r>
          </a:p>
          <a:p>
            <a:r>
              <a:rPr lang="fr-FR" dirty="0" smtClean="0"/>
              <a:t> le slogan qui dit «restez motard, à moto.».</a:t>
            </a:r>
            <a:br>
              <a:rPr lang="fr-FR" dirty="0" smtClean="0"/>
            </a:br>
            <a:r>
              <a:rPr lang="fr-FR" dirty="0" smtClean="0"/>
              <a:t>Réalisé par un organisme public, cette affiche</a:t>
            </a:r>
          </a:p>
          <a:p>
            <a:r>
              <a:rPr lang="fr-FR" dirty="0" smtClean="0"/>
              <a:t> éveille l'attention des motards. On peut</a:t>
            </a:r>
          </a:p>
          <a:p>
            <a:r>
              <a:rPr lang="fr-FR" dirty="0" smtClean="0"/>
              <a:t> comprendre que le garçon sur le fauteuil</a:t>
            </a:r>
          </a:p>
          <a:p>
            <a:r>
              <a:rPr lang="fr-FR" dirty="0" smtClean="0"/>
              <a:t> roulant était un motard avant. Ça veut dire</a:t>
            </a:r>
          </a:p>
          <a:p>
            <a:r>
              <a:rPr lang="fr-FR" dirty="0" smtClean="0"/>
              <a:t> si un motard a un accident de circulation,</a:t>
            </a:r>
          </a:p>
          <a:p>
            <a:r>
              <a:rPr lang="fr-FR" dirty="0" smtClean="0"/>
              <a:t> il deviendra une personne sur le fauteuil roulant. En lisant les textes interprétatifs «La vitesse et l’alcool sont les 2 principales facteurs d’accidents graves chez les motards lorsqu’il sont seuls en cause. », on peut comprendre mieux cette affiche.</a:t>
            </a:r>
            <a:br>
              <a:rPr lang="fr-FR" dirty="0" smtClean="0"/>
            </a:br>
            <a:r>
              <a:rPr lang="fr-FR" dirty="0" smtClean="0"/>
              <a:t>A cet égard, cette affiche est bien réussit. Les jeunes sur un fauteuil routant a envie de retourner à la route. Avec les deux jeunes hommes qui contrastent, cette affiche nous présente l’accident indirectement. Elle indique non seulement des conséquences dramatiques sur la route, mais aussi les facteurs principaux qui causent les accidents.</a:t>
            </a:r>
            <a:endParaRPr lang="ru-RU" dirty="0" smtClean="0"/>
          </a:p>
          <a:p>
            <a:endParaRPr lang="ru-RU"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012157" y="1"/>
            <a:ext cx="5119687" cy="6857999"/>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A483448D-3A78-4528-A469-B745A65DA48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304801"/>
            <a:ext cx="9144001" cy="6324600"/>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A483448D-3A78-4528-A469-B745A65DA48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7863" y="381000"/>
            <a:ext cx="9219727" cy="6096000"/>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A483448D-3A78-4528-A469-B745A65DA48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24196" y="0"/>
            <a:ext cx="5095609" cy="6858000"/>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A483448D-3A78-4528-A469-B745A65DA48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286000" y="0"/>
            <a:ext cx="4572000" cy="6858000"/>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A483448D-3A78-4528-A469-B745A65DA48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075688" y="0"/>
            <a:ext cx="4992624" cy="6858000"/>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A483448D-3A78-4528-A469-B745A65DA48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197790" y="0"/>
            <a:ext cx="4748420" cy="6858000"/>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A483448D-3A78-4528-A469-B745A65DA48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8229600" cy="1066800"/>
          </a:xfrm>
        </p:spPr>
        <p:txBody>
          <a:bodyPr/>
          <a:lstStyle/>
          <a:p>
            <a:r>
              <a:rPr lang="en-US" dirty="0" smtClean="0">
                <a:solidFill>
                  <a:srgbClr val="FF0000"/>
                </a:solidFill>
              </a:rPr>
              <a:t>La </a:t>
            </a:r>
            <a:r>
              <a:rPr lang="en-US" dirty="0" err="1" smtClean="0">
                <a:solidFill>
                  <a:srgbClr val="FF0000"/>
                </a:solidFill>
              </a:rPr>
              <a:t>publicit</a:t>
            </a:r>
            <a:r>
              <a:rPr lang="ru-RU" dirty="0" err="1" smtClean="0">
                <a:solidFill>
                  <a:srgbClr val="FF0000"/>
                </a:solidFill>
              </a:rPr>
              <a:t>é</a:t>
            </a:r>
            <a:endParaRPr lang="ru-RU" dirty="0">
              <a:solidFill>
                <a:srgbClr val="FF0000"/>
              </a:solidFill>
            </a:endParaRPr>
          </a:p>
        </p:txBody>
      </p:sp>
      <p:sp>
        <p:nvSpPr>
          <p:cNvPr id="3" name="Содержимое 2"/>
          <p:cNvSpPr>
            <a:spLocks noGrp="1"/>
          </p:cNvSpPr>
          <p:nvPr>
            <p:ph idx="1"/>
          </p:nvPr>
        </p:nvSpPr>
        <p:spPr>
          <a:xfrm>
            <a:off x="381000" y="1066800"/>
            <a:ext cx="8229600" cy="5059363"/>
          </a:xfrm>
        </p:spPr>
        <p:txBody>
          <a:bodyPr>
            <a:normAutofit fontScale="25000" lnSpcReduction="20000"/>
          </a:bodyPr>
          <a:lstStyle/>
          <a:p>
            <a:r>
              <a:rPr lang="en-US" sz="5500" dirty="0" smtClean="0"/>
              <a:t>La pub / la </a:t>
            </a:r>
            <a:r>
              <a:rPr lang="en-US" sz="5500" dirty="0" err="1" smtClean="0"/>
              <a:t>publicite</a:t>
            </a:r>
            <a:r>
              <a:rPr lang="en-US" sz="5500" dirty="0" smtClean="0"/>
              <a:t>  de la </a:t>
            </a:r>
            <a:r>
              <a:rPr lang="en-US" sz="5500" dirty="0" err="1" smtClean="0"/>
              <a:t>marque</a:t>
            </a:r>
            <a:r>
              <a:rPr lang="en-US" sz="5500" dirty="0" smtClean="0"/>
              <a:t> … </a:t>
            </a:r>
            <a:r>
              <a:rPr lang="en-US" sz="5500" dirty="0" err="1" smtClean="0"/>
              <a:t>ou</a:t>
            </a:r>
            <a:r>
              <a:rPr lang="en-US" sz="5500" dirty="0" smtClean="0"/>
              <a:t> du </a:t>
            </a:r>
            <a:r>
              <a:rPr lang="en-US" sz="5500" dirty="0" err="1" smtClean="0"/>
              <a:t>produit</a:t>
            </a:r>
            <a:r>
              <a:rPr lang="en-US" sz="5500" dirty="0" smtClean="0"/>
              <a:t> </a:t>
            </a:r>
          </a:p>
          <a:p>
            <a:r>
              <a:rPr lang="en-US" sz="5500" dirty="0" err="1" smtClean="0"/>
              <a:t>Une</a:t>
            </a:r>
            <a:r>
              <a:rPr lang="en-US" sz="5500" dirty="0" smtClean="0"/>
              <a:t> </a:t>
            </a:r>
            <a:r>
              <a:rPr lang="en-US" sz="5500" dirty="0" err="1" smtClean="0"/>
              <a:t>affiche</a:t>
            </a:r>
            <a:r>
              <a:rPr lang="en-US" sz="5500" dirty="0" smtClean="0"/>
              <a:t> </a:t>
            </a:r>
            <a:r>
              <a:rPr lang="en-US" sz="5500" dirty="0" err="1" smtClean="0"/>
              <a:t>publicitaire</a:t>
            </a:r>
            <a:endParaRPr lang="en-US" sz="5500" dirty="0" smtClean="0"/>
          </a:p>
          <a:p>
            <a:r>
              <a:rPr lang="en-US" sz="5500" dirty="0" smtClean="0"/>
              <a:t>Le slogan</a:t>
            </a:r>
          </a:p>
          <a:p>
            <a:r>
              <a:rPr lang="en-US" sz="5500" dirty="0" smtClean="0"/>
              <a:t>Le logo</a:t>
            </a:r>
          </a:p>
          <a:p>
            <a:r>
              <a:rPr lang="en-US" sz="5500" dirty="0" smtClean="0"/>
              <a:t>Le message/le message </a:t>
            </a:r>
            <a:r>
              <a:rPr lang="en-US" sz="5500" dirty="0" err="1" smtClean="0"/>
              <a:t>publicitaire</a:t>
            </a:r>
            <a:endParaRPr lang="en-US" sz="5500" dirty="0" smtClean="0"/>
          </a:p>
          <a:p>
            <a:r>
              <a:rPr lang="fr-FR" sz="5500" dirty="0" smtClean="0"/>
              <a:t>Le thème  (une idée principale)</a:t>
            </a:r>
            <a:endParaRPr lang="en-US" sz="5500" dirty="0" smtClean="0"/>
          </a:p>
          <a:p>
            <a:r>
              <a:rPr lang="en-US" sz="5500" dirty="0" smtClean="0"/>
              <a:t>La structure </a:t>
            </a:r>
            <a:r>
              <a:rPr lang="en-US" sz="5500" dirty="0" err="1" smtClean="0"/>
              <a:t>syntaxique</a:t>
            </a:r>
            <a:r>
              <a:rPr lang="en-US" sz="5500" dirty="0" smtClean="0"/>
              <a:t> (</a:t>
            </a:r>
            <a:r>
              <a:rPr lang="en-US" sz="5500" dirty="0" err="1" smtClean="0"/>
              <a:t>l`ordre</a:t>
            </a:r>
            <a:r>
              <a:rPr lang="en-US" sz="5500" dirty="0" smtClean="0"/>
              <a:t> </a:t>
            </a:r>
            <a:r>
              <a:rPr lang="en-US" sz="5500" dirty="0" err="1" smtClean="0"/>
              <a:t>logique</a:t>
            </a:r>
            <a:r>
              <a:rPr lang="en-US" sz="5500" dirty="0" smtClean="0"/>
              <a:t> la phrase simple </a:t>
            </a:r>
            <a:r>
              <a:rPr lang="en-US" sz="5600" dirty="0" err="1" smtClean="0"/>
              <a:t>ou</a:t>
            </a:r>
            <a:r>
              <a:rPr lang="en-US" sz="5600" dirty="0" smtClean="0"/>
              <a:t> compos</a:t>
            </a:r>
            <a:r>
              <a:rPr lang="ru-RU" sz="5600" dirty="0" err="1" smtClean="0"/>
              <a:t>é</a:t>
            </a:r>
            <a:r>
              <a:rPr lang="en-US" sz="5600" dirty="0" smtClean="0"/>
              <a:t>e</a:t>
            </a:r>
            <a:r>
              <a:rPr lang="en-US" sz="5500" dirty="0" smtClean="0"/>
              <a:t>, interrogative …)</a:t>
            </a:r>
          </a:p>
          <a:p>
            <a:r>
              <a:rPr lang="en-US" sz="5500" dirty="0" smtClean="0"/>
              <a:t>La </a:t>
            </a:r>
            <a:r>
              <a:rPr lang="en-US" sz="5500" dirty="0" err="1" smtClean="0"/>
              <a:t>grammaire</a:t>
            </a:r>
            <a:r>
              <a:rPr lang="en-US" sz="5500" dirty="0" smtClean="0"/>
              <a:t> (</a:t>
            </a:r>
            <a:r>
              <a:rPr lang="en-US" sz="5500" dirty="0" err="1" smtClean="0"/>
              <a:t>l`emploi</a:t>
            </a:r>
            <a:r>
              <a:rPr lang="en-US" sz="5500" dirty="0" smtClean="0"/>
              <a:t> des </a:t>
            </a:r>
            <a:r>
              <a:rPr lang="en-US" sz="5500" dirty="0" err="1" smtClean="0"/>
              <a:t>pronoms</a:t>
            </a:r>
            <a:r>
              <a:rPr lang="en-US" sz="5500" dirty="0" smtClean="0"/>
              <a:t> </a:t>
            </a:r>
            <a:r>
              <a:rPr lang="en-US" sz="5500" dirty="0" err="1" smtClean="0"/>
              <a:t>personnels</a:t>
            </a:r>
            <a:r>
              <a:rPr lang="en-US" sz="5500" dirty="0" smtClean="0"/>
              <a:t>, </a:t>
            </a:r>
            <a:r>
              <a:rPr lang="en-US" sz="5500" dirty="0" err="1" smtClean="0"/>
              <a:t>l`omission</a:t>
            </a:r>
            <a:r>
              <a:rPr lang="en-US" sz="5500" dirty="0" smtClean="0"/>
              <a:t> du </a:t>
            </a:r>
            <a:r>
              <a:rPr lang="en-US" sz="5500" dirty="0" err="1" smtClean="0"/>
              <a:t>verbe</a:t>
            </a:r>
            <a:r>
              <a:rPr lang="en-US" sz="5500" dirty="0" smtClean="0"/>
              <a:t>…)</a:t>
            </a:r>
          </a:p>
          <a:p>
            <a:r>
              <a:rPr lang="en-US" sz="5500" dirty="0" err="1" smtClean="0"/>
              <a:t>Une</a:t>
            </a:r>
            <a:r>
              <a:rPr lang="en-US" sz="5500" dirty="0" smtClean="0"/>
              <a:t> image </a:t>
            </a:r>
            <a:r>
              <a:rPr lang="en-US" sz="5500" dirty="0" err="1" smtClean="0"/>
              <a:t>publicitaire</a:t>
            </a:r>
            <a:r>
              <a:rPr lang="en-US" sz="5500" dirty="0" smtClean="0"/>
              <a:t>/r</a:t>
            </a:r>
            <a:r>
              <a:rPr lang="ru-RU" sz="5500" dirty="0" err="1" smtClean="0"/>
              <a:t>é</a:t>
            </a:r>
            <a:r>
              <a:rPr lang="en-US" sz="5500" dirty="0" err="1" smtClean="0"/>
              <a:t>ele</a:t>
            </a:r>
            <a:endParaRPr lang="en-US" sz="5500" dirty="0" smtClean="0"/>
          </a:p>
          <a:p>
            <a:r>
              <a:rPr lang="en-US" sz="5500" dirty="0" err="1" smtClean="0"/>
              <a:t>Une</a:t>
            </a:r>
            <a:r>
              <a:rPr lang="en-US" sz="5500" dirty="0" smtClean="0"/>
              <a:t> </a:t>
            </a:r>
            <a:r>
              <a:rPr lang="en-US" sz="5500" dirty="0" err="1" smtClean="0"/>
              <a:t>annonce</a:t>
            </a:r>
            <a:endParaRPr lang="en-US" sz="5500" dirty="0" smtClean="0"/>
          </a:p>
          <a:p>
            <a:r>
              <a:rPr lang="en-US" sz="5500" dirty="0" smtClean="0"/>
              <a:t>Le </a:t>
            </a:r>
            <a:r>
              <a:rPr lang="en-US" sz="5500" dirty="0" err="1" smtClean="0"/>
              <a:t>consommateur</a:t>
            </a:r>
            <a:r>
              <a:rPr lang="en-US" sz="5500" dirty="0" smtClean="0"/>
              <a:t> </a:t>
            </a:r>
          </a:p>
          <a:p>
            <a:r>
              <a:rPr lang="ru-RU" sz="5500" dirty="0" smtClean="0"/>
              <a:t>О</a:t>
            </a:r>
            <a:r>
              <a:rPr lang="fr-FR" sz="5500" dirty="0" smtClean="0"/>
              <a:t>btenir une réaction personnelle</a:t>
            </a:r>
          </a:p>
          <a:p>
            <a:r>
              <a:rPr lang="fr-FR" sz="5500" dirty="0" smtClean="0"/>
              <a:t>Le client</a:t>
            </a:r>
            <a:endParaRPr lang="en-US" sz="5500" dirty="0" smtClean="0"/>
          </a:p>
          <a:p>
            <a:r>
              <a:rPr lang="en-US" sz="5600" dirty="0" smtClean="0"/>
              <a:t>Pr</a:t>
            </a:r>
            <a:r>
              <a:rPr lang="ru-RU" sz="5600" dirty="0" err="1" smtClean="0"/>
              <a:t>é</a:t>
            </a:r>
            <a:r>
              <a:rPr lang="en-US" sz="5600" dirty="0" err="1" smtClean="0"/>
              <a:t>senter</a:t>
            </a:r>
            <a:r>
              <a:rPr lang="en-US" sz="5600" dirty="0" smtClean="0"/>
              <a:t> </a:t>
            </a:r>
            <a:r>
              <a:rPr lang="en-US" sz="5500" dirty="0" smtClean="0"/>
              <a:t>un </a:t>
            </a:r>
            <a:r>
              <a:rPr lang="en-US" sz="5500" dirty="0" err="1" smtClean="0"/>
              <a:t>produit</a:t>
            </a:r>
            <a:endParaRPr lang="en-US" sz="5500" dirty="0" smtClean="0"/>
          </a:p>
          <a:p>
            <a:r>
              <a:rPr lang="en-US" sz="5500" dirty="0" smtClean="0"/>
              <a:t>La </a:t>
            </a:r>
            <a:r>
              <a:rPr lang="en-US" sz="5500" dirty="0" err="1" smtClean="0"/>
              <a:t>strat</a:t>
            </a:r>
            <a:r>
              <a:rPr lang="fr-FR" sz="5500" dirty="0" smtClean="0"/>
              <a:t>égie publicitaire</a:t>
            </a:r>
          </a:p>
          <a:p>
            <a:r>
              <a:rPr lang="fr-FR" sz="5500" dirty="0" smtClean="0"/>
              <a:t>Convaincre – </a:t>
            </a:r>
            <a:r>
              <a:rPr lang="ru-RU" sz="5500" dirty="0" smtClean="0"/>
              <a:t>убеждать</a:t>
            </a:r>
          </a:p>
          <a:p>
            <a:r>
              <a:rPr lang="en-US" sz="5500" dirty="0" smtClean="0"/>
              <a:t>Un argument  </a:t>
            </a:r>
            <a:r>
              <a:rPr lang="en-US" sz="5500" dirty="0" err="1" smtClean="0"/>
              <a:t>concluant</a:t>
            </a:r>
            <a:r>
              <a:rPr lang="en-US" sz="5500" dirty="0" smtClean="0"/>
              <a:t> – </a:t>
            </a:r>
            <a:r>
              <a:rPr lang="ru-RU" sz="5500" dirty="0" smtClean="0"/>
              <a:t>убедительный довод</a:t>
            </a:r>
          </a:p>
          <a:p>
            <a:r>
              <a:rPr lang="en-US" sz="5500" dirty="0" err="1" smtClean="0"/>
              <a:t>Une</a:t>
            </a:r>
            <a:r>
              <a:rPr lang="en-US" sz="5500" dirty="0" smtClean="0"/>
              <a:t> manipulation</a:t>
            </a:r>
          </a:p>
          <a:p>
            <a:r>
              <a:rPr lang="en-US" sz="5500" dirty="0" smtClean="0"/>
              <a:t>Le </a:t>
            </a:r>
            <a:r>
              <a:rPr lang="en-US" sz="5500" dirty="0" err="1" smtClean="0"/>
              <a:t>sens</a:t>
            </a:r>
            <a:r>
              <a:rPr lang="en-US" sz="5500" dirty="0" smtClean="0"/>
              <a:t> de lecture – </a:t>
            </a:r>
            <a:r>
              <a:rPr lang="ru-RU" sz="5500" dirty="0" smtClean="0"/>
              <a:t>направление чтения (</a:t>
            </a:r>
            <a:r>
              <a:rPr lang="en-US" sz="5500" dirty="0" smtClean="0"/>
              <a:t>les conclusions et des </a:t>
            </a:r>
            <a:r>
              <a:rPr lang="en-US" sz="5600" dirty="0" smtClean="0"/>
              <a:t>r</a:t>
            </a:r>
            <a:r>
              <a:rPr lang="ru-RU" sz="5600" dirty="0" err="1" smtClean="0"/>
              <a:t>é</a:t>
            </a:r>
            <a:r>
              <a:rPr lang="en-US" sz="5500" dirty="0" smtClean="0"/>
              <a:t>f</a:t>
            </a:r>
            <a:r>
              <a:rPr lang="ru-RU" sz="1400" dirty="0" smtClean="0"/>
              <a:t> </a:t>
            </a:r>
            <a:r>
              <a:rPr lang="ru-RU" sz="5600" dirty="0" err="1" smtClean="0"/>
              <a:t>é</a:t>
            </a:r>
            <a:r>
              <a:rPr lang="en-US" sz="5500" dirty="0" err="1" smtClean="0"/>
              <a:t>rences</a:t>
            </a:r>
            <a:r>
              <a:rPr lang="en-US" sz="5500" dirty="0" smtClean="0"/>
              <a:t> </a:t>
            </a:r>
            <a:r>
              <a:rPr lang="en-US" sz="5500" dirty="0" err="1" smtClean="0"/>
              <a:t>sont</a:t>
            </a:r>
            <a:r>
              <a:rPr lang="en-US" sz="5500" dirty="0" smtClean="0"/>
              <a:t> </a:t>
            </a:r>
            <a:r>
              <a:rPr lang="en-US" sz="5500" dirty="0" err="1" smtClean="0"/>
              <a:t>traditionnelement</a:t>
            </a:r>
            <a:r>
              <a:rPr lang="en-US" sz="5500" dirty="0" smtClean="0"/>
              <a:t> en bas de </a:t>
            </a:r>
            <a:r>
              <a:rPr lang="en-US" sz="5500" dirty="0" err="1" smtClean="0"/>
              <a:t>l`affiche</a:t>
            </a:r>
            <a:r>
              <a:rPr lang="en-US" sz="5500" dirty="0" smtClean="0"/>
              <a:t>).</a:t>
            </a:r>
          </a:p>
          <a:p>
            <a:r>
              <a:rPr lang="en-US" sz="5500" dirty="0" smtClean="0"/>
              <a:t>Les </a:t>
            </a:r>
            <a:r>
              <a:rPr lang="en-US" sz="5600" dirty="0" err="1" smtClean="0"/>
              <a:t>crit</a:t>
            </a:r>
            <a:r>
              <a:rPr lang="ru-RU" sz="5600" dirty="0" err="1" smtClean="0"/>
              <a:t>è</a:t>
            </a:r>
            <a:r>
              <a:rPr lang="en-US" sz="5500" dirty="0" smtClean="0"/>
              <a:t>res </a:t>
            </a:r>
            <a:r>
              <a:rPr lang="en-US" sz="5500" dirty="0" err="1" smtClean="0"/>
              <a:t>graphiques</a:t>
            </a:r>
            <a:r>
              <a:rPr lang="en-US" sz="5500" dirty="0" smtClean="0"/>
              <a:t> et </a:t>
            </a:r>
            <a:r>
              <a:rPr lang="en-US" sz="5500" dirty="0" err="1" smtClean="0"/>
              <a:t>organisationels</a:t>
            </a:r>
            <a:r>
              <a:rPr lang="en-US" sz="5500" dirty="0" smtClean="0"/>
              <a:t>: </a:t>
            </a:r>
            <a:r>
              <a:rPr lang="en-US" sz="5500" dirty="0" err="1" smtClean="0"/>
              <a:t>une</a:t>
            </a:r>
            <a:r>
              <a:rPr lang="en-US" sz="5500" dirty="0" smtClean="0"/>
              <a:t> </a:t>
            </a:r>
            <a:r>
              <a:rPr lang="en-US" sz="5500" dirty="0" err="1" smtClean="0"/>
              <a:t>clairt</a:t>
            </a:r>
            <a:r>
              <a:rPr lang="ru-RU" sz="5400" dirty="0" err="1" smtClean="0"/>
              <a:t>é</a:t>
            </a:r>
            <a:r>
              <a:rPr lang="en-US" sz="5500" dirty="0" smtClean="0"/>
              <a:t>,  </a:t>
            </a:r>
            <a:r>
              <a:rPr lang="en-US" sz="5500" dirty="0" err="1" smtClean="0"/>
              <a:t>une</a:t>
            </a:r>
            <a:r>
              <a:rPr lang="en-US" sz="5500" dirty="0" smtClean="0"/>
              <a:t> </a:t>
            </a:r>
            <a:r>
              <a:rPr lang="en-US" sz="5500" dirty="0" err="1" smtClean="0"/>
              <a:t>lisibilit</a:t>
            </a:r>
            <a:r>
              <a:rPr lang="ru-RU" sz="5400" dirty="0" err="1" smtClean="0"/>
              <a:t>é</a:t>
            </a:r>
            <a:r>
              <a:rPr lang="en-US" sz="5400" dirty="0" smtClean="0"/>
              <a:t>,</a:t>
            </a:r>
            <a:r>
              <a:rPr lang="en-US" sz="5500" dirty="0" smtClean="0"/>
              <a:t> </a:t>
            </a:r>
            <a:r>
              <a:rPr lang="en-US" sz="5500" dirty="0" err="1" smtClean="0"/>
              <a:t>une</a:t>
            </a:r>
            <a:r>
              <a:rPr lang="en-US" sz="5500" dirty="0" smtClean="0"/>
              <a:t> </a:t>
            </a:r>
            <a:r>
              <a:rPr lang="en-US" sz="5500" dirty="0" err="1" smtClean="0"/>
              <a:t>attractivit</a:t>
            </a:r>
            <a:r>
              <a:rPr lang="ru-RU" sz="5400" dirty="0" err="1" smtClean="0"/>
              <a:t>é</a:t>
            </a:r>
            <a:r>
              <a:rPr lang="en-US" sz="5500" dirty="0" smtClean="0"/>
              <a:t>.</a:t>
            </a:r>
          </a:p>
          <a:p>
            <a:r>
              <a:rPr lang="en-US" sz="5500" dirty="0" err="1" smtClean="0"/>
              <a:t>Privil</a:t>
            </a:r>
            <a:r>
              <a:rPr lang="ru-RU" sz="5600" dirty="0" err="1" smtClean="0"/>
              <a:t>è</a:t>
            </a:r>
            <a:r>
              <a:rPr lang="en-US" sz="5500" dirty="0" err="1" smtClean="0"/>
              <a:t>ge</a:t>
            </a:r>
            <a:r>
              <a:rPr lang="en-US" sz="5500" dirty="0" smtClean="0"/>
              <a:t> de </a:t>
            </a:r>
            <a:r>
              <a:rPr lang="en-US" sz="5500" dirty="0" err="1" smtClean="0"/>
              <a:t>l`information</a:t>
            </a:r>
            <a:r>
              <a:rPr lang="en-US" sz="5500" dirty="0" smtClean="0"/>
              <a:t> </a:t>
            </a:r>
            <a:r>
              <a:rPr lang="en-US" sz="5500" dirty="0" err="1" smtClean="0"/>
              <a:t>visuelle</a:t>
            </a:r>
            <a:r>
              <a:rPr lang="en-US" sz="5500" dirty="0" smtClean="0"/>
              <a:t> (au </a:t>
            </a:r>
            <a:r>
              <a:rPr lang="en-US" sz="5500" dirty="0" err="1" smtClean="0"/>
              <a:t>moins</a:t>
            </a:r>
            <a:r>
              <a:rPr lang="en-US" sz="5500" dirty="0" smtClean="0"/>
              <a:t> 25 % de </a:t>
            </a:r>
            <a:r>
              <a:rPr lang="en-US" sz="5500" dirty="0" err="1" smtClean="0"/>
              <a:t>l`affiche</a:t>
            </a:r>
            <a:r>
              <a:rPr lang="en-US" sz="5500" dirty="0" smtClean="0"/>
              <a:t> </a:t>
            </a:r>
            <a:r>
              <a:rPr lang="en-US" sz="5500" dirty="0" err="1" smtClean="0"/>
              <a:t>doit</a:t>
            </a:r>
            <a:r>
              <a:rPr lang="en-US" sz="5500" dirty="0" smtClean="0"/>
              <a:t> </a:t>
            </a:r>
            <a:r>
              <a:rPr lang="en-US" sz="5500" dirty="0" err="1" smtClean="0"/>
              <a:t>correspondre</a:t>
            </a:r>
            <a:r>
              <a:rPr lang="en-US" sz="5500" dirty="0" smtClean="0"/>
              <a:t> </a:t>
            </a:r>
            <a:r>
              <a:rPr lang="ru-RU" sz="5600" dirty="0" err="1" smtClean="0"/>
              <a:t>à</a:t>
            </a:r>
            <a:r>
              <a:rPr lang="en-US" sz="5500" dirty="0" smtClean="0"/>
              <a:t> des images). </a:t>
            </a:r>
          </a:p>
          <a:p>
            <a:r>
              <a:rPr lang="en-US" sz="5500" dirty="0" err="1" smtClean="0"/>
              <a:t>Utiliser</a:t>
            </a:r>
            <a:r>
              <a:rPr lang="en-US" sz="5500" dirty="0" smtClean="0"/>
              <a:t> un logo et des </a:t>
            </a:r>
            <a:r>
              <a:rPr lang="en-US" sz="5500" dirty="0" err="1" smtClean="0"/>
              <a:t>couleurs</a:t>
            </a:r>
            <a:r>
              <a:rPr lang="en-US" sz="5500" dirty="0" smtClean="0"/>
              <a:t> sp</a:t>
            </a:r>
            <a:r>
              <a:rPr lang="ru-RU" sz="5600" dirty="0" err="1" smtClean="0"/>
              <a:t>é</a:t>
            </a:r>
            <a:r>
              <a:rPr lang="en-US" sz="5500" dirty="0" err="1" smtClean="0"/>
              <a:t>cifiques</a:t>
            </a:r>
            <a:endParaRPr lang="en-US" sz="5500" dirty="0" smtClean="0"/>
          </a:p>
          <a:p>
            <a:r>
              <a:rPr lang="en-US" sz="5500" dirty="0" smtClean="0"/>
              <a:t>Provocateur : un propos provocateur, un logo provocateur, </a:t>
            </a:r>
            <a:r>
              <a:rPr lang="en-US" sz="5500" dirty="0" err="1" smtClean="0"/>
              <a:t>une</a:t>
            </a:r>
            <a:r>
              <a:rPr lang="en-US" sz="5500" dirty="0" smtClean="0"/>
              <a:t> photo </a:t>
            </a:r>
            <a:r>
              <a:rPr lang="en-US" sz="5500" dirty="0" err="1" smtClean="0"/>
              <a:t>provocatrice</a:t>
            </a:r>
            <a:endParaRPr lang="en-US" sz="5500" dirty="0" smtClean="0"/>
          </a:p>
          <a:p>
            <a:r>
              <a:rPr lang="en-US" sz="5500" dirty="0" err="1" smtClean="0"/>
              <a:t>Promouvoir</a:t>
            </a:r>
            <a:r>
              <a:rPr lang="en-US" sz="5500" dirty="0" smtClean="0"/>
              <a:t> – des spots </a:t>
            </a:r>
            <a:r>
              <a:rPr lang="en-US" sz="5500" dirty="0" err="1" smtClean="0"/>
              <a:t>promotionnels</a:t>
            </a:r>
            <a:r>
              <a:rPr lang="en-US" sz="5500" dirty="0" smtClean="0"/>
              <a:t>-  des </a:t>
            </a:r>
            <a:r>
              <a:rPr lang="en-US" sz="5500" dirty="0" err="1" smtClean="0"/>
              <a:t>journaux</a:t>
            </a:r>
            <a:r>
              <a:rPr lang="en-US" sz="5500" dirty="0" smtClean="0"/>
              <a:t> de promotion</a:t>
            </a:r>
          </a:p>
          <a:p>
            <a:r>
              <a:rPr lang="en-US" sz="5500" dirty="0" err="1" smtClean="0"/>
              <a:t>Une</a:t>
            </a:r>
            <a:r>
              <a:rPr lang="en-US" sz="5500" dirty="0" smtClean="0"/>
              <a:t> </a:t>
            </a:r>
            <a:r>
              <a:rPr lang="en-US" sz="5500" dirty="0" err="1" smtClean="0"/>
              <a:t>cible</a:t>
            </a:r>
            <a:r>
              <a:rPr lang="en-US" sz="5500" dirty="0" smtClean="0"/>
              <a:t> – </a:t>
            </a:r>
            <a:r>
              <a:rPr lang="ru-RU" sz="5500" dirty="0" smtClean="0"/>
              <a:t>мишень, цель</a:t>
            </a:r>
            <a:r>
              <a:rPr lang="en-US" sz="5500" dirty="0" smtClean="0"/>
              <a:t>  = un but</a:t>
            </a:r>
            <a:r>
              <a:rPr lang="ru-RU" sz="5500" dirty="0" smtClean="0"/>
              <a:t> </a:t>
            </a:r>
            <a:endParaRPr lang="en-US" sz="5500" dirty="0" smtClean="0"/>
          </a:p>
          <a:p>
            <a:endParaRPr lang="en-US" sz="5500" dirty="0" smtClean="0"/>
          </a:p>
          <a:p>
            <a:endParaRPr lang="en-US" sz="5500"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2" dur="2000" fill="hold"/>
                                        <p:tgtEl>
                                          <p:spTgt spid="3">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3">
                                            <p:txEl>
                                              <p:pRg st="9" end="9"/>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0" dur="2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2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6" dur="2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 calcmode="lin" valueType="num">
                                      <p:cBhvr additive="base">
                                        <p:cTn id="71" dur="20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72" dur="2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 calcmode="lin" valueType="num">
                                      <p:cBhvr additive="base">
                                        <p:cTn id="77" dur="20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78" dur="20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 calcmode="lin" valueType="num">
                                      <p:cBhvr additive="base">
                                        <p:cTn id="83" dur="20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84" dur="2000" fill="hold"/>
                                        <p:tgtEl>
                                          <p:spTgt spid="3">
                                            <p:txEl>
                                              <p:pRg st="14" end="14"/>
                                            </p:txEl>
                                          </p:spTgt>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 calcmode="lin" valueType="num">
                                      <p:cBhvr additive="base">
                                        <p:cTn id="87" dur="20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88" dur="2000" fill="hold"/>
                                        <p:tgtEl>
                                          <p:spTgt spid="3">
                                            <p:txEl>
                                              <p:pRg st="15" end="15"/>
                                            </p:txEl>
                                          </p:spTgt>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
                                            <p:txEl>
                                              <p:pRg st="16" end="16"/>
                                            </p:txEl>
                                          </p:spTgt>
                                        </p:tgtEl>
                                        <p:attrNameLst>
                                          <p:attrName>style.visibility</p:attrName>
                                        </p:attrNameLst>
                                      </p:cBhvr>
                                      <p:to>
                                        <p:strVal val="visible"/>
                                      </p:to>
                                    </p:set>
                                    <p:anim calcmode="lin" valueType="num">
                                      <p:cBhvr additive="base">
                                        <p:cTn id="91" dur="20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92" dur="20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3">
                                            <p:txEl>
                                              <p:pRg st="17" end="17"/>
                                            </p:txEl>
                                          </p:spTgt>
                                        </p:tgtEl>
                                        <p:attrNameLst>
                                          <p:attrName>style.visibility</p:attrName>
                                        </p:attrNameLst>
                                      </p:cBhvr>
                                      <p:to>
                                        <p:strVal val="visible"/>
                                      </p:to>
                                    </p:set>
                                    <p:anim calcmode="lin" valueType="num">
                                      <p:cBhvr additive="base">
                                        <p:cTn id="97" dur="2000" fill="hold"/>
                                        <p:tgtEl>
                                          <p:spTgt spid="3">
                                            <p:txEl>
                                              <p:pRg st="17" end="17"/>
                                            </p:txEl>
                                          </p:spTgt>
                                        </p:tgtEl>
                                        <p:attrNameLst>
                                          <p:attrName>ppt_x</p:attrName>
                                        </p:attrNameLst>
                                      </p:cBhvr>
                                      <p:tavLst>
                                        <p:tav tm="0">
                                          <p:val>
                                            <p:strVal val="0-#ppt_w/2"/>
                                          </p:val>
                                        </p:tav>
                                        <p:tav tm="100000">
                                          <p:val>
                                            <p:strVal val="#ppt_x"/>
                                          </p:val>
                                        </p:tav>
                                      </p:tavLst>
                                    </p:anim>
                                    <p:anim calcmode="lin" valueType="num">
                                      <p:cBhvr additive="base">
                                        <p:cTn id="98" dur="20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3">
                                            <p:txEl>
                                              <p:pRg st="18" end="18"/>
                                            </p:txEl>
                                          </p:spTgt>
                                        </p:tgtEl>
                                        <p:attrNameLst>
                                          <p:attrName>style.visibility</p:attrName>
                                        </p:attrNameLst>
                                      </p:cBhvr>
                                      <p:to>
                                        <p:strVal val="visible"/>
                                      </p:to>
                                    </p:set>
                                    <p:anim calcmode="lin" valueType="num">
                                      <p:cBhvr additive="base">
                                        <p:cTn id="103" dur="3000" fill="hold"/>
                                        <p:tgtEl>
                                          <p:spTgt spid="3">
                                            <p:txEl>
                                              <p:pRg st="18" end="18"/>
                                            </p:txEl>
                                          </p:spTgt>
                                        </p:tgtEl>
                                        <p:attrNameLst>
                                          <p:attrName>ppt_x</p:attrName>
                                        </p:attrNameLst>
                                      </p:cBhvr>
                                      <p:tavLst>
                                        <p:tav tm="0">
                                          <p:val>
                                            <p:strVal val="0-#ppt_w/2"/>
                                          </p:val>
                                        </p:tav>
                                        <p:tav tm="100000">
                                          <p:val>
                                            <p:strVal val="#ppt_x"/>
                                          </p:val>
                                        </p:tav>
                                      </p:tavLst>
                                    </p:anim>
                                    <p:anim calcmode="lin" valueType="num">
                                      <p:cBhvr additive="base">
                                        <p:cTn id="104" dur="30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3">
                                            <p:txEl>
                                              <p:pRg st="19" end="19"/>
                                            </p:txEl>
                                          </p:spTgt>
                                        </p:tgtEl>
                                        <p:attrNameLst>
                                          <p:attrName>style.visibility</p:attrName>
                                        </p:attrNameLst>
                                      </p:cBhvr>
                                      <p:to>
                                        <p:strVal val="visible"/>
                                      </p:to>
                                    </p:set>
                                    <p:anim calcmode="lin" valueType="num">
                                      <p:cBhvr additive="base">
                                        <p:cTn id="109" dur="3000" fill="hold"/>
                                        <p:tgtEl>
                                          <p:spTgt spid="3">
                                            <p:txEl>
                                              <p:pRg st="19" end="19"/>
                                            </p:txEl>
                                          </p:spTgt>
                                        </p:tgtEl>
                                        <p:attrNameLst>
                                          <p:attrName>ppt_x</p:attrName>
                                        </p:attrNameLst>
                                      </p:cBhvr>
                                      <p:tavLst>
                                        <p:tav tm="0">
                                          <p:val>
                                            <p:strVal val="0-#ppt_w/2"/>
                                          </p:val>
                                        </p:tav>
                                        <p:tav tm="100000">
                                          <p:val>
                                            <p:strVal val="#ppt_x"/>
                                          </p:val>
                                        </p:tav>
                                      </p:tavLst>
                                    </p:anim>
                                    <p:anim calcmode="lin" valueType="num">
                                      <p:cBhvr additive="base">
                                        <p:cTn id="110" dur="30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
                                            <p:txEl>
                                              <p:pRg st="20" end="20"/>
                                            </p:txEl>
                                          </p:spTgt>
                                        </p:tgtEl>
                                        <p:attrNameLst>
                                          <p:attrName>style.visibility</p:attrName>
                                        </p:attrNameLst>
                                      </p:cBhvr>
                                      <p:to>
                                        <p:strVal val="visible"/>
                                      </p:to>
                                    </p:set>
                                    <p:anim calcmode="lin" valueType="num">
                                      <p:cBhvr additive="base">
                                        <p:cTn id="115" dur="3000" fill="hold"/>
                                        <p:tgtEl>
                                          <p:spTgt spid="3">
                                            <p:txEl>
                                              <p:pRg st="20" end="20"/>
                                            </p:txEl>
                                          </p:spTgt>
                                        </p:tgtEl>
                                        <p:attrNameLst>
                                          <p:attrName>ppt_x</p:attrName>
                                        </p:attrNameLst>
                                      </p:cBhvr>
                                      <p:tavLst>
                                        <p:tav tm="0">
                                          <p:val>
                                            <p:strVal val="0-#ppt_w/2"/>
                                          </p:val>
                                        </p:tav>
                                        <p:tav tm="100000">
                                          <p:val>
                                            <p:strVal val="#ppt_x"/>
                                          </p:val>
                                        </p:tav>
                                      </p:tavLst>
                                    </p:anim>
                                    <p:anim calcmode="lin" valueType="num">
                                      <p:cBhvr additive="base">
                                        <p:cTn id="116" dur="3000" fill="hold"/>
                                        <p:tgtEl>
                                          <p:spTgt spid="3">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3">
                                            <p:txEl>
                                              <p:pRg st="21" end="21"/>
                                            </p:txEl>
                                          </p:spTgt>
                                        </p:tgtEl>
                                        <p:attrNameLst>
                                          <p:attrName>style.visibility</p:attrName>
                                        </p:attrNameLst>
                                      </p:cBhvr>
                                      <p:to>
                                        <p:strVal val="visible"/>
                                      </p:to>
                                    </p:set>
                                    <p:anim calcmode="lin" valueType="num">
                                      <p:cBhvr additive="base">
                                        <p:cTn id="121" dur="2000" fill="hold"/>
                                        <p:tgtEl>
                                          <p:spTgt spid="3">
                                            <p:txEl>
                                              <p:pRg st="21" end="21"/>
                                            </p:txEl>
                                          </p:spTgt>
                                        </p:tgtEl>
                                        <p:attrNameLst>
                                          <p:attrName>ppt_x</p:attrName>
                                        </p:attrNameLst>
                                      </p:cBhvr>
                                      <p:tavLst>
                                        <p:tav tm="0">
                                          <p:val>
                                            <p:strVal val="0-#ppt_w/2"/>
                                          </p:val>
                                        </p:tav>
                                        <p:tav tm="100000">
                                          <p:val>
                                            <p:strVal val="#ppt_x"/>
                                          </p:val>
                                        </p:tav>
                                      </p:tavLst>
                                    </p:anim>
                                    <p:anim calcmode="lin" valueType="num">
                                      <p:cBhvr additive="base">
                                        <p:cTn id="122" dur="2000" fill="hold"/>
                                        <p:tgtEl>
                                          <p:spTgt spid="3">
                                            <p:txEl>
                                              <p:pRg st="21" end="21"/>
                                            </p:txEl>
                                          </p:spTgt>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nodeType="clickEffect">
                                  <p:stCondLst>
                                    <p:cond delay="0"/>
                                  </p:stCondLst>
                                  <p:childTnLst>
                                    <p:set>
                                      <p:cBhvr>
                                        <p:cTn id="126" dur="1" fill="hold">
                                          <p:stCondLst>
                                            <p:cond delay="0"/>
                                          </p:stCondLst>
                                        </p:cTn>
                                        <p:tgtEl>
                                          <p:spTgt spid="3">
                                            <p:txEl>
                                              <p:pRg st="22" end="22"/>
                                            </p:txEl>
                                          </p:spTgt>
                                        </p:tgtEl>
                                        <p:attrNameLst>
                                          <p:attrName>style.visibility</p:attrName>
                                        </p:attrNameLst>
                                      </p:cBhvr>
                                      <p:to>
                                        <p:strVal val="visible"/>
                                      </p:to>
                                    </p:set>
                                    <p:anim calcmode="lin" valueType="num">
                                      <p:cBhvr additive="base">
                                        <p:cTn id="127" dur="3000" fill="hold"/>
                                        <p:tgtEl>
                                          <p:spTgt spid="3">
                                            <p:txEl>
                                              <p:pRg st="22" end="22"/>
                                            </p:txEl>
                                          </p:spTgt>
                                        </p:tgtEl>
                                        <p:attrNameLst>
                                          <p:attrName>ppt_x</p:attrName>
                                        </p:attrNameLst>
                                      </p:cBhvr>
                                      <p:tavLst>
                                        <p:tav tm="0">
                                          <p:val>
                                            <p:strVal val="1+#ppt_w/2"/>
                                          </p:val>
                                        </p:tav>
                                        <p:tav tm="100000">
                                          <p:val>
                                            <p:strVal val="#ppt_x"/>
                                          </p:val>
                                        </p:tav>
                                      </p:tavLst>
                                    </p:anim>
                                    <p:anim calcmode="lin" valueType="num">
                                      <p:cBhvr additive="base">
                                        <p:cTn id="128" dur="3000" fill="hold"/>
                                        <p:tgtEl>
                                          <p:spTgt spid="3">
                                            <p:txEl>
                                              <p:pRg st="22" end="22"/>
                                            </p:txEl>
                                          </p:spTgt>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nodeType="clickEffect">
                                  <p:stCondLst>
                                    <p:cond delay="0"/>
                                  </p:stCondLst>
                                  <p:childTnLst>
                                    <p:set>
                                      <p:cBhvr>
                                        <p:cTn id="132" dur="1" fill="hold">
                                          <p:stCondLst>
                                            <p:cond delay="0"/>
                                          </p:stCondLst>
                                        </p:cTn>
                                        <p:tgtEl>
                                          <p:spTgt spid="3">
                                            <p:txEl>
                                              <p:pRg st="23" end="23"/>
                                            </p:txEl>
                                          </p:spTgt>
                                        </p:tgtEl>
                                        <p:attrNameLst>
                                          <p:attrName>style.visibility</p:attrName>
                                        </p:attrNameLst>
                                      </p:cBhvr>
                                      <p:to>
                                        <p:strVal val="visible"/>
                                      </p:to>
                                    </p:set>
                                    <p:anim calcmode="lin" valueType="num">
                                      <p:cBhvr additive="base">
                                        <p:cTn id="133" dur="3000" fill="hold"/>
                                        <p:tgtEl>
                                          <p:spTgt spid="3">
                                            <p:txEl>
                                              <p:pRg st="23" end="23"/>
                                            </p:txEl>
                                          </p:spTgt>
                                        </p:tgtEl>
                                        <p:attrNameLst>
                                          <p:attrName>ppt_x</p:attrName>
                                        </p:attrNameLst>
                                      </p:cBhvr>
                                      <p:tavLst>
                                        <p:tav tm="0">
                                          <p:val>
                                            <p:strVal val="1+#ppt_w/2"/>
                                          </p:val>
                                        </p:tav>
                                        <p:tav tm="100000">
                                          <p:val>
                                            <p:strVal val="#ppt_x"/>
                                          </p:val>
                                        </p:tav>
                                      </p:tavLst>
                                    </p:anim>
                                    <p:anim calcmode="lin" valueType="num">
                                      <p:cBhvr additive="base">
                                        <p:cTn id="134" dur="3000" fill="hold"/>
                                        <p:tgtEl>
                                          <p:spTgt spid="3">
                                            <p:txEl>
                                              <p:pRg st="23" end="23"/>
                                            </p:txEl>
                                          </p:spTgt>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nodeType="clickEffect">
                                  <p:stCondLst>
                                    <p:cond delay="0"/>
                                  </p:stCondLst>
                                  <p:childTnLst>
                                    <p:set>
                                      <p:cBhvr>
                                        <p:cTn id="138" dur="1" fill="hold">
                                          <p:stCondLst>
                                            <p:cond delay="0"/>
                                          </p:stCondLst>
                                        </p:cTn>
                                        <p:tgtEl>
                                          <p:spTgt spid="3">
                                            <p:txEl>
                                              <p:pRg st="24" end="24"/>
                                            </p:txEl>
                                          </p:spTgt>
                                        </p:tgtEl>
                                        <p:attrNameLst>
                                          <p:attrName>style.visibility</p:attrName>
                                        </p:attrNameLst>
                                      </p:cBhvr>
                                      <p:to>
                                        <p:strVal val="visible"/>
                                      </p:to>
                                    </p:set>
                                    <p:anim calcmode="lin" valueType="num">
                                      <p:cBhvr additive="base">
                                        <p:cTn id="139" dur="3000" fill="hold"/>
                                        <p:tgtEl>
                                          <p:spTgt spid="3">
                                            <p:txEl>
                                              <p:pRg st="24" end="24"/>
                                            </p:txEl>
                                          </p:spTgt>
                                        </p:tgtEl>
                                        <p:attrNameLst>
                                          <p:attrName>ppt_x</p:attrName>
                                        </p:attrNameLst>
                                      </p:cBhvr>
                                      <p:tavLst>
                                        <p:tav tm="0">
                                          <p:val>
                                            <p:strVal val="1+#ppt_w/2"/>
                                          </p:val>
                                        </p:tav>
                                        <p:tav tm="100000">
                                          <p:val>
                                            <p:strVal val="#ppt_x"/>
                                          </p:val>
                                        </p:tav>
                                      </p:tavLst>
                                    </p:anim>
                                    <p:anim calcmode="lin" valueType="num">
                                      <p:cBhvr additive="base">
                                        <p:cTn id="140" dur="3000" fill="hold"/>
                                        <p:tgtEl>
                                          <p:spTgt spid="3">
                                            <p:txEl>
                                              <p:pRg st="24" end="2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043892" y="0"/>
            <a:ext cx="5056216" cy="6858000"/>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A483448D-3A78-4528-A469-B745A65DA48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7"/>
          <p:cNvSpPr>
            <a:spLocks noChangeArrowheads="1"/>
          </p:cNvSpPr>
          <p:nvPr/>
        </p:nvSpPr>
        <p:spPr bwMode="auto">
          <a:xfrm>
            <a:off x="0" y="-85754"/>
            <a:ext cx="91440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Associez des slogans aux logos:</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0" y="1633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2018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Box 24"/>
          <p:cNvSpPr txBox="1"/>
          <p:nvPr/>
        </p:nvSpPr>
        <p:spPr>
          <a:xfrm>
            <a:off x="6934200" y="5486400"/>
            <a:ext cx="1981200" cy="830997"/>
          </a:xfrm>
          <a:prstGeom prst="rect">
            <a:avLst/>
          </a:prstGeom>
          <a:solidFill>
            <a:srgbClr val="C00000"/>
          </a:solidFill>
        </p:spPr>
        <p:txBody>
          <a:bodyPr wrap="square" rtlCol="0">
            <a:spAutoFit/>
          </a:bodyPr>
          <a:lstStyle/>
          <a:p>
            <a:pPr algn="ctr"/>
            <a:r>
              <a:rPr lang="ru-RU" sz="2400" dirty="0" smtClean="0">
                <a:solidFill>
                  <a:schemeClr val="bg1"/>
                </a:solidFill>
              </a:rPr>
              <a:t> </a:t>
            </a:r>
            <a:r>
              <a:rPr lang="fr-FR" sz="2400" dirty="0" smtClean="0">
                <a:solidFill>
                  <a:schemeClr val="bg1"/>
                </a:solidFill>
              </a:rPr>
              <a:t>«360° de bonheur » </a:t>
            </a:r>
            <a:endParaRPr lang="ru-RU" sz="2400" dirty="0">
              <a:solidFill>
                <a:schemeClr val="bg1"/>
              </a:solidFill>
            </a:endParaRPr>
          </a:p>
        </p:txBody>
      </p:sp>
      <p:pic>
        <p:nvPicPr>
          <p:cNvPr id="1032" name="Рисунок 2" descr="1248959094babybel2"/>
          <p:cNvPicPr>
            <a:picLocks noChangeAspect="1" noChangeArrowheads="1"/>
          </p:cNvPicPr>
          <p:nvPr/>
        </p:nvPicPr>
        <p:blipFill>
          <a:blip r:embed="rId2" cstate="print"/>
          <a:srcRect/>
          <a:stretch>
            <a:fillRect/>
          </a:stretch>
        </p:blipFill>
        <p:spPr bwMode="auto">
          <a:xfrm>
            <a:off x="6934200" y="4887686"/>
            <a:ext cx="2209800" cy="1970314"/>
          </a:xfrm>
          <a:prstGeom prst="rect">
            <a:avLst/>
          </a:prstGeom>
          <a:noFill/>
        </p:spPr>
      </p:pic>
      <p:sp>
        <p:nvSpPr>
          <p:cNvPr id="26" name="TextBox 25"/>
          <p:cNvSpPr txBox="1"/>
          <p:nvPr/>
        </p:nvSpPr>
        <p:spPr>
          <a:xfrm>
            <a:off x="6934200" y="3048000"/>
            <a:ext cx="1981200" cy="1200329"/>
          </a:xfrm>
          <a:prstGeom prst="rect">
            <a:avLst/>
          </a:prstGeom>
          <a:solidFill>
            <a:srgbClr val="C00000"/>
          </a:solidFill>
        </p:spPr>
        <p:txBody>
          <a:bodyPr wrap="square" rtlCol="0">
            <a:spAutoFit/>
          </a:bodyPr>
          <a:lstStyle/>
          <a:p>
            <a:r>
              <a:rPr lang="fr-FR" sz="2400" dirty="0" smtClean="0">
                <a:solidFill>
                  <a:schemeClr val="bg1"/>
                </a:solidFill>
              </a:rPr>
              <a:t> «Deux doigts</a:t>
            </a:r>
          </a:p>
          <a:p>
            <a:r>
              <a:rPr lang="fr-FR" sz="2400" dirty="0" smtClean="0">
                <a:solidFill>
                  <a:schemeClr val="bg1"/>
                </a:solidFill>
              </a:rPr>
              <a:t> coupent faim »</a:t>
            </a:r>
            <a:endParaRPr lang="ru-RU" sz="2400" dirty="0">
              <a:solidFill>
                <a:schemeClr val="bg1"/>
              </a:solidFill>
            </a:endParaRPr>
          </a:p>
        </p:txBody>
      </p:sp>
      <p:pic>
        <p:nvPicPr>
          <p:cNvPr id="1027" name="Рисунок 3" descr="1250933788twix.gif"/>
          <p:cNvPicPr>
            <a:picLocks noChangeAspect="1" noChangeArrowheads="1"/>
          </p:cNvPicPr>
          <p:nvPr/>
        </p:nvPicPr>
        <p:blipFill>
          <a:blip r:embed="rId3" cstate="print"/>
          <a:srcRect/>
          <a:stretch>
            <a:fillRect/>
          </a:stretch>
        </p:blipFill>
        <p:spPr bwMode="auto">
          <a:xfrm>
            <a:off x="6858000" y="2667000"/>
            <a:ext cx="2057400" cy="1828800"/>
          </a:xfrm>
          <a:prstGeom prst="rect">
            <a:avLst/>
          </a:prstGeom>
          <a:noFill/>
        </p:spPr>
      </p:pic>
      <p:sp>
        <p:nvSpPr>
          <p:cNvPr id="27" name="TextBox 26"/>
          <p:cNvSpPr txBox="1"/>
          <p:nvPr/>
        </p:nvSpPr>
        <p:spPr>
          <a:xfrm>
            <a:off x="7162800" y="1600200"/>
            <a:ext cx="1219200" cy="923330"/>
          </a:xfrm>
          <a:prstGeom prst="rect">
            <a:avLst/>
          </a:prstGeom>
          <a:solidFill>
            <a:srgbClr val="C00000"/>
          </a:solidFill>
        </p:spPr>
        <p:txBody>
          <a:bodyPr wrap="square" rtlCol="0">
            <a:spAutoFit/>
          </a:bodyPr>
          <a:lstStyle/>
          <a:p>
            <a:r>
              <a:rPr lang="fr-FR" dirty="0" smtClean="0">
                <a:solidFill>
                  <a:schemeClr val="bg1"/>
                </a:solidFill>
              </a:rPr>
              <a:t>«C'est tout ce que j'aime.»</a:t>
            </a:r>
            <a:endParaRPr lang="ru-RU" dirty="0">
              <a:solidFill>
                <a:schemeClr val="bg1"/>
              </a:solidFill>
            </a:endParaRPr>
          </a:p>
        </p:txBody>
      </p:sp>
      <p:pic>
        <p:nvPicPr>
          <p:cNvPr id="1030" name="Рисунок 9" descr="1270488248mc do"/>
          <p:cNvPicPr>
            <a:picLocks noChangeAspect="1" noChangeArrowheads="1"/>
          </p:cNvPicPr>
          <p:nvPr/>
        </p:nvPicPr>
        <p:blipFill>
          <a:blip r:embed="rId4" cstate="print"/>
          <a:srcRect/>
          <a:stretch>
            <a:fillRect/>
          </a:stretch>
        </p:blipFill>
        <p:spPr bwMode="auto">
          <a:xfrm>
            <a:off x="7086600" y="1447800"/>
            <a:ext cx="1741713" cy="1143000"/>
          </a:xfrm>
          <a:prstGeom prst="rect">
            <a:avLst/>
          </a:prstGeom>
          <a:noFill/>
        </p:spPr>
      </p:pic>
      <p:sp>
        <p:nvSpPr>
          <p:cNvPr id="28" name="TextBox 27"/>
          <p:cNvSpPr txBox="1"/>
          <p:nvPr/>
        </p:nvSpPr>
        <p:spPr>
          <a:xfrm>
            <a:off x="4800600" y="3886200"/>
            <a:ext cx="1752600" cy="923330"/>
          </a:xfrm>
          <a:prstGeom prst="rect">
            <a:avLst/>
          </a:prstGeom>
          <a:solidFill>
            <a:srgbClr val="C00000"/>
          </a:solidFill>
          <a:ln>
            <a:solidFill>
              <a:schemeClr val="tx1"/>
            </a:solidFill>
          </a:ln>
        </p:spPr>
        <p:txBody>
          <a:bodyPr wrap="square" rtlCol="0">
            <a:spAutoFit/>
          </a:bodyPr>
          <a:lstStyle/>
          <a:p>
            <a:r>
              <a:rPr lang="fr-FR" dirty="0" smtClean="0">
                <a:solidFill>
                  <a:schemeClr val="bg1"/>
                </a:solidFill>
              </a:rPr>
              <a:t>«C'est tellement mieux d'être une fille »</a:t>
            </a:r>
            <a:endParaRPr lang="ru-RU" dirty="0">
              <a:solidFill>
                <a:schemeClr val="bg1"/>
              </a:solidFill>
            </a:endParaRPr>
          </a:p>
        </p:txBody>
      </p:sp>
      <p:pic>
        <p:nvPicPr>
          <p:cNvPr id="1029" name="Рисунок 7" descr="1252688802Barbie Logo Vector Download.gif"/>
          <p:cNvPicPr>
            <a:picLocks noChangeAspect="1" noChangeArrowheads="1"/>
          </p:cNvPicPr>
          <p:nvPr/>
        </p:nvPicPr>
        <p:blipFill>
          <a:blip r:embed="rId5" cstate="print"/>
          <a:srcRect/>
          <a:stretch>
            <a:fillRect/>
          </a:stretch>
        </p:blipFill>
        <p:spPr bwMode="auto">
          <a:xfrm>
            <a:off x="4724400" y="3657600"/>
            <a:ext cx="1905000" cy="1219200"/>
          </a:xfrm>
          <a:prstGeom prst="rect">
            <a:avLst/>
          </a:prstGeom>
          <a:noFill/>
        </p:spPr>
      </p:pic>
      <p:sp>
        <p:nvSpPr>
          <p:cNvPr id="29" name="TextBox 28"/>
          <p:cNvSpPr txBox="1"/>
          <p:nvPr/>
        </p:nvSpPr>
        <p:spPr>
          <a:xfrm>
            <a:off x="4648200" y="2286000"/>
            <a:ext cx="1676400" cy="1015663"/>
          </a:xfrm>
          <a:prstGeom prst="rect">
            <a:avLst/>
          </a:prstGeom>
          <a:solidFill>
            <a:srgbClr val="C00000"/>
          </a:solidFill>
        </p:spPr>
        <p:txBody>
          <a:bodyPr wrap="square" rtlCol="0">
            <a:spAutoFit/>
          </a:bodyPr>
          <a:lstStyle/>
          <a:p>
            <a:r>
              <a:rPr lang="fr-FR" sz="2000" dirty="0" smtClean="0">
                <a:solidFill>
                  <a:schemeClr val="bg1"/>
                </a:solidFill>
              </a:rPr>
              <a:t>«Pourquoi la vache qui rit, rit?»</a:t>
            </a:r>
            <a:endParaRPr lang="ru-RU" sz="2000" dirty="0">
              <a:solidFill>
                <a:schemeClr val="bg1"/>
              </a:solidFill>
            </a:endParaRPr>
          </a:p>
        </p:txBody>
      </p:sp>
      <p:sp>
        <p:nvSpPr>
          <p:cNvPr id="30" name="TextBox 29"/>
          <p:cNvSpPr txBox="1"/>
          <p:nvPr/>
        </p:nvSpPr>
        <p:spPr>
          <a:xfrm>
            <a:off x="2819400" y="4343400"/>
            <a:ext cx="1600200" cy="400110"/>
          </a:xfrm>
          <a:prstGeom prst="rect">
            <a:avLst/>
          </a:prstGeom>
          <a:solidFill>
            <a:srgbClr val="C00000"/>
          </a:solidFill>
        </p:spPr>
        <p:txBody>
          <a:bodyPr wrap="square" rtlCol="0">
            <a:spAutoFit/>
          </a:bodyPr>
          <a:lstStyle/>
          <a:p>
            <a:r>
              <a:rPr lang="fr-FR" dirty="0" smtClean="0">
                <a:solidFill>
                  <a:schemeClr val="bg1"/>
                </a:solidFill>
              </a:rPr>
              <a:t> «Et ç</a:t>
            </a:r>
            <a:r>
              <a:rPr lang="fr-FR" sz="2000" dirty="0" smtClean="0">
                <a:solidFill>
                  <a:schemeClr val="bg1"/>
                </a:solidFill>
              </a:rPr>
              <a:t>a</a:t>
            </a:r>
            <a:r>
              <a:rPr lang="fr-FR" dirty="0" smtClean="0">
                <a:solidFill>
                  <a:schemeClr val="bg1"/>
                </a:solidFill>
              </a:rPr>
              <a:t> dure...»</a:t>
            </a:r>
            <a:endParaRPr lang="ru-RU" dirty="0">
              <a:solidFill>
                <a:schemeClr val="bg1"/>
              </a:solidFill>
            </a:endParaRPr>
          </a:p>
        </p:txBody>
      </p:sp>
      <p:pic>
        <p:nvPicPr>
          <p:cNvPr id="1028" name="Рисунок 4" descr="1252687469Duracell-logo.gif"/>
          <p:cNvPicPr>
            <a:picLocks noChangeAspect="1" noChangeArrowheads="1"/>
          </p:cNvPicPr>
          <p:nvPr/>
        </p:nvPicPr>
        <p:blipFill>
          <a:blip r:embed="rId6" cstate="print"/>
          <a:srcRect/>
          <a:stretch>
            <a:fillRect/>
          </a:stretch>
        </p:blipFill>
        <p:spPr bwMode="auto">
          <a:xfrm>
            <a:off x="2819400" y="4038600"/>
            <a:ext cx="1676400" cy="838200"/>
          </a:xfrm>
          <a:prstGeom prst="rect">
            <a:avLst/>
          </a:prstGeom>
          <a:noFill/>
        </p:spPr>
      </p:pic>
      <p:sp>
        <p:nvSpPr>
          <p:cNvPr id="31" name="TextBox 30"/>
          <p:cNvSpPr txBox="1"/>
          <p:nvPr/>
        </p:nvSpPr>
        <p:spPr>
          <a:xfrm>
            <a:off x="381000" y="3810000"/>
            <a:ext cx="1828800" cy="1015663"/>
          </a:xfrm>
          <a:prstGeom prst="rect">
            <a:avLst/>
          </a:prstGeom>
          <a:solidFill>
            <a:srgbClr val="C00000"/>
          </a:solidFill>
        </p:spPr>
        <p:txBody>
          <a:bodyPr wrap="square" rtlCol="0">
            <a:spAutoFit/>
          </a:bodyPr>
          <a:lstStyle/>
          <a:p>
            <a:r>
              <a:rPr lang="fr-FR" sz="2000" dirty="0" smtClean="0">
                <a:solidFill>
                  <a:schemeClr val="bg1"/>
                </a:solidFill>
              </a:rPr>
              <a:t>« Cette sensation s'appelle Coke»</a:t>
            </a:r>
            <a:endParaRPr lang="ru-RU" sz="2000" dirty="0">
              <a:solidFill>
                <a:schemeClr val="bg1"/>
              </a:solidFill>
            </a:endParaRPr>
          </a:p>
        </p:txBody>
      </p:sp>
      <p:pic>
        <p:nvPicPr>
          <p:cNvPr id="1025" name="Рисунок 8" descr="1252688700Coca-Cola Logo Vector Download.gif"/>
          <p:cNvPicPr>
            <a:picLocks noChangeAspect="1" noChangeArrowheads="1"/>
          </p:cNvPicPr>
          <p:nvPr/>
        </p:nvPicPr>
        <p:blipFill>
          <a:blip r:embed="rId7" cstate="print"/>
          <a:srcRect/>
          <a:stretch>
            <a:fillRect/>
          </a:stretch>
        </p:blipFill>
        <p:spPr bwMode="auto">
          <a:xfrm>
            <a:off x="304800" y="3556000"/>
            <a:ext cx="1981200" cy="1397000"/>
          </a:xfrm>
          <a:prstGeom prst="rect">
            <a:avLst/>
          </a:prstGeom>
          <a:noFill/>
        </p:spPr>
      </p:pic>
      <p:sp>
        <p:nvSpPr>
          <p:cNvPr id="32" name="TextBox 31"/>
          <p:cNvSpPr txBox="1"/>
          <p:nvPr/>
        </p:nvSpPr>
        <p:spPr>
          <a:xfrm>
            <a:off x="304800" y="2362200"/>
            <a:ext cx="1219200" cy="923330"/>
          </a:xfrm>
          <a:prstGeom prst="rect">
            <a:avLst/>
          </a:prstGeom>
          <a:solidFill>
            <a:srgbClr val="C00000"/>
          </a:solidFill>
        </p:spPr>
        <p:txBody>
          <a:bodyPr wrap="square" rtlCol="0">
            <a:spAutoFit/>
          </a:bodyPr>
          <a:lstStyle/>
          <a:p>
            <a:r>
              <a:rPr lang="fr-FR" dirty="0" smtClean="0">
                <a:solidFill>
                  <a:schemeClr val="bg1"/>
                </a:solidFill>
              </a:rPr>
              <a:t> «Plus t'en mets, plus t'en as!»</a:t>
            </a:r>
            <a:endParaRPr lang="ru-RU" dirty="0">
              <a:solidFill>
                <a:schemeClr val="bg1"/>
              </a:solidFill>
            </a:endParaRPr>
          </a:p>
        </p:txBody>
      </p:sp>
      <p:pic>
        <p:nvPicPr>
          <p:cNvPr id="1040" name="Рисунок 1" descr="1248958897axe106x106_tcm76-18566.gif"/>
          <p:cNvPicPr>
            <a:picLocks noChangeAspect="1" noChangeArrowheads="1"/>
          </p:cNvPicPr>
          <p:nvPr/>
        </p:nvPicPr>
        <p:blipFill>
          <a:blip r:embed="rId8" cstate="print"/>
          <a:srcRect/>
          <a:stretch>
            <a:fillRect/>
          </a:stretch>
        </p:blipFill>
        <p:spPr bwMode="auto">
          <a:xfrm>
            <a:off x="304800" y="2209800"/>
            <a:ext cx="1219200" cy="1162050"/>
          </a:xfrm>
          <a:prstGeom prst="rect">
            <a:avLst/>
          </a:prstGeom>
          <a:noFill/>
        </p:spPr>
      </p:pic>
      <p:sp>
        <p:nvSpPr>
          <p:cNvPr id="33" name="TextBox 32"/>
          <p:cNvSpPr txBox="1"/>
          <p:nvPr/>
        </p:nvSpPr>
        <p:spPr>
          <a:xfrm>
            <a:off x="4800600" y="685800"/>
            <a:ext cx="1828800" cy="923330"/>
          </a:xfrm>
          <a:prstGeom prst="rect">
            <a:avLst/>
          </a:prstGeom>
          <a:solidFill>
            <a:srgbClr val="C00000"/>
          </a:solidFill>
        </p:spPr>
        <p:txBody>
          <a:bodyPr wrap="square" rtlCol="0">
            <a:spAutoFit/>
          </a:bodyPr>
          <a:lstStyle/>
          <a:p>
            <a:r>
              <a:rPr lang="fr-FR" dirty="0" smtClean="0">
                <a:solidFill>
                  <a:schemeClr val="bg1"/>
                </a:solidFill>
              </a:rPr>
              <a:t>«Chaque jour c'est du bonheur à tartiner »</a:t>
            </a:r>
            <a:endParaRPr lang="ru-RU" dirty="0" smtClean="0">
              <a:solidFill>
                <a:schemeClr val="bg1"/>
              </a:solidFill>
            </a:endParaRPr>
          </a:p>
        </p:txBody>
      </p:sp>
      <p:pic>
        <p:nvPicPr>
          <p:cNvPr id="1031" name="Рисунок 6" descr="1284649893Nutella"/>
          <p:cNvPicPr>
            <a:picLocks noChangeAspect="1" noChangeArrowheads="1"/>
          </p:cNvPicPr>
          <p:nvPr/>
        </p:nvPicPr>
        <p:blipFill>
          <a:blip r:embed="rId9" cstate="print"/>
          <a:srcRect/>
          <a:stretch>
            <a:fillRect/>
          </a:stretch>
        </p:blipFill>
        <p:spPr bwMode="auto">
          <a:xfrm>
            <a:off x="4294909" y="685800"/>
            <a:ext cx="2639291" cy="914400"/>
          </a:xfrm>
          <a:prstGeom prst="rect">
            <a:avLst/>
          </a:prstGeom>
          <a:noFill/>
        </p:spPr>
      </p:pic>
      <p:sp>
        <p:nvSpPr>
          <p:cNvPr id="34" name="TextBox 33"/>
          <p:cNvSpPr txBox="1"/>
          <p:nvPr/>
        </p:nvSpPr>
        <p:spPr>
          <a:xfrm>
            <a:off x="304800" y="1219200"/>
            <a:ext cx="1524000" cy="923330"/>
          </a:xfrm>
          <a:prstGeom prst="rect">
            <a:avLst/>
          </a:prstGeom>
          <a:solidFill>
            <a:srgbClr val="C00000"/>
          </a:solidFill>
        </p:spPr>
        <p:txBody>
          <a:bodyPr wrap="square" rtlCol="0">
            <a:spAutoFit/>
          </a:bodyPr>
          <a:lstStyle/>
          <a:p>
            <a:r>
              <a:rPr lang="fr-FR" dirty="0" smtClean="0">
                <a:solidFill>
                  <a:schemeClr val="bg1"/>
                </a:solidFill>
              </a:rPr>
              <a:t>«Gagner le coeur du monde»</a:t>
            </a:r>
            <a:endParaRPr lang="ru-RU" dirty="0">
              <a:solidFill>
                <a:schemeClr val="bg1"/>
              </a:solidFill>
            </a:endParaRPr>
          </a:p>
        </p:txBody>
      </p:sp>
      <p:pic>
        <p:nvPicPr>
          <p:cNvPr id="1038" name="Picture 14" descr="1252688479File-Air_France_logo_2009"/>
          <p:cNvPicPr>
            <a:picLocks noChangeAspect="1" noChangeArrowheads="1"/>
          </p:cNvPicPr>
          <p:nvPr/>
        </p:nvPicPr>
        <p:blipFill>
          <a:blip r:embed="rId10" cstate="print"/>
          <a:srcRect/>
          <a:stretch>
            <a:fillRect/>
          </a:stretch>
        </p:blipFill>
        <p:spPr bwMode="auto">
          <a:xfrm>
            <a:off x="0" y="1447800"/>
            <a:ext cx="2000250" cy="220028"/>
          </a:xfrm>
          <a:prstGeom prst="rect">
            <a:avLst/>
          </a:prstGeom>
          <a:noFill/>
        </p:spPr>
      </p:pic>
      <p:sp>
        <p:nvSpPr>
          <p:cNvPr id="35" name="TextBox 34"/>
          <p:cNvSpPr txBox="1"/>
          <p:nvPr/>
        </p:nvSpPr>
        <p:spPr>
          <a:xfrm>
            <a:off x="2590800" y="4953000"/>
            <a:ext cx="1600200" cy="1631216"/>
          </a:xfrm>
          <a:prstGeom prst="rect">
            <a:avLst/>
          </a:prstGeom>
          <a:solidFill>
            <a:srgbClr val="C00000"/>
          </a:solidFill>
        </p:spPr>
        <p:txBody>
          <a:bodyPr wrap="square" rtlCol="0">
            <a:spAutoFit/>
          </a:bodyPr>
          <a:lstStyle/>
          <a:p>
            <a:r>
              <a:rPr lang="fr-FR" sz="2000" dirty="0" smtClean="0">
                <a:solidFill>
                  <a:schemeClr val="bg1"/>
                </a:solidFill>
              </a:rPr>
              <a:t>«Ce que l'avenir vous promet, La Poste vous l'apporte »</a:t>
            </a:r>
            <a:endParaRPr lang="ru-RU" sz="2000" dirty="0">
              <a:solidFill>
                <a:schemeClr val="bg1"/>
              </a:solidFill>
            </a:endParaRPr>
          </a:p>
        </p:txBody>
      </p:sp>
      <p:pic>
        <p:nvPicPr>
          <p:cNvPr id="1034" name="Рисунок 14" descr="1322270087logo-la-poste"/>
          <p:cNvPicPr>
            <a:picLocks noChangeAspect="1" noChangeArrowheads="1"/>
          </p:cNvPicPr>
          <p:nvPr/>
        </p:nvPicPr>
        <p:blipFill>
          <a:blip r:embed="rId11" cstate="print"/>
          <a:srcRect/>
          <a:stretch>
            <a:fillRect/>
          </a:stretch>
        </p:blipFill>
        <p:spPr bwMode="auto">
          <a:xfrm>
            <a:off x="2362200" y="4953000"/>
            <a:ext cx="1905000" cy="1619250"/>
          </a:xfrm>
          <a:prstGeom prst="rect">
            <a:avLst/>
          </a:prstGeom>
          <a:noFill/>
        </p:spPr>
      </p:pic>
      <p:sp>
        <p:nvSpPr>
          <p:cNvPr id="36" name="TextBox 35"/>
          <p:cNvSpPr txBox="1"/>
          <p:nvPr/>
        </p:nvSpPr>
        <p:spPr>
          <a:xfrm>
            <a:off x="2514600" y="838200"/>
            <a:ext cx="1371600" cy="1015663"/>
          </a:xfrm>
          <a:prstGeom prst="rect">
            <a:avLst/>
          </a:prstGeom>
          <a:solidFill>
            <a:srgbClr val="C00000"/>
          </a:solidFill>
        </p:spPr>
        <p:txBody>
          <a:bodyPr wrap="square" rtlCol="0">
            <a:spAutoFit/>
          </a:bodyPr>
          <a:lstStyle/>
          <a:p>
            <a:r>
              <a:rPr lang="fr-FR" sz="2000" dirty="0" smtClean="0">
                <a:solidFill>
                  <a:schemeClr val="bg1"/>
                </a:solidFill>
              </a:rPr>
              <a:t>«Deviens ce que tu es »</a:t>
            </a:r>
            <a:endParaRPr lang="ru-RU" sz="2000" dirty="0">
              <a:solidFill>
                <a:schemeClr val="bg1"/>
              </a:solidFill>
            </a:endParaRPr>
          </a:p>
        </p:txBody>
      </p:sp>
      <p:pic>
        <p:nvPicPr>
          <p:cNvPr id="1039" name="Рисунок 10" descr="1284296630Logo Lacoste"/>
          <p:cNvPicPr>
            <a:picLocks noChangeAspect="1" noChangeArrowheads="1"/>
          </p:cNvPicPr>
          <p:nvPr/>
        </p:nvPicPr>
        <p:blipFill>
          <a:blip r:embed="rId12" cstate="print"/>
          <a:srcRect/>
          <a:stretch>
            <a:fillRect/>
          </a:stretch>
        </p:blipFill>
        <p:spPr bwMode="auto">
          <a:xfrm>
            <a:off x="2209800" y="533400"/>
            <a:ext cx="1905000" cy="1466850"/>
          </a:xfrm>
          <a:prstGeom prst="rect">
            <a:avLst/>
          </a:prstGeom>
          <a:noFill/>
        </p:spPr>
      </p:pic>
      <p:sp>
        <p:nvSpPr>
          <p:cNvPr id="37" name="TextBox 36"/>
          <p:cNvSpPr txBox="1"/>
          <p:nvPr/>
        </p:nvSpPr>
        <p:spPr>
          <a:xfrm>
            <a:off x="1905000" y="2514600"/>
            <a:ext cx="1905000" cy="923330"/>
          </a:xfrm>
          <a:prstGeom prst="rect">
            <a:avLst/>
          </a:prstGeom>
          <a:solidFill>
            <a:srgbClr val="C00000"/>
          </a:solidFill>
        </p:spPr>
        <p:txBody>
          <a:bodyPr wrap="square" rtlCol="0">
            <a:spAutoFit/>
          </a:bodyPr>
          <a:lstStyle/>
          <a:p>
            <a:r>
              <a:rPr lang="fr-FR" dirty="0" smtClean="0">
                <a:solidFill>
                  <a:schemeClr val="bg1"/>
                </a:solidFill>
              </a:rPr>
              <a:t>«Déclaré source de jeunesse par votre corps».</a:t>
            </a:r>
            <a:endParaRPr lang="ru-RU" dirty="0">
              <a:solidFill>
                <a:schemeClr val="bg1"/>
              </a:solidFill>
            </a:endParaRPr>
          </a:p>
        </p:txBody>
      </p:sp>
      <p:pic>
        <p:nvPicPr>
          <p:cNvPr id="1035" name="Рисунок 13" descr="1324053450images.jpeg"/>
          <p:cNvPicPr>
            <a:picLocks noChangeAspect="1" noChangeArrowheads="1"/>
          </p:cNvPicPr>
          <p:nvPr/>
        </p:nvPicPr>
        <p:blipFill>
          <a:blip r:embed="rId13" cstate="print"/>
          <a:srcRect/>
          <a:stretch>
            <a:fillRect/>
          </a:stretch>
        </p:blipFill>
        <p:spPr bwMode="auto">
          <a:xfrm>
            <a:off x="1905000" y="2362200"/>
            <a:ext cx="1905000" cy="1143000"/>
          </a:xfrm>
          <a:prstGeom prst="rect">
            <a:avLst/>
          </a:prstGeom>
          <a:noFill/>
        </p:spPr>
      </p:pic>
      <p:sp>
        <p:nvSpPr>
          <p:cNvPr id="38" name="TextBox 37"/>
          <p:cNvSpPr txBox="1"/>
          <p:nvPr/>
        </p:nvSpPr>
        <p:spPr>
          <a:xfrm>
            <a:off x="4800600" y="5334000"/>
            <a:ext cx="1828800" cy="1200329"/>
          </a:xfrm>
          <a:prstGeom prst="rect">
            <a:avLst/>
          </a:prstGeom>
          <a:solidFill>
            <a:srgbClr val="C00000"/>
          </a:solidFill>
        </p:spPr>
        <p:txBody>
          <a:bodyPr wrap="square" rtlCol="0">
            <a:spAutoFit/>
          </a:bodyPr>
          <a:lstStyle/>
          <a:p>
            <a:r>
              <a:rPr lang="fr-FR" sz="2400" dirty="0" smtClean="0">
                <a:solidFill>
                  <a:schemeClr val="bg1"/>
                </a:solidFill>
              </a:rPr>
              <a:t> «Je suis pas jolie, je suis pire»</a:t>
            </a:r>
            <a:endParaRPr lang="ru-RU" sz="2400" dirty="0" smtClean="0">
              <a:solidFill>
                <a:schemeClr val="bg1"/>
              </a:solidFill>
            </a:endParaRPr>
          </a:p>
        </p:txBody>
      </p:sp>
      <p:pic>
        <p:nvPicPr>
          <p:cNvPr id="1033" name="Рисунок 16" descr="1292839003images"/>
          <p:cNvPicPr>
            <a:picLocks noChangeAspect="1" noChangeArrowheads="1"/>
          </p:cNvPicPr>
          <p:nvPr/>
        </p:nvPicPr>
        <p:blipFill>
          <a:blip r:embed="rId14" cstate="print"/>
          <a:srcRect/>
          <a:stretch>
            <a:fillRect/>
          </a:stretch>
        </p:blipFill>
        <p:spPr bwMode="auto">
          <a:xfrm>
            <a:off x="4724400" y="5257800"/>
            <a:ext cx="1905000" cy="1600200"/>
          </a:xfrm>
          <a:prstGeom prst="rect">
            <a:avLst/>
          </a:prstGeom>
          <a:noFill/>
        </p:spPr>
      </p:pic>
      <p:sp>
        <p:nvSpPr>
          <p:cNvPr id="39" name="TextBox 38"/>
          <p:cNvSpPr txBox="1"/>
          <p:nvPr/>
        </p:nvSpPr>
        <p:spPr>
          <a:xfrm>
            <a:off x="0" y="5105400"/>
            <a:ext cx="2286000" cy="1477328"/>
          </a:xfrm>
          <a:prstGeom prst="rect">
            <a:avLst/>
          </a:prstGeom>
          <a:solidFill>
            <a:srgbClr val="C00000"/>
          </a:solidFill>
        </p:spPr>
        <p:txBody>
          <a:bodyPr wrap="square" rtlCol="0">
            <a:spAutoFit/>
          </a:bodyPr>
          <a:lstStyle/>
          <a:p>
            <a:r>
              <a:rPr lang="fr-FR" dirty="0" smtClean="0">
                <a:solidFill>
                  <a:schemeClr val="bg1"/>
                </a:solidFill>
              </a:rPr>
              <a:t>«On n'a jamais autant respecté la nature des femmes - leçon de beauté : être soi-même »</a:t>
            </a:r>
            <a:endParaRPr lang="ru-RU" dirty="0">
              <a:solidFill>
                <a:schemeClr val="bg1"/>
              </a:solidFill>
            </a:endParaRPr>
          </a:p>
        </p:txBody>
      </p:sp>
      <p:pic>
        <p:nvPicPr>
          <p:cNvPr id="1036" name="Рисунок 12" descr="1285000019imagesCANTUMV9"/>
          <p:cNvPicPr>
            <a:picLocks noChangeAspect="1" noChangeArrowheads="1"/>
          </p:cNvPicPr>
          <p:nvPr/>
        </p:nvPicPr>
        <p:blipFill>
          <a:blip r:embed="rId15" cstate="print"/>
          <a:srcRect/>
          <a:stretch>
            <a:fillRect/>
          </a:stretch>
        </p:blipFill>
        <p:spPr bwMode="auto">
          <a:xfrm>
            <a:off x="304800" y="5105400"/>
            <a:ext cx="2000609" cy="1752600"/>
          </a:xfrm>
          <a:prstGeom prst="rect">
            <a:avLst/>
          </a:prstGeom>
          <a:noFill/>
        </p:spPr>
      </p:pic>
      <p:pic>
        <p:nvPicPr>
          <p:cNvPr id="1037" name="Рисунок 11" descr="1284549890Logo LVQR"/>
          <p:cNvPicPr>
            <a:picLocks noChangeAspect="1" noChangeArrowheads="1"/>
          </p:cNvPicPr>
          <p:nvPr/>
        </p:nvPicPr>
        <p:blipFill>
          <a:blip r:embed="rId16" cstate="print"/>
          <a:srcRect/>
          <a:stretch>
            <a:fillRect/>
          </a:stretch>
        </p:blipFill>
        <p:spPr bwMode="auto">
          <a:xfrm>
            <a:off x="4572000" y="1447800"/>
            <a:ext cx="190500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1039"/>
                                        </p:tgtEl>
                                      </p:cBhvr>
                                    </p:animEffect>
                                    <p:set>
                                      <p:cBhvr>
                                        <p:cTn id="16" dur="1" fill="hold">
                                          <p:stCondLst>
                                            <p:cond delay="499"/>
                                          </p:stCondLst>
                                        </p:cTn>
                                        <p:tgtEl>
                                          <p:spTgt spid="10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031"/>
                                        </p:tgtEl>
                                      </p:cBhvr>
                                    </p:animEffect>
                                    <p:set>
                                      <p:cBhvr>
                                        <p:cTn id="21" dur="1" fill="hold">
                                          <p:stCondLst>
                                            <p:cond delay="499"/>
                                          </p:stCondLst>
                                        </p:cTn>
                                        <p:tgtEl>
                                          <p:spTgt spid="103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1030"/>
                                        </p:tgtEl>
                                      </p:cBhvr>
                                    </p:animEffect>
                                    <p:set>
                                      <p:cBhvr>
                                        <p:cTn id="26" dur="1" fill="hold">
                                          <p:stCondLst>
                                            <p:cond delay="499"/>
                                          </p:stCondLst>
                                        </p:cTn>
                                        <p:tgtEl>
                                          <p:spTgt spid="10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040"/>
                                        </p:tgtEl>
                                      </p:cBhvr>
                                    </p:animEffect>
                                    <p:set>
                                      <p:cBhvr>
                                        <p:cTn id="31" dur="1" fill="hold">
                                          <p:stCondLst>
                                            <p:cond delay="499"/>
                                          </p:stCondLst>
                                        </p:cTn>
                                        <p:tgtEl>
                                          <p:spTgt spid="104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035"/>
                                        </p:tgtEl>
                                      </p:cBhvr>
                                    </p:animEffect>
                                    <p:set>
                                      <p:cBhvr>
                                        <p:cTn id="36" dur="1" fill="hold">
                                          <p:stCondLst>
                                            <p:cond delay="499"/>
                                          </p:stCondLst>
                                        </p:cTn>
                                        <p:tgtEl>
                                          <p:spTgt spid="10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1037"/>
                                        </p:tgtEl>
                                      </p:cBhvr>
                                    </p:animEffect>
                                    <p:set>
                                      <p:cBhvr>
                                        <p:cTn id="41" dur="1" fill="hold">
                                          <p:stCondLst>
                                            <p:cond delay="499"/>
                                          </p:stCondLst>
                                        </p:cTn>
                                        <p:tgtEl>
                                          <p:spTgt spid="103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1025"/>
                                        </p:tgtEl>
                                      </p:cBhvr>
                                    </p:animEffect>
                                    <p:set>
                                      <p:cBhvr>
                                        <p:cTn id="51" dur="1" fill="hold">
                                          <p:stCondLst>
                                            <p:cond delay="499"/>
                                          </p:stCondLst>
                                        </p:cTn>
                                        <p:tgtEl>
                                          <p:spTgt spid="102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1028"/>
                                        </p:tgtEl>
                                      </p:cBhvr>
                                    </p:animEffect>
                                    <p:set>
                                      <p:cBhvr>
                                        <p:cTn id="56" dur="1" fill="hold">
                                          <p:stCondLst>
                                            <p:cond delay="499"/>
                                          </p:stCondLst>
                                        </p:cTn>
                                        <p:tgtEl>
                                          <p:spTgt spid="10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nodeType="clickEffect">
                                  <p:stCondLst>
                                    <p:cond delay="0"/>
                                  </p:stCondLst>
                                  <p:childTnLst>
                                    <p:animEffect transition="out" filter="blinds(horizontal)">
                                      <p:cBhvr>
                                        <p:cTn id="60" dur="500"/>
                                        <p:tgtEl>
                                          <p:spTgt spid="1029"/>
                                        </p:tgtEl>
                                      </p:cBhvr>
                                    </p:animEffect>
                                    <p:set>
                                      <p:cBhvr>
                                        <p:cTn id="61" dur="1" fill="hold">
                                          <p:stCondLst>
                                            <p:cond delay="499"/>
                                          </p:stCondLst>
                                        </p:cTn>
                                        <p:tgtEl>
                                          <p:spTgt spid="102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500"/>
                                        <p:tgtEl>
                                          <p:spTgt spid="1027"/>
                                        </p:tgtEl>
                                      </p:cBhvr>
                                    </p:animEffect>
                                    <p:set>
                                      <p:cBhvr>
                                        <p:cTn id="66" dur="1" fill="hold">
                                          <p:stCondLst>
                                            <p:cond delay="499"/>
                                          </p:stCondLst>
                                        </p:cTn>
                                        <p:tgtEl>
                                          <p:spTgt spid="102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nodeType="clickEffect">
                                  <p:stCondLst>
                                    <p:cond delay="0"/>
                                  </p:stCondLst>
                                  <p:childTnLst>
                                    <p:animEffect transition="out" filter="blinds(horizontal)">
                                      <p:cBhvr>
                                        <p:cTn id="70" dur="500"/>
                                        <p:tgtEl>
                                          <p:spTgt spid="1036"/>
                                        </p:tgtEl>
                                      </p:cBhvr>
                                    </p:animEffect>
                                    <p:set>
                                      <p:cBhvr>
                                        <p:cTn id="71" dur="1" fill="hold">
                                          <p:stCondLst>
                                            <p:cond delay="499"/>
                                          </p:stCondLst>
                                        </p:cTn>
                                        <p:tgtEl>
                                          <p:spTgt spid="103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down)">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nodeType="clickEffect">
                                  <p:stCondLst>
                                    <p:cond delay="0"/>
                                  </p:stCondLst>
                                  <p:childTnLst>
                                    <p:animEffect transition="out" filter="blinds(horizontal)">
                                      <p:cBhvr>
                                        <p:cTn id="80" dur="500"/>
                                        <p:tgtEl>
                                          <p:spTgt spid="1034"/>
                                        </p:tgtEl>
                                      </p:cBhvr>
                                    </p:animEffect>
                                    <p:set>
                                      <p:cBhvr>
                                        <p:cTn id="81" dur="1" fill="hold">
                                          <p:stCondLst>
                                            <p:cond delay="499"/>
                                          </p:stCondLst>
                                        </p:cTn>
                                        <p:tgtEl>
                                          <p:spTgt spid="103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nodeType="clickEffect">
                                  <p:stCondLst>
                                    <p:cond delay="0"/>
                                  </p:stCondLst>
                                  <p:childTnLst>
                                    <p:animEffect transition="out" filter="blinds(horizontal)">
                                      <p:cBhvr>
                                        <p:cTn id="85" dur="500"/>
                                        <p:tgtEl>
                                          <p:spTgt spid="1033"/>
                                        </p:tgtEl>
                                      </p:cBhvr>
                                    </p:animEffect>
                                    <p:set>
                                      <p:cBhvr>
                                        <p:cTn id="86" dur="1" fill="hold">
                                          <p:stCondLst>
                                            <p:cond delay="499"/>
                                          </p:stCondLst>
                                        </p:cTn>
                                        <p:tgtEl>
                                          <p:spTgt spid="103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nodeType="clickEffect">
                                  <p:stCondLst>
                                    <p:cond delay="0"/>
                                  </p:stCondLst>
                                  <p:childTnLst>
                                    <p:animEffect transition="out" filter="blinds(horizontal)">
                                      <p:cBhvr>
                                        <p:cTn id="90" dur="500"/>
                                        <p:tgtEl>
                                          <p:spTgt spid="1032"/>
                                        </p:tgtEl>
                                      </p:cBhvr>
                                    </p:animEffect>
                                    <p:set>
                                      <p:cBhvr>
                                        <p:cTn id="91"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4521874"/>
          </a:xfrm>
          <a:prstGeom prst="rect">
            <a:avLst/>
          </a:prstGeom>
          <a:noFill/>
        </p:spPr>
        <p:txBody>
          <a:bodyPr wrap="square" rtlCol="0">
            <a:spAutoFit/>
          </a:bodyPr>
          <a:lstStyle/>
          <a:p>
            <a:r>
              <a:rPr lang="ru-RU" b="1" dirty="0" smtClean="0"/>
              <a:t>Некоторые ссылки</a:t>
            </a:r>
            <a:r>
              <a:rPr lang="fr-FR" b="1" dirty="0" smtClean="0"/>
              <a:t>: </a:t>
            </a:r>
          </a:p>
          <a:p>
            <a:r>
              <a:rPr lang="fr-FR" dirty="0" smtClean="0"/>
              <a:t>1. Bésory </a:t>
            </a:r>
            <a:r>
              <a:rPr lang="fr-FR" dirty="0" smtClean="0"/>
              <a:t>Tatiana</a:t>
            </a:r>
            <a:r>
              <a:rPr lang="ru-RU" dirty="0" smtClean="0"/>
              <a:t>.</a:t>
            </a:r>
            <a:r>
              <a:rPr lang="fr-FR" b="1" dirty="0" smtClean="0"/>
              <a:t> </a:t>
            </a:r>
            <a:r>
              <a:rPr lang="fr-FR" dirty="0" smtClean="0"/>
              <a:t>Entreprises françaises et publicité</a:t>
            </a:r>
            <a:endParaRPr lang="ru-RU" b="1" dirty="0" smtClean="0"/>
          </a:p>
          <a:p>
            <a:r>
              <a:rPr lang="fr-FR" dirty="0" smtClean="0"/>
              <a:t> </a:t>
            </a:r>
            <a:r>
              <a:rPr lang="fr-FR" u="sng" dirty="0" smtClean="0">
                <a:hlinkClick r:id="rId2"/>
              </a:rPr>
              <a:t>http://www.francomania.ru/savoir-faire/entreprises-francaises-publicite</a:t>
            </a:r>
            <a:endParaRPr lang="ru-RU" dirty="0" smtClean="0"/>
          </a:p>
          <a:p>
            <a:r>
              <a:rPr lang="fr-FR" dirty="0" smtClean="0"/>
              <a:t>2.  </a:t>
            </a:r>
            <a:r>
              <a:rPr lang="fr-FR" u="sng" dirty="0" smtClean="0">
                <a:hlinkClick r:id="rId3"/>
              </a:rPr>
              <a:t>http://www.cavilamenligne.com/la-nuit-de-la-publicite-francophone</a:t>
            </a:r>
            <a:endParaRPr lang="ru-RU" dirty="0" smtClean="0"/>
          </a:p>
          <a:p>
            <a:r>
              <a:rPr lang="fr-FR" dirty="0" smtClean="0"/>
              <a:t>3. Ann </a:t>
            </a:r>
            <a:r>
              <a:rPr lang="fr-FR" dirty="0" smtClean="0"/>
              <a:t>Manderson</a:t>
            </a:r>
            <a:r>
              <a:rPr lang="ru-RU" dirty="0" smtClean="0"/>
              <a:t>.</a:t>
            </a:r>
            <a:r>
              <a:rPr lang="fr-FR" dirty="0" smtClean="0"/>
              <a:t> </a:t>
            </a:r>
            <a:r>
              <a:rPr lang="fr-FR" dirty="0" smtClean="0"/>
              <a:t>L’infopublicité http://www.unbf.ca/L2/documents/Le_texte_pub_et_infopub_plans_1.pdf</a:t>
            </a:r>
            <a:endParaRPr lang="ru-RU" dirty="0" smtClean="0"/>
          </a:p>
          <a:p>
            <a:r>
              <a:rPr lang="fr-FR" dirty="0" smtClean="0"/>
              <a:t>4.  </a:t>
            </a:r>
            <a:r>
              <a:rPr lang="fr-FR" u="sng" dirty="0" smtClean="0">
                <a:hlinkClick r:id="rId4"/>
              </a:rPr>
              <a:t>http://www.petite-entreprise.net/P-1725-85-G1-les-supports-de-communication-de-la-publicite.html</a:t>
            </a:r>
            <a:endParaRPr lang="ru-RU" dirty="0" smtClean="0"/>
          </a:p>
          <a:p>
            <a:r>
              <a:rPr lang="ru-RU" dirty="0" smtClean="0"/>
              <a:t>5.  </a:t>
            </a:r>
            <a:r>
              <a:rPr lang="fr-FR" dirty="0" smtClean="0"/>
              <a:t>Publicit</a:t>
            </a:r>
            <a:r>
              <a:rPr lang="ru-RU" dirty="0" err="1" smtClean="0"/>
              <a:t>é</a:t>
            </a:r>
            <a:r>
              <a:rPr lang="ru-RU" dirty="0" smtClean="0"/>
              <a:t>. </a:t>
            </a:r>
            <a:r>
              <a:rPr lang="fr-FR" dirty="0" smtClean="0"/>
              <a:t>Wikipedia</a:t>
            </a:r>
            <a:r>
              <a:rPr lang="ru-RU" dirty="0" smtClean="0"/>
              <a:t>.  </a:t>
            </a:r>
            <a:r>
              <a:rPr lang="fr-FR" dirty="0" smtClean="0"/>
              <a:t>http</a:t>
            </a:r>
            <a:r>
              <a:rPr lang="ru-RU" dirty="0" smtClean="0"/>
              <a:t>://</a:t>
            </a:r>
            <a:r>
              <a:rPr lang="fr-FR" dirty="0" smtClean="0"/>
              <a:t>fr</a:t>
            </a:r>
            <a:r>
              <a:rPr lang="ru-RU" dirty="0" smtClean="0"/>
              <a:t>.</a:t>
            </a:r>
            <a:r>
              <a:rPr lang="fr-FR" dirty="0" smtClean="0"/>
              <a:t>wikipedia</a:t>
            </a:r>
            <a:r>
              <a:rPr lang="ru-RU" dirty="0" smtClean="0"/>
              <a:t>.</a:t>
            </a:r>
            <a:r>
              <a:rPr lang="fr-FR" dirty="0" smtClean="0"/>
              <a:t>org</a:t>
            </a:r>
            <a:r>
              <a:rPr lang="ru-RU" dirty="0" smtClean="0"/>
              <a:t>/</a:t>
            </a:r>
            <a:r>
              <a:rPr lang="fr-FR" dirty="0" smtClean="0"/>
              <a:t>wiki</a:t>
            </a:r>
            <a:r>
              <a:rPr lang="ru-RU" dirty="0" smtClean="0"/>
              <a:t>/</a:t>
            </a:r>
            <a:r>
              <a:rPr lang="fr-FR" dirty="0" smtClean="0"/>
              <a:t>Publicit</a:t>
            </a:r>
            <a:r>
              <a:rPr lang="ru-RU" dirty="0" smtClean="0"/>
              <a:t>%</a:t>
            </a:r>
            <a:r>
              <a:rPr lang="fr-FR" dirty="0" smtClean="0"/>
              <a:t>C</a:t>
            </a:r>
            <a:r>
              <a:rPr lang="ru-RU" dirty="0" smtClean="0"/>
              <a:t>3%</a:t>
            </a:r>
            <a:r>
              <a:rPr lang="fr-FR" dirty="0" smtClean="0"/>
              <a:t>A</a:t>
            </a:r>
            <a:r>
              <a:rPr lang="ru-RU" dirty="0" smtClean="0"/>
              <a:t>9</a:t>
            </a:r>
          </a:p>
          <a:p>
            <a:r>
              <a:rPr lang="ru-RU" dirty="0" smtClean="0"/>
              <a:t>6. Примеры рекламных афиш:  </a:t>
            </a:r>
            <a:r>
              <a:rPr lang="fr-FR" u="sng" dirty="0" smtClean="0">
                <a:hlinkClick r:id="rId5"/>
              </a:rPr>
              <a:t>http</a:t>
            </a:r>
            <a:r>
              <a:rPr lang="ru-RU" u="sng" dirty="0" smtClean="0">
                <a:hlinkClick r:id="rId5"/>
              </a:rPr>
              <a:t>://</a:t>
            </a:r>
            <a:r>
              <a:rPr lang="fr-FR" u="sng" dirty="0" smtClean="0">
                <a:hlinkClick r:id="rId5"/>
              </a:rPr>
              <a:t>www</a:t>
            </a:r>
            <a:r>
              <a:rPr lang="ru-RU" u="sng" dirty="0" smtClean="0">
                <a:hlinkClick r:id="rId5"/>
              </a:rPr>
              <a:t>.</a:t>
            </a:r>
            <a:r>
              <a:rPr lang="fr-FR" u="sng" dirty="0" smtClean="0">
                <a:hlinkClick r:id="rId5"/>
              </a:rPr>
              <a:t>advertisingtimes</a:t>
            </a:r>
            <a:r>
              <a:rPr lang="ru-RU" u="sng" dirty="0" smtClean="0">
                <a:hlinkClick r:id="rId5"/>
              </a:rPr>
              <a:t>.</a:t>
            </a:r>
            <a:r>
              <a:rPr lang="fr-FR" u="sng" dirty="0" smtClean="0">
                <a:hlinkClick r:id="rId5"/>
              </a:rPr>
              <a:t>fr</a:t>
            </a:r>
            <a:r>
              <a:rPr lang="ru-RU" u="sng" dirty="0" smtClean="0">
                <a:hlinkClick r:id="rId5"/>
              </a:rPr>
              <a:t>/2010/08/</a:t>
            </a:r>
            <a:r>
              <a:rPr lang="fr-FR" u="sng" dirty="0" smtClean="0">
                <a:hlinkClick r:id="rId5"/>
              </a:rPr>
              <a:t>ff</a:t>
            </a:r>
            <a:r>
              <a:rPr lang="ru-RU" u="sng" dirty="0" smtClean="0">
                <a:hlinkClick r:id="rId5"/>
              </a:rPr>
              <a:t>-</a:t>
            </a:r>
            <a:r>
              <a:rPr lang="fr-FR" u="sng" dirty="0" smtClean="0">
                <a:hlinkClick r:id="rId5"/>
              </a:rPr>
              <a:t>article</a:t>
            </a:r>
            <a:r>
              <a:rPr lang="ru-RU" u="sng" dirty="0" smtClean="0">
                <a:hlinkClick r:id="rId5"/>
              </a:rPr>
              <a:t>-200-</a:t>
            </a:r>
            <a:r>
              <a:rPr lang="fr-FR" u="sng" dirty="0" smtClean="0">
                <a:hlinkClick r:id="rId5"/>
              </a:rPr>
              <a:t>affiches</a:t>
            </a:r>
            <a:r>
              <a:rPr lang="ru-RU" u="sng" dirty="0" smtClean="0">
                <a:hlinkClick r:id="rId5"/>
              </a:rPr>
              <a:t>-</a:t>
            </a:r>
            <a:r>
              <a:rPr lang="fr-FR" u="sng" dirty="0" smtClean="0">
                <a:hlinkClick r:id="rId5"/>
              </a:rPr>
              <a:t>droles</a:t>
            </a:r>
            <a:r>
              <a:rPr lang="ru-RU" u="sng" dirty="0" smtClean="0">
                <a:hlinkClick r:id="rId5"/>
              </a:rPr>
              <a:t>.</a:t>
            </a:r>
            <a:r>
              <a:rPr lang="fr-FR" u="sng" dirty="0" smtClean="0">
                <a:hlinkClick r:id="rId5"/>
              </a:rPr>
              <a:t>html</a:t>
            </a:r>
            <a:endParaRPr lang="ru-RU" dirty="0" smtClean="0"/>
          </a:p>
          <a:p>
            <a:r>
              <a:rPr lang="fr-FR" dirty="0" smtClean="0"/>
              <a:t>7. L`affiche </a:t>
            </a:r>
            <a:r>
              <a:rPr lang="fr-FR" dirty="0" smtClean="0"/>
              <a:t>publicitaire</a:t>
            </a:r>
            <a:r>
              <a:rPr lang="ru-RU" dirty="0" smtClean="0">
                <a:solidFill>
                  <a:srgbClr val="000000"/>
                </a:solidFill>
              </a:rPr>
              <a:t>.</a:t>
            </a:r>
            <a:r>
              <a:rPr lang="fr-FR" dirty="0" smtClean="0">
                <a:solidFill>
                  <a:srgbClr val="000000"/>
                </a:solidFill>
              </a:rPr>
              <a:t>  </a:t>
            </a:r>
            <a:r>
              <a:rPr lang="fr-FR" u="sng" dirty="0" smtClean="0">
                <a:solidFill>
                  <a:srgbClr val="000000"/>
                </a:solidFill>
                <a:hlinkClick r:id="rId6"/>
              </a:rPr>
              <a:t>http://www.fondationmf.ca/ressources-pedagogiques/trousses-pedagogiques/un-transport-pour-mieux-vivre-secondaire-collegial/abc-affiche-publicitaire/</a:t>
            </a:r>
            <a:endParaRPr lang="ru-RU" dirty="0" smtClean="0">
              <a:solidFill>
                <a:srgbClr val="000000"/>
              </a:solidFill>
            </a:endParaRPr>
          </a:p>
          <a:p>
            <a:r>
              <a:rPr lang="ru-RU" dirty="0" smtClean="0"/>
              <a:t>8. </a:t>
            </a:r>
            <a:r>
              <a:rPr lang="ru-RU" dirty="0" err="1" smtClean="0"/>
              <a:t>Слоган</a:t>
            </a:r>
            <a:r>
              <a:rPr lang="ru-RU" dirty="0" smtClean="0"/>
              <a:t> и составляющие части </a:t>
            </a:r>
            <a:r>
              <a:rPr lang="ru-RU" dirty="0" smtClean="0"/>
              <a:t>рекламы</a:t>
            </a:r>
            <a:r>
              <a:rPr lang="ru-RU" dirty="0" smtClean="0"/>
              <a:t>.</a:t>
            </a:r>
            <a:r>
              <a:rPr lang="ru-RU" dirty="0" smtClean="0"/>
              <a:t> </a:t>
            </a:r>
            <a:r>
              <a:rPr lang="fr-FR" u="sng" dirty="0" smtClean="0">
                <a:hlinkClick r:id="rId7"/>
              </a:rPr>
              <a:t>http</a:t>
            </a:r>
            <a:r>
              <a:rPr lang="ru-RU" u="sng" dirty="0" smtClean="0">
                <a:hlinkClick r:id="rId7"/>
              </a:rPr>
              <a:t>://</a:t>
            </a:r>
            <a:r>
              <a:rPr lang="fr-FR" u="sng" dirty="0" smtClean="0">
                <a:hlinkClick r:id="rId7"/>
              </a:rPr>
              <a:t>www</a:t>
            </a:r>
            <a:r>
              <a:rPr lang="ru-RU" u="sng" dirty="0" smtClean="0">
                <a:hlinkClick r:id="rId7"/>
              </a:rPr>
              <a:t>.</a:t>
            </a:r>
            <a:r>
              <a:rPr lang="fr-FR" u="sng" dirty="0" smtClean="0">
                <a:hlinkClick r:id="rId7"/>
              </a:rPr>
              <a:t>idm</a:t>
            </a:r>
            <a:r>
              <a:rPr lang="ru-RU" u="sng" dirty="0" smtClean="0">
                <a:hlinkClick r:id="rId7"/>
              </a:rPr>
              <a:t>-</a:t>
            </a:r>
            <a:r>
              <a:rPr lang="fr-FR" u="sng" dirty="0" smtClean="0">
                <a:hlinkClick r:id="rId7"/>
              </a:rPr>
              <a:t>ural</a:t>
            </a:r>
            <a:r>
              <a:rPr lang="ru-RU" u="sng" dirty="0" smtClean="0">
                <a:hlinkClick r:id="rId7"/>
              </a:rPr>
              <a:t>.</a:t>
            </a:r>
            <a:r>
              <a:rPr lang="fr-FR" u="sng" dirty="0" smtClean="0">
                <a:hlinkClick r:id="rId7"/>
              </a:rPr>
              <a:t>ru</a:t>
            </a:r>
            <a:r>
              <a:rPr lang="ru-RU" u="sng" dirty="0" smtClean="0">
                <a:hlinkClick r:id="rId7"/>
              </a:rPr>
              <a:t>/</a:t>
            </a:r>
            <a:r>
              <a:rPr lang="fr-FR" u="sng" dirty="0" smtClean="0">
                <a:hlinkClick r:id="rId7"/>
              </a:rPr>
              <a:t>art</a:t>
            </a:r>
            <a:r>
              <a:rPr lang="ru-RU" u="sng" dirty="0" smtClean="0">
                <a:hlinkClick r:id="rId7"/>
              </a:rPr>
              <a:t>410.</a:t>
            </a:r>
            <a:r>
              <a:rPr lang="fr-FR" u="sng" dirty="0" smtClean="0">
                <a:hlinkClick r:id="rId7"/>
              </a:rPr>
              <a:t>html</a:t>
            </a:r>
            <a:endParaRPr lang="ru-RU" dirty="0" smtClean="0"/>
          </a:p>
          <a:p>
            <a:r>
              <a:rPr lang="ru-RU" dirty="0" smtClean="0"/>
              <a:t>9. </a:t>
            </a:r>
            <a:r>
              <a:rPr lang="ru-RU" dirty="0" err="1" smtClean="0"/>
              <a:t>Слоганы</a:t>
            </a:r>
            <a:r>
              <a:rPr lang="ru-RU" dirty="0" smtClean="0"/>
              <a:t>. http://www.slogandepub.fr/top-50-slogan.php</a:t>
            </a:r>
          </a:p>
          <a:p>
            <a:endParaRPr lang="ru-RU" dirty="0"/>
          </a:p>
        </p:txBody>
      </p:sp>
      <p:sp>
        <p:nvSpPr>
          <p:cNvPr id="3" name="Номер слайда 2"/>
          <p:cNvSpPr>
            <a:spLocks noGrp="1"/>
          </p:cNvSpPr>
          <p:nvPr>
            <p:ph type="sldNum" sz="quarter" idx="12"/>
          </p:nvPr>
        </p:nvSpPr>
        <p:spPr/>
        <p:txBody>
          <a:bodyPr/>
          <a:lstStyle/>
          <a:p>
            <a:fld id="{A483448D-3A78-4528-A469-B745A65DA480}"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28600"/>
            <a:ext cx="6858000" cy="400110"/>
          </a:xfrm>
          <a:prstGeom prst="rect">
            <a:avLst/>
          </a:prstGeom>
          <a:noFill/>
        </p:spPr>
        <p:txBody>
          <a:bodyPr wrap="square" rtlCol="0">
            <a:spAutoFit/>
          </a:bodyPr>
          <a:lstStyle/>
          <a:p>
            <a:r>
              <a:rPr lang="en-US" sz="2000" b="1" dirty="0" smtClean="0"/>
              <a:t>Les parties les plus </a:t>
            </a:r>
            <a:r>
              <a:rPr lang="en-US" sz="2000" b="1" dirty="0" err="1" smtClean="0"/>
              <a:t>fréquentes</a:t>
            </a:r>
            <a:r>
              <a:rPr lang="en-US" sz="2000" b="1" dirty="0" smtClean="0"/>
              <a:t> </a:t>
            </a:r>
            <a:r>
              <a:rPr lang="en-US" sz="2000" b="1" dirty="0" err="1" smtClean="0"/>
              <a:t>d`une</a:t>
            </a:r>
            <a:r>
              <a:rPr lang="en-US" sz="2000" b="1" dirty="0" smtClean="0"/>
              <a:t> </a:t>
            </a:r>
            <a:r>
              <a:rPr lang="en-US" sz="2000" b="1" dirty="0" err="1" smtClean="0"/>
              <a:t>affiche</a:t>
            </a:r>
            <a:r>
              <a:rPr lang="en-US" sz="2000" b="1" dirty="0" smtClean="0"/>
              <a:t> </a:t>
            </a:r>
            <a:r>
              <a:rPr lang="en-US" sz="2000" b="1" dirty="0" err="1" smtClean="0"/>
              <a:t>publicitaire</a:t>
            </a:r>
            <a:endParaRPr lang="ru-RU" sz="2000" b="1" dirty="0"/>
          </a:p>
        </p:txBody>
      </p:sp>
      <p:pic>
        <p:nvPicPr>
          <p:cNvPr id="1026" name="Picture 2"/>
          <p:cNvPicPr>
            <a:picLocks noChangeAspect="1" noChangeArrowheads="1"/>
          </p:cNvPicPr>
          <p:nvPr/>
        </p:nvPicPr>
        <p:blipFill>
          <a:blip r:embed="rId2" cstate="print"/>
          <a:srcRect/>
          <a:stretch>
            <a:fillRect/>
          </a:stretch>
        </p:blipFill>
        <p:spPr bwMode="auto">
          <a:xfrm>
            <a:off x="2438400" y="889667"/>
            <a:ext cx="4694592" cy="5587334"/>
          </a:xfrm>
          <a:prstGeom prst="rect">
            <a:avLst/>
          </a:prstGeom>
          <a:noFill/>
          <a:ln w="9525">
            <a:noFill/>
            <a:miter lim="800000"/>
            <a:headEnd/>
            <a:tailEnd/>
          </a:ln>
        </p:spPr>
      </p:pic>
      <p:sp>
        <p:nvSpPr>
          <p:cNvPr id="5" name="TextBox 4"/>
          <p:cNvSpPr txBox="1"/>
          <p:nvPr/>
        </p:nvSpPr>
        <p:spPr>
          <a:xfrm>
            <a:off x="7391400" y="838200"/>
            <a:ext cx="1219200" cy="369332"/>
          </a:xfrm>
          <a:prstGeom prst="rect">
            <a:avLst/>
          </a:prstGeom>
          <a:solidFill>
            <a:schemeClr val="bg2"/>
          </a:solidFill>
          <a:ln w="28575">
            <a:solidFill>
              <a:srgbClr val="FF0000"/>
            </a:solidFill>
          </a:ln>
        </p:spPr>
        <p:txBody>
          <a:bodyPr wrap="square" rtlCol="0">
            <a:spAutoFit/>
          </a:bodyPr>
          <a:lstStyle/>
          <a:p>
            <a:r>
              <a:rPr lang="en-US" dirty="0" smtClean="0"/>
              <a:t>Un logo</a:t>
            </a:r>
            <a:endParaRPr lang="ru-RU" dirty="0"/>
          </a:p>
        </p:txBody>
      </p:sp>
      <p:sp>
        <p:nvSpPr>
          <p:cNvPr id="6" name="TextBox 5"/>
          <p:cNvSpPr txBox="1"/>
          <p:nvPr/>
        </p:nvSpPr>
        <p:spPr>
          <a:xfrm>
            <a:off x="228600" y="2438400"/>
            <a:ext cx="1828800" cy="923330"/>
          </a:xfrm>
          <a:prstGeom prst="rect">
            <a:avLst/>
          </a:prstGeom>
          <a:solidFill>
            <a:schemeClr val="bg2"/>
          </a:solidFill>
          <a:ln w="28575">
            <a:solidFill>
              <a:srgbClr val="FF0000"/>
            </a:solidFill>
          </a:ln>
        </p:spPr>
        <p:txBody>
          <a:bodyPr wrap="square" rtlCol="0">
            <a:spAutoFit/>
          </a:bodyPr>
          <a:lstStyle/>
          <a:p>
            <a:r>
              <a:rPr lang="en-US" dirty="0" smtClean="0"/>
              <a:t>Un slogan </a:t>
            </a:r>
            <a:r>
              <a:rPr lang="en-US" dirty="0" err="1" smtClean="0"/>
              <a:t>ou</a:t>
            </a:r>
            <a:r>
              <a:rPr lang="en-US" dirty="0" smtClean="0"/>
              <a:t> </a:t>
            </a:r>
            <a:r>
              <a:rPr lang="en-US" dirty="0" err="1" smtClean="0"/>
              <a:t>une</a:t>
            </a:r>
            <a:r>
              <a:rPr lang="en-US" dirty="0" smtClean="0"/>
              <a:t> phrase </a:t>
            </a:r>
            <a:r>
              <a:rPr lang="en-US" dirty="0" err="1" smtClean="0"/>
              <a:t>publicitaire</a:t>
            </a:r>
            <a:endParaRPr lang="ru-RU" dirty="0"/>
          </a:p>
        </p:txBody>
      </p:sp>
      <p:sp>
        <p:nvSpPr>
          <p:cNvPr id="7" name="TextBox 6"/>
          <p:cNvSpPr txBox="1"/>
          <p:nvPr/>
        </p:nvSpPr>
        <p:spPr>
          <a:xfrm>
            <a:off x="7543800" y="4724400"/>
            <a:ext cx="1600200" cy="923330"/>
          </a:xfrm>
          <a:prstGeom prst="rect">
            <a:avLst/>
          </a:prstGeom>
          <a:solidFill>
            <a:schemeClr val="bg2"/>
          </a:solidFill>
          <a:ln w="28575">
            <a:solidFill>
              <a:srgbClr val="FF0000"/>
            </a:solidFill>
          </a:ln>
        </p:spPr>
        <p:txBody>
          <a:bodyPr wrap="square" rtlCol="0">
            <a:spAutoFit/>
          </a:bodyPr>
          <a:lstStyle/>
          <a:p>
            <a:r>
              <a:rPr lang="en-US" dirty="0" err="1" smtClean="0"/>
              <a:t>Une</a:t>
            </a:r>
            <a:r>
              <a:rPr lang="en-US" dirty="0" smtClean="0"/>
              <a:t> </a:t>
            </a:r>
            <a:r>
              <a:rPr lang="en-US" dirty="0" err="1" smtClean="0"/>
              <a:t>présentation</a:t>
            </a:r>
            <a:r>
              <a:rPr lang="en-US" dirty="0" smtClean="0"/>
              <a:t> du </a:t>
            </a:r>
            <a:r>
              <a:rPr lang="en-US" dirty="0" err="1" smtClean="0"/>
              <a:t>produit</a:t>
            </a:r>
            <a:endParaRPr lang="ru-RU" dirty="0"/>
          </a:p>
        </p:txBody>
      </p:sp>
      <p:sp>
        <p:nvSpPr>
          <p:cNvPr id="8" name="TextBox 7"/>
          <p:cNvSpPr txBox="1"/>
          <p:nvPr/>
        </p:nvSpPr>
        <p:spPr>
          <a:xfrm>
            <a:off x="304800" y="4800600"/>
            <a:ext cx="1752600" cy="923330"/>
          </a:xfrm>
          <a:prstGeom prst="rect">
            <a:avLst/>
          </a:prstGeom>
          <a:solidFill>
            <a:schemeClr val="bg2"/>
          </a:solidFill>
          <a:ln w="28575">
            <a:solidFill>
              <a:srgbClr val="FF0000"/>
            </a:solidFill>
          </a:ln>
        </p:spPr>
        <p:txBody>
          <a:bodyPr wrap="square" rtlCol="0">
            <a:spAutoFit/>
          </a:bodyPr>
          <a:lstStyle/>
          <a:p>
            <a:r>
              <a:rPr lang="en-US" dirty="0" err="1" smtClean="0"/>
              <a:t>Une</a:t>
            </a:r>
            <a:r>
              <a:rPr lang="en-US" dirty="0" smtClean="0"/>
              <a:t> </a:t>
            </a:r>
            <a:r>
              <a:rPr lang="en-US" dirty="0" err="1" smtClean="0"/>
              <a:t>personne</a:t>
            </a:r>
            <a:endParaRPr lang="en-US" dirty="0" smtClean="0"/>
          </a:p>
          <a:p>
            <a:r>
              <a:rPr lang="en-US" dirty="0" smtClean="0"/>
              <a:t> célèbre </a:t>
            </a:r>
            <a:r>
              <a:rPr lang="en-US" dirty="0" err="1" smtClean="0"/>
              <a:t>ou</a:t>
            </a:r>
            <a:r>
              <a:rPr lang="en-US" dirty="0" smtClean="0"/>
              <a:t> </a:t>
            </a:r>
            <a:r>
              <a:rPr lang="en-US" smtClean="0"/>
              <a:t>attirante</a:t>
            </a:r>
            <a:endParaRPr lang="ru-RU" dirty="0"/>
          </a:p>
        </p:txBody>
      </p:sp>
      <p:cxnSp>
        <p:nvCxnSpPr>
          <p:cNvPr id="10" name="Прямая со стрелкой 9"/>
          <p:cNvCxnSpPr/>
          <p:nvPr/>
        </p:nvCxnSpPr>
        <p:spPr>
          <a:xfrm flipV="1">
            <a:off x="2057400" y="1981200"/>
            <a:ext cx="609600" cy="914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6934200" y="1219200"/>
            <a:ext cx="914400" cy="533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6934200" y="5410200"/>
            <a:ext cx="533400" cy="381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2057400" y="5029200"/>
            <a:ext cx="6858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a:off x="2590800" y="1143000"/>
            <a:ext cx="1905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6248400" y="1524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5562600" y="54102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3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3000"/>
                                        <p:tgtEl>
                                          <p:spTgt spid="20"/>
                                        </p:tgtEl>
                                      </p:cBhvr>
                                    </p:animEffect>
                                    <p:set>
                                      <p:cBhvr>
                                        <p:cTn id="17" dur="1" fill="hold">
                                          <p:stCondLst>
                                            <p:cond delay="29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ppt_x</p:attrName>
                                        </p:attrNameLst>
                                      </p:cBhvr>
                                      <p:tavLst>
                                        <p:tav tm="0">
                                          <p:val>
                                            <p:strVal val="#ppt_x"/>
                                          </p:val>
                                        </p:tav>
                                        <p:tav tm="100000">
                                          <p:val>
                                            <p:strVal val="#ppt_x"/>
                                          </p:val>
                                        </p:tav>
                                      </p:tavLst>
                                    </p:anim>
                                    <p:anim calcmode="lin" valueType="num">
                                      <p:cBhvr>
                                        <p:cTn id="2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0" nodeType="clickEffect">
                                  <p:stCondLst>
                                    <p:cond delay="0"/>
                                  </p:stCondLst>
                                  <p:childTnLst>
                                    <p:animEffect transition="out" filter="blinds(horizontal)">
                                      <p:cBhvr>
                                        <p:cTn id="28" dur="2000"/>
                                        <p:tgtEl>
                                          <p:spTgt spid="19"/>
                                        </p:tgtEl>
                                      </p:cBhvr>
                                    </p:animEffect>
                                    <p:set>
                                      <p:cBhvr>
                                        <p:cTn id="29" dur="1" fill="hold">
                                          <p:stCondLst>
                                            <p:cond delay="1999"/>
                                          </p:stCondLst>
                                        </p:cTn>
                                        <p:tgtEl>
                                          <p:spTgt spid="1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anim calcmode="lin" valueType="num">
                                      <p:cBhvr>
                                        <p:cTn id="35" dur="2000" fill="hold"/>
                                        <p:tgtEl>
                                          <p:spTgt spid="6"/>
                                        </p:tgtEl>
                                        <p:attrNameLst>
                                          <p:attrName>ppt_x</p:attrName>
                                        </p:attrNameLst>
                                      </p:cBhvr>
                                      <p:tavLst>
                                        <p:tav tm="0">
                                          <p:val>
                                            <p:strVal val="#ppt_x"/>
                                          </p:val>
                                        </p:tav>
                                        <p:tav tm="100000">
                                          <p:val>
                                            <p:strVal val="#ppt_x"/>
                                          </p:val>
                                        </p:tav>
                                      </p:tavLst>
                                    </p:anim>
                                    <p:anim calcmode="lin" valueType="num">
                                      <p:cBhvr>
                                        <p:cTn id="3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0" nodeType="clickEffect">
                                  <p:stCondLst>
                                    <p:cond delay="0"/>
                                  </p:stCondLst>
                                  <p:childTnLst>
                                    <p:animEffect transition="out" filter="blinds(horizontal)">
                                      <p:cBhvr>
                                        <p:cTn id="40" dur="3000"/>
                                        <p:tgtEl>
                                          <p:spTgt spid="21"/>
                                        </p:tgtEl>
                                      </p:cBhvr>
                                    </p:animEffect>
                                    <p:set>
                                      <p:cBhvr>
                                        <p:cTn id="41" dur="1" fill="hold">
                                          <p:stCondLst>
                                            <p:cond delay="2999"/>
                                          </p:stCondLst>
                                        </p:cTn>
                                        <p:tgtEl>
                                          <p:spTgt spid="2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9" grpId="0" animBg="1"/>
      <p:bldP spid="20" grpId="1"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9800" y="457200"/>
            <a:ext cx="4800600" cy="152400"/>
          </a:xfrm>
        </p:spPr>
        <p:txBody>
          <a:bodyPr>
            <a:normAutofit fontScale="90000"/>
          </a:bodyPr>
          <a:lstStyle/>
          <a:p>
            <a:endParaRPr lang="ru-RU" dirty="0"/>
          </a:p>
        </p:txBody>
      </p:sp>
      <p:sp>
        <p:nvSpPr>
          <p:cNvPr id="3" name="Содержимое 2"/>
          <p:cNvSpPr>
            <a:spLocks noGrp="1"/>
          </p:cNvSpPr>
          <p:nvPr>
            <p:ph idx="1"/>
          </p:nvPr>
        </p:nvSpPr>
        <p:spPr>
          <a:xfrm>
            <a:off x="2438400" y="1676401"/>
            <a:ext cx="2743200" cy="2590800"/>
          </a:xfrm>
        </p:spPr>
        <p:txBody>
          <a:bodyPr/>
          <a:lstStyle/>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1943101" y="0"/>
            <a:ext cx="5257799" cy="685800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3448D-3A78-4528-A469-B745A65DA48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4962"/>
          </a:xfrm>
        </p:spPr>
        <p:txBody>
          <a:bodyPr>
            <a:normAutofit fontScale="90000"/>
          </a:bodyPr>
          <a:lstStyle/>
          <a:p>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A483448D-3A78-4528-A469-B745A65DA480}"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7000" y="274638"/>
            <a:ext cx="4038600" cy="1143000"/>
          </a:xfrm>
        </p:spPr>
        <p:txBody>
          <a:bodyPr/>
          <a:lstStyle/>
          <a:p>
            <a:endParaRPr lang="ru-RU" dirty="0"/>
          </a:p>
        </p:txBody>
      </p:sp>
      <p:sp>
        <p:nvSpPr>
          <p:cNvPr id="3" name="Содержимое 2"/>
          <p:cNvSpPr>
            <a:spLocks noGrp="1"/>
          </p:cNvSpPr>
          <p:nvPr>
            <p:ph idx="1"/>
          </p:nvPr>
        </p:nvSpPr>
        <p:spPr>
          <a:xfrm>
            <a:off x="2743200" y="1600200"/>
            <a:ext cx="4038600" cy="4525963"/>
          </a:xfrm>
        </p:spPr>
        <p:txBody>
          <a:bodyPr/>
          <a:lstStyle/>
          <a:p>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1819391" y="0"/>
            <a:ext cx="5505220" cy="6857999"/>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3448D-3A78-4528-A469-B745A65DA48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0800" y="274638"/>
            <a:ext cx="2667000" cy="1143000"/>
          </a:xfrm>
        </p:spPr>
        <p:txBody>
          <a:bodyPr/>
          <a:lstStyle/>
          <a:p>
            <a:endParaRPr lang="ru-RU" dirty="0"/>
          </a:p>
        </p:txBody>
      </p:sp>
      <p:sp>
        <p:nvSpPr>
          <p:cNvPr id="3" name="Содержимое 2"/>
          <p:cNvSpPr>
            <a:spLocks noGrp="1"/>
          </p:cNvSpPr>
          <p:nvPr>
            <p:ph idx="1"/>
          </p:nvPr>
        </p:nvSpPr>
        <p:spPr>
          <a:xfrm>
            <a:off x="2590800" y="1600200"/>
            <a:ext cx="4495800" cy="4525963"/>
          </a:xfrm>
        </p:spPr>
        <p:txBody>
          <a:bodyPr/>
          <a:lstStyle/>
          <a:p>
            <a:endParaRPr lang="ru-RU" dirty="0"/>
          </a:p>
        </p:txBody>
      </p:sp>
      <p:pic>
        <p:nvPicPr>
          <p:cNvPr id="4099" name="Picture 3"/>
          <p:cNvPicPr>
            <a:picLocks noChangeAspect="1" noChangeArrowheads="1"/>
          </p:cNvPicPr>
          <p:nvPr/>
        </p:nvPicPr>
        <p:blipFill>
          <a:blip r:embed="rId2" cstate="print"/>
          <a:srcRect/>
          <a:stretch>
            <a:fillRect/>
          </a:stretch>
        </p:blipFill>
        <p:spPr bwMode="auto">
          <a:xfrm>
            <a:off x="1812241" y="0"/>
            <a:ext cx="5519517" cy="685800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3448D-3A78-4528-A469-B745A65DA48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4200" y="274638"/>
            <a:ext cx="3429000" cy="1143000"/>
          </a:xfrm>
        </p:spPr>
        <p:txBody>
          <a:bodyPr/>
          <a:lstStyle/>
          <a:p>
            <a:endParaRPr lang="ru-RU" dirty="0"/>
          </a:p>
        </p:txBody>
      </p:sp>
      <p:sp>
        <p:nvSpPr>
          <p:cNvPr id="3" name="Содержимое 2"/>
          <p:cNvSpPr>
            <a:spLocks noGrp="1"/>
          </p:cNvSpPr>
          <p:nvPr>
            <p:ph idx="1"/>
          </p:nvPr>
        </p:nvSpPr>
        <p:spPr>
          <a:xfrm>
            <a:off x="2514600" y="1600200"/>
            <a:ext cx="4191000" cy="4525963"/>
          </a:xfrm>
        </p:spPr>
        <p:txBody>
          <a:bodyPr/>
          <a:lstStyle/>
          <a:p>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2064506" y="0"/>
            <a:ext cx="5014990" cy="6857999"/>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3448D-3A78-4528-A469-B745A65DA48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2200" y="274638"/>
            <a:ext cx="4038600" cy="1143000"/>
          </a:xfrm>
        </p:spPr>
        <p:txBody>
          <a:bodyPr/>
          <a:lstStyle/>
          <a:p>
            <a:endParaRPr lang="ru-RU" dirty="0"/>
          </a:p>
        </p:txBody>
      </p:sp>
      <p:sp>
        <p:nvSpPr>
          <p:cNvPr id="3" name="Содержимое 2"/>
          <p:cNvSpPr>
            <a:spLocks noGrp="1"/>
          </p:cNvSpPr>
          <p:nvPr>
            <p:ph idx="1"/>
          </p:nvPr>
        </p:nvSpPr>
        <p:spPr>
          <a:xfrm>
            <a:off x="2743200" y="1600200"/>
            <a:ext cx="3962400" cy="4525963"/>
          </a:xfrm>
        </p:spPr>
        <p:txBody>
          <a:bodyPr/>
          <a:lstStyle/>
          <a:p>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1934308" y="0"/>
            <a:ext cx="5275385" cy="685800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3448D-3A78-4528-A469-B745A65DA48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3187</TotalTime>
  <Words>485</Words>
  <Application>Microsoft Office PowerPoint</Application>
  <PresentationFormat>Экран (4:3)</PresentationFormat>
  <Paragraphs>106</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Office Theme</vt:lpstr>
      <vt:lpstr>Une affiche publicitaire</vt:lpstr>
      <vt:lpstr>La publicité</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Таня</cp:lastModifiedBy>
  <cp:revision>197</cp:revision>
  <dcterms:created xsi:type="dcterms:W3CDTF">2012-11-03T23:28:18Z</dcterms:created>
  <dcterms:modified xsi:type="dcterms:W3CDTF">2013-01-30T15:20:50Z</dcterms:modified>
</cp:coreProperties>
</file>