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5" r:id="rId6"/>
    <p:sldId id="266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3" autoAdjust="0"/>
    <p:restoredTop sz="94660"/>
  </p:normalViewPr>
  <p:slideViewPr>
    <p:cSldViewPr>
      <p:cViewPr varScale="1">
        <p:scale>
          <a:sx n="67" d="100"/>
          <a:sy n="67" d="100"/>
        </p:scale>
        <p:origin x="-59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BBD090B-DDBB-4386-8272-CC316571B17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E896D3C-F09A-44B3-A582-3614B7E0C766}" type="datetimeFigureOut">
              <a:rPr lang="ru-RU" smtClean="0"/>
              <a:t>29.01.2013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0.png"/><Relationship Id="rId3" Type="http://schemas.openxmlformats.org/officeDocument/2006/relationships/image" Target="../media/image29.png"/><Relationship Id="rId7" Type="http://schemas.openxmlformats.org/officeDocument/2006/relationships/image" Target="../media/image280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image" Target="../media/image260.png"/><Relationship Id="rId10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0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92696"/>
            <a:ext cx="4290519" cy="975309"/>
          </a:xfrm>
        </p:spPr>
        <p:txBody>
          <a:bodyPr/>
          <a:lstStyle/>
          <a:p>
            <a:r>
              <a:rPr lang="ru-RU" sz="3600" i="1" dirty="0" smtClean="0"/>
              <a:t>Урок по теме.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8388424" cy="4226024"/>
          </a:xfrm>
        </p:spPr>
        <p:txBody>
          <a:bodyPr>
            <a:normAutofit/>
          </a:bodyPr>
          <a:lstStyle/>
          <a:p>
            <a:pPr algn="ctr"/>
            <a:r>
              <a:rPr lang="ru-RU" sz="6600" i="1" spc="-100" dirty="0">
                <a:solidFill>
                  <a:srgbClr val="675E47"/>
                </a:solidFill>
                <a:latin typeface="Cambria"/>
                <a:ea typeface="+mj-ea"/>
                <a:cs typeface="+mj-cs"/>
              </a:rPr>
              <a:t>«Формулы сокращенного умножения</a:t>
            </a:r>
            <a:r>
              <a:rPr lang="ru-RU" sz="6600" i="1" spc="-100" dirty="0" smtClean="0">
                <a:solidFill>
                  <a:srgbClr val="675E47"/>
                </a:solidFill>
                <a:latin typeface="Cambria"/>
                <a:ea typeface="+mj-ea"/>
                <a:cs typeface="+mj-cs"/>
              </a:rPr>
              <a:t>».</a:t>
            </a:r>
            <a:r>
              <a:rPr lang="en-US" sz="6600" i="1" spc="-100" dirty="0" smtClean="0">
                <a:solidFill>
                  <a:srgbClr val="675E47"/>
                </a:solidFill>
                <a:latin typeface="Cambria"/>
                <a:ea typeface="+mj-ea"/>
                <a:cs typeface="+mj-cs"/>
              </a:rPr>
              <a:t> </a:t>
            </a:r>
            <a:r>
              <a:rPr lang="ru-RU" sz="6600" i="1" spc="-100" dirty="0" smtClean="0">
                <a:solidFill>
                  <a:srgbClr val="675E47"/>
                </a:solidFill>
                <a:latin typeface="Cambria"/>
                <a:ea typeface="+mj-ea"/>
                <a:cs typeface="+mj-cs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55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2680" y="692696"/>
            <a:ext cx="48816" cy="1426170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116632"/>
                <a:ext cx="8077200" cy="628416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ru-RU" sz="4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−2</m:t>
                    </m:r>
                    <m:r>
                      <a:rPr lang="en-US" sz="4000" b="0" i="1" smtClean="0">
                        <a:latin typeface="Cambria Math"/>
                      </a:rPr>
                      <m:t>𝑏</m:t>
                    </m:r>
                    <m:d>
                      <m:d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0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0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−2</m:t>
                    </m:r>
                    <m:r>
                      <a:rPr lang="en-US" sz="4000" b="0" i="1" smtClean="0">
                        <a:latin typeface="Cambria Math"/>
                      </a:rPr>
                      <m:t>𝑎𝑏</m:t>
                    </m:r>
                    <m:r>
                      <a:rPr lang="en-US" sz="4000" b="0" i="1" smtClean="0">
                        <a:latin typeface="Cambria Math"/>
                      </a:rPr>
                      <m:t>+2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/>
                      </a:rPr>
                      <m:t>−2</m:t>
                    </m:r>
                    <m:r>
                      <a:rPr lang="en-US" sz="4000" b="0" i="1" smtClean="0">
                        <a:latin typeface="Cambria Math"/>
                      </a:rPr>
                      <m:t>𝑎𝑏</m:t>
                    </m:r>
                    <m:r>
                      <a:rPr lang="en-US" sz="40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4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:endParaRPr lang="en-US" sz="2400" dirty="0" smtClean="0"/>
              </a:p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/>
                      </a:rPr>
                      <m:t>(</m:t>
                    </m:r>
                    <m:r>
                      <a:rPr lang="en-US" sz="4000" b="0" i="1" smtClean="0">
                        <a:latin typeface="Cambria Math"/>
                      </a:rPr>
                      <m:t>𝑎</m:t>
                    </m:r>
                    <m:r>
                      <a:rPr lang="en-US" sz="4000" b="0" i="1" smtClean="0">
                        <a:latin typeface="Cambria Math"/>
                      </a:rPr>
                      <m:t>−</m:t>
                    </m:r>
                    <m:r>
                      <a:rPr lang="en-US" sz="4000" b="0" i="1" smtClean="0">
                        <a:latin typeface="Cambria Math"/>
                      </a:rPr>
                      <m:t>𝑏</m:t>
                    </m:r>
                    <m:r>
                      <a:rPr lang="en-US" sz="4000" b="0" i="1" smtClean="0">
                        <a:latin typeface="Cambria Math"/>
                      </a:rPr>
                      <m:t>)(</m:t>
                    </m:r>
                    <m:r>
                      <a:rPr lang="en-US" sz="4000" b="0" i="1" smtClean="0">
                        <a:latin typeface="Cambria Math"/>
                      </a:rPr>
                      <m:t>𝑎</m:t>
                    </m:r>
                    <m:r>
                      <a:rPr lang="en-US" sz="4000" b="0" i="1" smtClean="0">
                        <a:latin typeface="Cambria Math"/>
                      </a:rPr>
                      <m:t>+</m:t>
                    </m:r>
                    <m:r>
                      <a:rPr lang="en-US" sz="4000" b="0" i="1" smtClean="0">
                        <a:latin typeface="Cambria Math"/>
                      </a:rPr>
                      <m:t>𝑏</m:t>
                    </m:r>
                    <m:r>
                      <a:rPr lang="en-US" sz="40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4000" dirty="0" smtClean="0"/>
              </a:p>
              <a:p>
                <a:pPr marL="114300" indent="0">
                  <a:buNone/>
                </a:pPr>
                <a:r>
                  <a:rPr lang="ru-RU" sz="4000" dirty="0" smtClean="0"/>
                  <a:t>Используя данный прием изобразить доказательство этой формулы, геометрический способ.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16632"/>
                <a:ext cx="8077200" cy="6284168"/>
              </a:xfrm>
              <a:blipFill rotWithShape="1">
                <a:blip r:embed="rId2"/>
                <a:stretch>
                  <a:fillRect l="-1208" r="-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81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6616" y="692696"/>
            <a:ext cx="48816" cy="12101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8460432" cy="274957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3600" b="1" i="1" dirty="0" smtClean="0"/>
              <a:t>Доказать аналитическим способом суммы и куб разности двух выражений. </a:t>
            </a:r>
            <a:endParaRPr lang="en-US" sz="3600" b="1" i="1" dirty="0" smtClean="0"/>
          </a:p>
          <a:p>
            <a:pPr marL="114300" indent="0">
              <a:buNone/>
            </a:pPr>
            <a:endParaRPr lang="en-US" sz="2800" b="1" i="1" dirty="0">
              <a:latin typeface="Cambria Math"/>
            </a:endParaRPr>
          </a:p>
          <a:p>
            <a:pPr marL="114300" indent="0">
              <a:buNone/>
            </a:pPr>
            <a:r>
              <a:rPr lang="en-US" sz="2800" b="1" i="1" dirty="0" smtClean="0">
                <a:latin typeface="Cambria Math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4272" y="2132856"/>
                <a:ext cx="239033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smtClean="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600">
                          <a:latin typeface="Cambria Math"/>
                        </a:rPr>
                        <m:t>a</m:t>
                      </m:r>
                      <m:r>
                        <a:rPr lang="en-US" sz="360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i="1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>
                              <a:latin typeface="Cambria Math"/>
                            </a:rPr>
                            <m:t>b</m:t>
                          </m:r>
                          <m:r>
                            <a:rPr lang="en-US" sz="360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60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272" y="2132856"/>
                <a:ext cx="2390334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342" y="3696707"/>
                <a:ext cx="239033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smtClean="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600">
                          <a:latin typeface="Cambria Math"/>
                        </a:rPr>
                        <m:t>a</m:t>
                      </m:r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i="1">
                              <a:latin typeface="Cambria Math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3600">
                              <a:latin typeface="Cambria Math"/>
                            </a:rPr>
                            <m:t>b</m:t>
                          </m:r>
                          <m:r>
                            <a:rPr lang="en-US" sz="360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60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42" y="3696707"/>
                <a:ext cx="2390334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489454" y="2163633"/>
                <a:ext cx="58989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𝑏</m:t>
                      </m:r>
                      <m:r>
                        <a:rPr lang="en-US" sz="3600" i="1" dirty="0">
                          <a:latin typeface="Cambria Math"/>
                        </a:rPr>
                        <m:t>+3</m:t>
                      </m:r>
                      <m:r>
                        <a:rPr lang="en-US" sz="3600" i="1" dirty="0"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454" y="2163633"/>
                <a:ext cx="5898969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488243" y="3735812"/>
                <a:ext cx="501053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𝑏</m:t>
                      </m:r>
                      <m:r>
                        <a:rPr lang="en-US" sz="3600" i="1" dirty="0">
                          <a:latin typeface="Cambria Math"/>
                        </a:rPr>
                        <m:t>+3</m:t>
                      </m:r>
                      <m:r>
                        <a:rPr lang="en-US" sz="3600" i="1" dirty="0"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dirty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 dirty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i="1" dirty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243" y="3735812"/>
                <a:ext cx="5010539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231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8584" y="476672"/>
            <a:ext cx="552872" cy="1426170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3491880" cy="6858000"/>
              </a:xfrm>
            </p:spPr>
            <p:txBody>
              <a:bodyPr>
                <a:normAutofit/>
              </a:bodyPr>
              <a:lstStyle/>
              <a:p>
                <a:pPr marL="114300" indent="0">
                  <a:buNone/>
                </a:pPr>
                <a:endParaRPr lang="en-US" sz="4000" b="0" i="1" dirty="0" smtClean="0">
                  <a:latin typeface="Cambria Math"/>
                </a:endParaRPr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𝑥</m:t>
                      </m:r>
                      <m:r>
                        <a:rPr lang="en-US" sz="4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4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𝑝</m:t>
                      </m:r>
                      <m:r>
                        <a:rPr lang="en-US" sz="4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𝑞</m:t>
                          </m:r>
                          <m:r>
                            <a:rPr lang="en-US" sz="4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3)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(10−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𝑐</m:t>
                          </m:r>
                          <m:r>
                            <a:rPr lang="en-US" sz="4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𝑦</m:t>
                      </m:r>
                      <m:r>
                        <a:rPr lang="en-US" sz="4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𝑔</m:t>
                          </m:r>
                          <m:r>
                            <a:rPr lang="en-US" sz="4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12)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44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(</m:t>
                      </m:r>
                      <m:r>
                        <a:rPr lang="en-US" sz="4400" b="0" i="1" smtClean="0"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4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400" b="0" i="1" smtClean="0">
                              <a:latin typeface="Cambria Math"/>
                            </a:rPr>
                            <m:t>0</m:t>
                          </m:r>
                          <m:r>
                            <a:rPr lang="ru-RU" sz="4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sz="4400" b="0" i="1" smtClean="0">
                              <a:latin typeface="Cambria Math"/>
                            </a:rPr>
                            <m:t>5)</m:t>
                          </m:r>
                        </m:e>
                        <m:sup>
                          <m:r>
                            <a:rPr lang="en-US" sz="4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3491880" cy="6858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31840" y="620688"/>
                <a:ext cx="346223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+2</m:t>
                      </m:r>
                      <m:r>
                        <a:rPr lang="en-US" sz="4000" b="0" i="1" smtClean="0">
                          <a:latin typeface="Cambria Math"/>
                        </a:rPr>
                        <m:t>𝑥𝑦</m:t>
                      </m:r>
                      <m:r>
                        <a:rPr lang="en-US" sz="4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620688"/>
                <a:ext cx="3462230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31840" y="1331719"/>
                <a:ext cx="344588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𝑝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−2</m:t>
                      </m:r>
                      <m:r>
                        <a:rPr lang="en-US" sz="4000" b="0" i="1" smtClean="0">
                          <a:latin typeface="Cambria Math"/>
                        </a:rPr>
                        <m:t>𝑝𝑞</m:t>
                      </m:r>
                      <m:r>
                        <a:rPr lang="en-US" sz="4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𝑞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331719"/>
                <a:ext cx="344588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131840" y="2039605"/>
                <a:ext cx="291272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+6</m:t>
                      </m:r>
                      <m:r>
                        <a:rPr lang="en-US" sz="4000" b="0" i="1" smtClean="0">
                          <a:latin typeface="Cambria Math"/>
                        </a:rPr>
                        <m:t>𝑝</m:t>
                      </m:r>
                      <m:r>
                        <a:rPr lang="en-US" sz="40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039605"/>
                <a:ext cx="2912720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131840" y="2636912"/>
                <a:ext cx="369133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10</m:t>
                      </m:r>
                      <m:r>
                        <a:rPr lang="en-US" sz="4000" b="0" i="1" smtClean="0">
                          <a:latin typeface="Cambria Math"/>
                        </a:rPr>
                        <m:t>0−20</m:t>
                      </m:r>
                      <m:r>
                        <a:rPr lang="en-US" sz="4000" b="0" i="1" smtClean="0">
                          <a:latin typeface="Cambria Math"/>
                        </a:rPr>
                        <m:t>𝑐</m:t>
                      </m:r>
                      <m:r>
                        <a:rPr lang="en-US" sz="4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2636912"/>
                <a:ext cx="3691332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63288" y="3282901"/>
                <a:ext cx="350269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−18</m:t>
                      </m:r>
                      <m:r>
                        <a:rPr lang="en-US" sz="4000" b="0" i="1" smtClean="0">
                          <a:latin typeface="Cambria Math"/>
                        </a:rPr>
                        <m:t>𝑦</m:t>
                      </m:r>
                      <m:r>
                        <a:rPr lang="en-US" sz="4000" b="0" i="1" smtClean="0">
                          <a:latin typeface="Cambria Math"/>
                        </a:rPr>
                        <m:t>+81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88" y="3282901"/>
                <a:ext cx="3502690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131840" y="3990787"/>
                <a:ext cx="377436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+24</m:t>
                      </m:r>
                      <m:r>
                        <a:rPr lang="en-US" sz="4000" b="0" i="1" smtClean="0">
                          <a:latin typeface="Cambria Math"/>
                        </a:rPr>
                        <m:t>𝑎</m:t>
                      </m:r>
                      <m:r>
                        <a:rPr lang="en-US" sz="4000" b="0" i="1" smtClean="0">
                          <a:latin typeface="Cambria Math"/>
                        </a:rPr>
                        <m:t>+144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3990787"/>
                <a:ext cx="3774367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131840" y="4688520"/>
                <a:ext cx="329923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4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4000" b="0" i="1" smtClean="0">
                          <a:latin typeface="Cambria Math"/>
                        </a:rPr>
                        <m:t>−</m:t>
                      </m:r>
                      <m:r>
                        <a:rPr lang="en-US" sz="4000" b="0" i="1" smtClean="0">
                          <a:latin typeface="Cambria Math"/>
                        </a:rPr>
                        <m:t>𝑏</m:t>
                      </m:r>
                      <m:r>
                        <a:rPr lang="en-US" sz="4000" b="0" i="1" smtClean="0">
                          <a:latin typeface="Cambria Math"/>
                        </a:rPr>
                        <m:t>+0,25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4688520"/>
                <a:ext cx="3299237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15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44608" y="1052736"/>
            <a:ext cx="912912" cy="70609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0" y="116632"/>
            <a:ext cx="8532440" cy="18002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3200" b="1" i="1" dirty="0" smtClean="0"/>
              <a:t>Итог урока.</a:t>
            </a:r>
          </a:p>
          <a:p>
            <a:pPr marL="114300" indent="0">
              <a:buNone/>
            </a:pPr>
            <a:r>
              <a:rPr lang="ru-RU" sz="2800" b="1" i="1" dirty="0" smtClean="0"/>
              <a:t>Вместо * вставьте пропущенные  выражения.</a:t>
            </a:r>
          </a:p>
          <a:p>
            <a:pPr marL="685800" indent="-571500">
              <a:buClrTx/>
              <a:buFont typeface="+mj-lt"/>
              <a:buAutoNum type="romanUcPeriod"/>
            </a:pPr>
            <a:r>
              <a:rPr lang="ru-RU" sz="3200" b="1" i="1" dirty="0" smtClean="0"/>
              <a:t>Уровень </a:t>
            </a:r>
          </a:p>
          <a:p>
            <a:pPr marL="114300" indent="0">
              <a:buClrTx/>
              <a:buNone/>
            </a:pPr>
            <a:endParaRPr lang="ru-RU" sz="32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504" y="2100169"/>
                <a:ext cx="39101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1) (</a:t>
                </a:r>
                <a:r>
                  <a:rPr lang="en-US" sz="3600" dirty="0" smtClean="0"/>
                  <a:t>a+*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=* + *+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100169"/>
                <a:ext cx="3910109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4056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7504" y="2988447"/>
                <a:ext cx="43458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2) (10m+*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=* + *+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988447"/>
                <a:ext cx="4345805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4348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438" y="3861048"/>
                <a:ext cx="434554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3) (*-3y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=25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/>
                  <a:t> - * +*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38" y="3861048"/>
                <a:ext cx="4345549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4208" t="-13208" r="-3366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9590" y="4725144"/>
                <a:ext cx="402078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4) (4a-*)=* - *+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49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0" y="4725144"/>
                <a:ext cx="4020781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4704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9590" y="2204864"/>
                <a:ext cx="487351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dirty="0" smtClean="0">
                    <a:solidFill>
                      <a:srgbClr val="2F2B20"/>
                    </a:solidFill>
                  </a:rPr>
                  <a:t>1) (</a:t>
                </a:r>
                <a:r>
                  <a:rPr lang="en-US" sz="3600" dirty="0">
                    <a:solidFill>
                      <a:srgbClr val="2F2B20"/>
                    </a:solidFill>
                  </a:rPr>
                  <a:t>a+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2</a:t>
                </a:r>
                <a:r>
                  <a:rPr lang="en-US" sz="3600" i="1" dirty="0" smtClean="0">
                    <a:solidFill>
                      <a:srgbClr val="2F2B20"/>
                    </a:solidFill>
                  </a:rPr>
                  <a:t>b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2F2B2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2F2B20"/>
                    </a:solidFill>
                  </a:rPr>
                  <a:t> +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4ab</a:t>
                </a:r>
                <a:r>
                  <a:rPr lang="en-US" sz="3600" dirty="0">
                    <a:solidFill>
                      <a:srgbClr val="2F2B2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0" y="2204864"/>
                <a:ext cx="4873514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3254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39590" y="3016780"/>
                <a:ext cx="629005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3600" dirty="0" smtClean="0">
                    <a:solidFill>
                      <a:srgbClr val="2F2B20"/>
                    </a:solidFill>
                  </a:rPr>
                  <a:t>2) (10m+n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2F2B20"/>
                    </a:solidFill>
                  </a:rPr>
                  <a:t>=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100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sz="3600" b="0" i="1" dirty="0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srgbClr val="2F2B20"/>
                    </a:solidFill>
                  </a:rPr>
                  <a:t> </a:t>
                </a:r>
                <a:r>
                  <a:rPr lang="en-US" sz="3600" dirty="0">
                    <a:solidFill>
                      <a:srgbClr val="2F2B20"/>
                    </a:solidFill>
                  </a:rPr>
                  <a:t>+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20nm</a:t>
                </a:r>
                <a:r>
                  <a:rPr lang="en-US" sz="3600" dirty="0">
                    <a:solidFill>
                      <a:srgbClr val="2F2B2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srgbClr val="2F2B2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0" y="3016780"/>
                <a:ext cx="6290055" cy="646331"/>
              </a:xfrm>
              <a:prstGeom prst="rect">
                <a:avLst/>
              </a:prstGeom>
              <a:blipFill rotWithShape="1">
                <a:blip r:embed="rId7"/>
                <a:stretch>
                  <a:fillRect l="-3004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139590" y="3895876"/>
                <a:ext cx="616662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3600" dirty="0" smtClean="0">
                    <a:solidFill>
                      <a:srgbClr val="2F2B20"/>
                    </a:solidFill>
                  </a:rPr>
                  <a:t>3) (15x-3y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2F2B20"/>
                    </a:solidFill>
                  </a:rPr>
                  <a:t>=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2</a:t>
                </a:r>
                <a:r>
                  <a:rPr lang="en-US" sz="3600" dirty="0">
                    <a:solidFill>
                      <a:srgbClr val="2F2B20"/>
                    </a:solidFill>
                  </a:rPr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2F2B20"/>
                    </a:solidFill>
                  </a:rPr>
                  <a:t> -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90xy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+9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srgbClr val="2F2B20"/>
                  </a:solidFill>
                </a:endParaRP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90" y="3895876"/>
                <a:ext cx="6166625" cy="646331"/>
              </a:xfrm>
              <a:prstGeom prst="rect">
                <a:avLst/>
              </a:prstGeom>
              <a:blipFill rotWithShape="1">
                <a:blip r:embed="rId8"/>
                <a:stretch>
                  <a:fillRect l="-3066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136105" y="4777284"/>
                <a:ext cx="573278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solidFill>
                      <a:srgbClr val="2F2B20"/>
                    </a:solidFill>
                  </a:rPr>
                  <a:t>4) </a:t>
                </a:r>
                <a:r>
                  <a:rPr lang="en-US" sz="3600" smtClean="0">
                    <a:solidFill>
                      <a:srgbClr val="2F2B20"/>
                    </a:solidFill>
                  </a:rPr>
                  <a:t>(</a:t>
                </a:r>
                <a:r>
                  <a:rPr lang="en-US" sz="3600" smtClean="0">
                    <a:solidFill>
                      <a:srgbClr val="2F2B20"/>
                    </a:solidFill>
                  </a:rPr>
                  <a:t>4a-7b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16</m:t>
                        </m:r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 smtClean="0">
                    <a:solidFill>
                      <a:srgbClr val="2F2B20"/>
                    </a:solidFill>
                  </a:rPr>
                  <a:t> </a:t>
                </a:r>
                <a:r>
                  <a:rPr lang="en-US" sz="3600" dirty="0">
                    <a:solidFill>
                      <a:srgbClr val="2F2B20"/>
                    </a:solidFill>
                  </a:rPr>
                  <a:t>-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56ab</a:t>
                </a:r>
                <a:r>
                  <a:rPr lang="en-US" sz="3600" dirty="0">
                    <a:solidFill>
                      <a:srgbClr val="2F2B20"/>
                    </a:solidFill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49</m:t>
                        </m:r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05" y="4777284"/>
                <a:ext cx="5732788" cy="646331"/>
              </a:xfrm>
              <a:prstGeom prst="rect">
                <a:avLst/>
              </a:prstGeom>
              <a:blipFill rotWithShape="1">
                <a:blip r:embed="rId9"/>
                <a:stretch>
                  <a:fillRect l="-3188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72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0260632" y="764704"/>
            <a:ext cx="743272" cy="27943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8460432" cy="1196752"/>
          </a:xfrm>
        </p:spPr>
        <p:txBody>
          <a:bodyPr>
            <a:normAutofit/>
          </a:bodyPr>
          <a:lstStyle/>
          <a:p>
            <a:pPr marL="628650" indent="-514350">
              <a:buClrTx/>
              <a:buFont typeface="+mj-lt"/>
              <a:buAutoNum type="romanUcPeriod" startAt="2"/>
            </a:pPr>
            <a:r>
              <a:rPr lang="ru-RU" sz="3200" b="1" i="1" dirty="0" smtClean="0"/>
              <a:t>Уровень сложности.</a:t>
            </a:r>
          </a:p>
          <a:p>
            <a:pPr marL="114300" indent="0">
              <a:buClrTx/>
              <a:buNone/>
            </a:pPr>
            <a:endParaRPr lang="ru-RU" sz="32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7504" y="1327246"/>
                <a:ext cx="48831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600" dirty="0" smtClean="0"/>
                  <a:t>5) (*-15</a:t>
                </a:r>
                <a:r>
                  <a:rPr lang="en-US" sz="3600" dirty="0" smtClean="0"/>
                  <a:t>a)(* + *)=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4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−∗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327246"/>
                <a:ext cx="4883132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3870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7504" y="2457762"/>
                <a:ext cx="493757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6) (*+*)(*-11c)=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81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−∗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457762"/>
                <a:ext cx="4937570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3827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23794" y="1327549"/>
                <a:ext cx="691276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ru-RU" sz="3600" dirty="0" smtClean="0">
                    <a:solidFill>
                      <a:srgbClr val="2F2B20"/>
                    </a:solidFill>
                  </a:rPr>
                  <a:t>5) (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2c</a:t>
                </a:r>
                <a:r>
                  <a:rPr lang="ru-RU" sz="3600" dirty="0" smtClean="0">
                    <a:solidFill>
                      <a:srgbClr val="2F2B20"/>
                    </a:solidFill>
                  </a:rPr>
                  <a:t>-15</a:t>
                </a:r>
                <a:r>
                  <a:rPr lang="en-US" sz="3600" dirty="0">
                    <a:solidFill>
                      <a:srgbClr val="2F2B20"/>
                    </a:solidFill>
                  </a:rPr>
                  <a:t>a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)(2c </a:t>
                </a:r>
                <a:r>
                  <a:rPr lang="en-US" sz="3600" dirty="0">
                    <a:solidFill>
                      <a:srgbClr val="2F2B20"/>
                    </a:solidFill>
                  </a:rPr>
                  <a:t>+ </a:t>
                </a:r>
                <a:r>
                  <a:rPr lang="en-US" sz="3600" dirty="0" smtClean="0">
                    <a:solidFill>
                      <a:srgbClr val="2F2B20"/>
                    </a:solidFill>
                  </a:rPr>
                  <a:t>15a)=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srgbClr val="2F2B2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225</m:t>
                        </m:r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srgbClr val="2F2B2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94" y="1327549"/>
                <a:ext cx="6912768" cy="646331"/>
              </a:xfrm>
              <a:prstGeom prst="rect">
                <a:avLst/>
              </a:prstGeom>
              <a:blipFill rotWithShape="1">
                <a:blip r:embed="rId4"/>
                <a:stretch>
                  <a:fillRect l="-2646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96824" y="2460982"/>
                <a:ext cx="727280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3600" dirty="0" smtClean="0">
                    <a:solidFill>
                      <a:srgbClr val="2F2B20"/>
                    </a:solidFill>
                  </a:rPr>
                  <a:t>6) (9a+11c)(9a-11c</a:t>
                </a:r>
                <a:r>
                  <a:rPr lang="en-US" sz="3600" dirty="0">
                    <a:solidFill>
                      <a:srgbClr val="2F2B20"/>
                    </a:solidFill>
                  </a:rPr>
                  <a:t>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81</m:t>
                        </m:r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i="1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srgbClr val="2F2B2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60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121</m:t>
                        </m:r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2F2B2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600" dirty="0">
                  <a:solidFill>
                    <a:srgbClr val="2F2B2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24" y="2460982"/>
                <a:ext cx="7272808" cy="646331"/>
              </a:xfrm>
              <a:prstGeom prst="rect">
                <a:avLst/>
              </a:prstGeom>
              <a:blipFill rotWithShape="1">
                <a:blip r:embed="rId5"/>
                <a:stretch>
                  <a:fillRect l="-2598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802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10188624" y="476672"/>
            <a:ext cx="455240" cy="17862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-17841"/>
            <a:ext cx="8460432" cy="2078689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3600" b="1" i="1" dirty="0" smtClean="0"/>
              <a:t>Домашнее задание</a:t>
            </a:r>
            <a:r>
              <a:rPr lang="en-US" sz="3600" b="1" i="1" dirty="0"/>
              <a:t> </a:t>
            </a:r>
            <a:r>
              <a:rPr lang="ru-RU" sz="3600" b="1" i="1" dirty="0" smtClean="0"/>
              <a:t>. </a:t>
            </a:r>
          </a:p>
          <a:p>
            <a:pPr marL="114300" indent="0">
              <a:buNone/>
            </a:pPr>
            <a:r>
              <a:rPr lang="ru-RU" sz="3600" b="1" i="1" dirty="0" smtClean="0"/>
              <a:t>Составьте геометрическую интерпретацию формул:</a:t>
            </a:r>
            <a:endParaRPr lang="ru-RU" sz="36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2420888"/>
                <a:ext cx="717190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0" i="1" smtClean="0">
                          <a:latin typeface="Cambria Math"/>
                        </a:rPr>
                        <m:t>(</m:t>
                      </m:r>
                      <m:r>
                        <a:rPr lang="en-US" sz="3600" b="0" i="1" smtClean="0">
                          <a:latin typeface="Cambria Math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</a:rPr>
                        <m:t>+3</m:t>
                      </m:r>
                      <m:r>
                        <a:rPr lang="en-US" sz="3600" b="0" i="1" smtClean="0">
                          <a:latin typeface="Cambria Math"/>
                        </a:rPr>
                        <m:t>𝑎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420888"/>
                <a:ext cx="7171900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2805" y="3465873"/>
                <a:ext cx="716061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(</m:t>
                      </m:r>
                      <m:r>
                        <a:rPr lang="en-US" sz="3600" b="0" i="1" smtClean="0">
                          <a:latin typeface="Cambria Math"/>
                        </a:rPr>
                        <m:t>𝑎</m:t>
                      </m:r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𝑏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𝑎𝑏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05" y="3465873"/>
                <a:ext cx="7160615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139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-2052736" y="980727"/>
            <a:ext cx="1800200" cy="72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280920" cy="6669360"/>
          </a:xfrm>
        </p:spPr>
        <p:txBody>
          <a:bodyPr/>
          <a:lstStyle/>
          <a:p>
            <a:pPr marL="114300" indent="0" algn="ctr">
              <a:buNone/>
            </a:pPr>
            <a:endParaRPr lang="ru-RU" sz="3200" dirty="0" smtClean="0"/>
          </a:p>
          <a:p>
            <a:pPr marL="114300" indent="0" algn="ctr">
              <a:buNone/>
            </a:pPr>
            <a:r>
              <a:rPr lang="ru-RU" sz="4000" u="sng" dirty="0" smtClean="0"/>
              <a:t>Цель.</a:t>
            </a:r>
          </a:p>
          <a:p>
            <a:pPr marL="114300" indent="0">
              <a:buNone/>
            </a:pPr>
            <a:r>
              <a:rPr lang="ru-RU" sz="3200" dirty="0" smtClean="0"/>
              <a:t>Доказать формулы сокращенного умножения геометрическим и аналитическим способом; Уметь применять их при разложении на множители, при решении уравнений и в других нестандартных ситуациях; </a:t>
            </a:r>
            <a:endParaRPr lang="ru-RU" sz="3200" dirty="0" smtClean="0"/>
          </a:p>
          <a:p>
            <a:pPr marL="114300" indent="0">
              <a:buNone/>
            </a:pPr>
            <a:r>
              <a:rPr lang="ru-RU" sz="3200" dirty="0" smtClean="0"/>
              <a:t>Научить </a:t>
            </a:r>
            <a:r>
              <a:rPr lang="ru-RU" sz="3200" dirty="0" smtClean="0"/>
              <a:t>распознавать формулы сокращенного умножения в многочленах более сложного вида.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121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i="1" dirty="0" smtClean="0"/>
              <a:t>«Исследователи»</a:t>
            </a: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460432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000" dirty="0" smtClean="0"/>
              <a:t>Группа исследователей выполняет действие по правилу умножения многочлена на многочлен. Старший научный сотрудник распределяет их между членами </a:t>
            </a:r>
            <a:r>
              <a:rPr lang="ru-RU" sz="4000" dirty="0" smtClean="0"/>
              <a:t>группы.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9016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0"/>
            <a:ext cx="4466201" cy="850106"/>
          </a:xfrm>
        </p:spPr>
        <p:txBody>
          <a:bodyPr/>
          <a:lstStyle/>
          <a:p>
            <a:pPr algn="ctr"/>
            <a:endParaRPr lang="ru-RU" sz="3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836712"/>
                <a:ext cx="8077200" cy="5564088"/>
              </a:xfrm>
            </p:spPr>
            <p:txBody>
              <a:bodyPr/>
              <a:lstStyle/>
              <a:p>
                <a:pPr marL="114300" indent="0">
                  <a:buClrTx/>
                  <a:buNone/>
                </a:pPr>
                <a:endParaRPr lang="ru-RU" sz="28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4400" i="1" dirty="0" smtClean="0">
                        <a:latin typeface="Cambria Math"/>
                      </a:rPr>
                      <m:t>(</m:t>
                    </m:r>
                    <m:r>
                      <a:rPr lang="en-US" sz="4400" i="1" dirty="0" smtClean="0">
                        <a:latin typeface="Cambria Math"/>
                      </a:rPr>
                      <m:t>𝑎</m:t>
                    </m:r>
                    <m:r>
                      <a:rPr lang="ru-RU" sz="4400" i="1" dirty="0" smtClean="0">
                        <a:latin typeface="Cambria Math"/>
                      </a:rPr>
                      <m:t>−</m:t>
                    </m:r>
                    <m:r>
                      <a:rPr lang="en-US" sz="4400" i="1" dirty="0" smtClean="0">
                        <a:latin typeface="Cambria Math"/>
                      </a:rPr>
                      <m:t>𝑏</m:t>
                    </m:r>
                    <m:r>
                      <a:rPr lang="ru-RU" sz="4400" i="1" dirty="0" smtClean="0">
                        <a:latin typeface="Cambria Math"/>
                      </a:rPr>
                      <m:t>)(</m:t>
                    </m:r>
                    <m:r>
                      <a:rPr lang="en-US" sz="4400" i="1" dirty="0" err="1" smtClean="0">
                        <a:latin typeface="Cambria Math"/>
                      </a:rPr>
                      <m:t>𝑎</m:t>
                    </m:r>
                    <m:r>
                      <a:rPr lang="en-US" sz="4400" i="1" dirty="0" err="1" smtClean="0">
                        <a:latin typeface="Cambria Math"/>
                      </a:rPr>
                      <m:t>+</m:t>
                    </m:r>
                    <m:r>
                      <a:rPr lang="en-US" sz="4400" i="1" dirty="0" err="1" smtClean="0">
                        <a:latin typeface="Cambria Math"/>
                      </a:rPr>
                      <m:t>𝑏</m:t>
                    </m:r>
                    <m:r>
                      <a:rPr lang="en-US" sz="4400" i="1" dirty="0" smtClean="0">
                        <a:latin typeface="Cambria Math"/>
                      </a:rPr>
                      <m:t>)= </m:t>
                    </m:r>
                  </m:oMath>
                </a14:m>
                <a:endParaRPr lang="en-US" sz="44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/>
                      </a:rPr>
                      <m:t>(</m:t>
                    </m:r>
                    <m:r>
                      <a:rPr lang="en-US" sz="4400" b="0" i="1" smtClean="0">
                        <a:latin typeface="Cambria Math"/>
                      </a:rPr>
                      <m:t>𝑎</m:t>
                    </m:r>
                    <m:r>
                      <a:rPr lang="en-US" sz="44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4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44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44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/>
                      </a:rPr>
                      <m:t>(</m:t>
                    </m:r>
                    <m:r>
                      <a:rPr lang="en-US" sz="4400" b="0" i="1" smtClean="0">
                        <a:latin typeface="Cambria Math"/>
                      </a:rPr>
                      <m:t>𝑎</m:t>
                    </m:r>
                    <m:r>
                      <a:rPr lang="en-US" sz="44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4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44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44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4400" b="0" dirty="0" smtClean="0"/>
              </a:p>
              <a:p>
                <a:pPr marL="571500" indent="-457200">
                  <a:buClr>
                    <a:schemeClr val="tx1"/>
                  </a:buClr>
                  <a:buFont typeface="+mj-lt"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𝑎𝑏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44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4400" b="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4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44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/>
                          </a:rPr>
                          <m:t>𝑎𝑏</m:t>
                        </m:r>
                        <m:r>
                          <a:rPr lang="en-US" sz="44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44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4400" b="0" dirty="0" smtClean="0"/>
              </a:p>
              <a:p>
                <a:pPr marL="571500" indent="-457200">
                  <a:buFont typeface="+mj-lt"/>
                  <a:buAutoNum type="arabicParenR"/>
                </a:pPr>
                <a:endParaRPr lang="ru-RU" dirty="0" smtClean="0"/>
              </a:p>
              <a:p>
                <a:pPr marL="11430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836712"/>
                <a:ext cx="8077200" cy="55640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73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548680"/>
            <a:ext cx="226368" cy="7780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897688" cy="216024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000" b="1" i="1" dirty="0" smtClean="0"/>
              <a:t>Оппоненты </a:t>
            </a:r>
            <a:r>
              <a:rPr lang="ru-RU" sz="4000" b="1" i="1" dirty="0" smtClean="0"/>
              <a:t>повторяют правило умножения многочлен на </a:t>
            </a:r>
            <a:r>
              <a:rPr lang="ru-RU" sz="4000" b="1" i="1" dirty="0" smtClean="0"/>
              <a:t>многочлен.</a:t>
            </a:r>
            <a:endParaRPr lang="ru-RU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3297" y="2823333"/>
                <a:ext cx="420268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d>
                        <m:d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97" y="2823333"/>
                <a:ext cx="4202689" cy="64633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297" y="4221088"/>
                <a:ext cx="39330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97" y="4221088"/>
                <a:ext cx="3933064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72032" y="3606580"/>
                <a:ext cx="656865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r>
                        <a:rPr lang="en-US" sz="3600" b="0" i="1" smtClean="0">
                          <a:latin typeface="Cambria Math"/>
                        </a:rPr>
                        <m:t>𝑚𝑛</m:t>
                      </m:r>
                      <m:r>
                        <a:rPr lang="ru-RU" sz="3600" b="0" i="1" smtClean="0">
                          <a:latin typeface="Cambria Math"/>
                        </a:rPr>
                        <m:t> −2</m:t>
                      </m:r>
                      <m:r>
                        <a:rPr lang="en-US" sz="3600" b="0" i="1" smtClean="0">
                          <a:latin typeface="Cambria Math"/>
                        </a:rPr>
                        <m:t>𝑥𝑚</m:t>
                      </m:r>
                      <m:r>
                        <a:rPr lang="en-US" sz="3600" b="0" i="1" smtClean="0">
                          <a:latin typeface="Cambria Math"/>
                        </a:rPr>
                        <m:t> −2 </m:t>
                      </m:r>
                      <m:r>
                        <a:rPr lang="en-US" sz="3600" b="0" i="1" smtClean="0">
                          <a:latin typeface="Cambria Math"/>
                        </a:rPr>
                        <m:t>𝑥𝑛</m:t>
                      </m:r>
                      <m:r>
                        <a:rPr lang="ru-RU" sz="3600" b="0" i="1" smtClean="0">
                          <a:latin typeface="Cambria Math"/>
                        </a:rPr>
                        <m:t> </m:t>
                      </m:r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𝑛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2032" y="3606580"/>
                <a:ext cx="6568658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83899" y="4221087"/>
                <a:ext cx="33901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2</m:t>
                      </m:r>
                      <m:r>
                        <a:rPr lang="en-US" sz="3600" b="0" i="1" smtClean="0">
                          <a:latin typeface="Cambria Math"/>
                        </a:rPr>
                        <m:t>𝑥𝑦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899" y="4221087"/>
                <a:ext cx="3390159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372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0"/>
            <a:ext cx="4466201" cy="850106"/>
          </a:xfrm>
        </p:spPr>
        <p:txBody>
          <a:bodyPr/>
          <a:lstStyle/>
          <a:p>
            <a:pPr algn="ctr"/>
            <a:endParaRPr lang="ru-RU" sz="3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836712"/>
                <a:ext cx="6372200" cy="5564088"/>
              </a:xfrm>
            </p:spPr>
            <p:txBody>
              <a:bodyPr/>
              <a:lstStyle/>
              <a:p>
                <a:pPr marL="114300" indent="0">
                  <a:buClrTx/>
                  <a:buNone/>
                </a:pPr>
                <a:endParaRPr lang="ru-RU" sz="24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ru-RU" sz="3200" i="1" dirty="0" smtClean="0">
                        <a:latin typeface="Cambria Math"/>
                      </a:rPr>
                      <m:t>(</m:t>
                    </m:r>
                    <m:r>
                      <a:rPr lang="en-US" sz="3200" i="1" dirty="0" smtClean="0">
                        <a:latin typeface="Cambria Math"/>
                      </a:rPr>
                      <m:t>𝑎</m:t>
                    </m:r>
                    <m:r>
                      <a:rPr lang="ru-RU" sz="3200" i="1" dirty="0" smtClean="0">
                        <a:latin typeface="Cambria Math"/>
                      </a:rPr>
                      <m:t>−</m:t>
                    </m:r>
                    <m:r>
                      <a:rPr lang="en-US" sz="3200" i="1" dirty="0" smtClean="0">
                        <a:latin typeface="Cambria Math"/>
                      </a:rPr>
                      <m:t>𝑏</m:t>
                    </m:r>
                    <m:r>
                      <a:rPr lang="ru-RU" sz="3200" i="1" dirty="0" smtClean="0">
                        <a:latin typeface="Cambria Math"/>
                      </a:rPr>
                      <m:t>)(</m:t>
                    </m:r>
                    <m:r>
                      <a:rPr lang="en-US" sz="3200" i="1" dirty="0" err="1" smtClean="0">
                        <a:latin typeface="Cambria Math"/>
                      </a:rPr>
                      <m:t>𝑎</m:t>
                    </m:r>
                    <m:r>
                      <a:rPr lang="en-US" sz="3200" i="1" dirty="0" err="1" smtClean="0">
                        <a:latin typeface="Cambria Math"/>
                      </a:rPr>
                      <m:t>+</m:t>
                    </m:r>
                    <m:r>
                      <a:rPr lang="en-US" sz="3200" i="1" dirty="0" err="1" smtClean="0">
                        <a:latin typeface="Cambria Math"/>
                      </a:rPr>
                      <m:t>𝑏</m:t>
                    </m:r>
                    <m:r>
                      <a:rPr lang="en-US" sz="3200" i="1" dirty="0" smtClean="0">
                        <a:latin typeface="Cambria Math"/>
                      </a:rPr>
                      <m:t>)= </m:t>
                    </m:r>
                  </m:oMath>
                </a14:m>
                <a:endParaRPr lang="en-US" sz="32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(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320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(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  <m:r>
                          <a:rPr lang="en-US" sz="32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en-US" sz="32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3200" b="0" dirty="0" smtClean="0"/>
              </a:p>
              <a:p>
                <a:pPr marL="571500" indent="-457200">
                  <a:buClr>
                    <a:schemeClr val="tx1"/>
                  </a:buClr>
                  <a:buFont typeface="+mj-lt"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𝑎𝑏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32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3200" b="0" dirty="0" smtClean="0"/>
              </a:p>
              <a:p>
                <a:pPr marL="571500" indent="-457200">
                  <a:buClrTx/>
                  <a:buFont typeface="+mj-lt"/>
                  <a:buAutoNum type="arabicParenR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𝑎𝑏</m:t>
                        </m:r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sz="32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3200" b="0" dirty="0" smtClean="0"/>
              </a:p>
              <a:p>
                <a:pPr marL="571500" indent="-457200">
                  <a:buFont typeface="+mj-lt"/>
                  <a:buAutoNum type="arabicParenR"/>
                </a:pPr>
                <a:endParaRPr lang="ru-RU" dirty="0" smtClean="0"/>
              </a:p>
              <a:p>
                <a:pPr marL="11430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836712"/>
                <a:ext cx="6372200" cy="55640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716655" y="1282435"/>
                <a:ext cx="16200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655" y="1282435"/>
                <a:ext cx="162005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76889" y="1867210"/>
                <a:ext cx="280831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+2</m:t>
                      </m:r>
                      <m:r>
                        <a:rPr lang="en-US" sz="3200" b="0" i="1" smtClean="0">
                          <a:latin typeface="Cambria Math"/>
                        </a:rPr>
                        <m:t>𝑎𝑏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889" y="1867210"/>
                <a:ext cx="2808312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76889" y="2465620"/>
                <a:ext cx="279570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−2</m:t>
                      </m:r>
                      <m:r>
                        <a:rPr lang="en-US" sz="3200" b="0" i="1" smtClean="0">
                          <a:latin typeface="Cambria Math"/>
                        </a:rPr>
                        <m:t>𝑎𝑏</m:t>
                      </m:r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6889" y="2465620"/>
                <a:ext cx="2795702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04048" y="3050395"/>
                <a:ext cx="16200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050395"/>
                <a:ext cx="162005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04048" y="3635170"/>
                <a:ext cx="16200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635170"/>
                <a:ext cx="1620059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19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0272" y="1196752"/>
            <a:ext cx="3073152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52320" y="2566618"/>
            <a:ext cx="2133951" cy="845366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72665" y="1261109"/>
                <a:ext cx="2520280" cy="1728192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𝑎𝑏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665" y="1261109"/>
                <a:ext cx="2520280" cy="172819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992945" y="1261109"/>
                <a:ext cx="1800200" cy="171857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2945" y="1261109"/>
                <a:ext cx="1800200" cy="17185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472665" y="2979679"/>
                <a:ext cx="2520280" cy="252028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2665" y="2979679"/>
                <a:ext cx="2520280" cy="25202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995936" y="2979679"/>
                <a:ext cx="1800200" cy="2520280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𝑎𝑏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5936" y="2979679"/>
                <a:ext cx="1800200" cy="252028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39189" y="483831"/>
                <a:ext cx="59792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9189" y="483831"/>
                <a:ext cx="59792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07692" y="1771262"/>
                <a:ext cx="588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92" y="1771262"/>
                <a:ext cx="588687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940152" y="1781758"/>
                <a:ext cx="588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1781758"/>
                <a:ext cx="588687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70772" y="3885876"/>
                <a:ext cx="59792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72" y="3885876"/>
                <a:ext cx="597920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952281" y="3885876"/>
                <a:ext cx="59792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281" y="3885876"/>
                <a:ext cx="597920" cy="70788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716016" y="5535488"/>
                <a:ext cx="58868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5535488"/>
                <a:ext cx="588687" cy="70788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047746" y="5889431"/>
                <a:ext cx="223497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𝑆</m:t>
                      </m:r>
                      <m:r>
                        <a:rPr lang="en-US" sz="2800" b="0" i="1" smtClean="0">
                          <a:latin typeface="Cambria Math"/>
                        </a:rPr>
                        <m:t>=(</m:t>
                      </m:r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746" y="5889431"/>
                <a:ext cx="2234971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0" y="158339"/>
                <a:ext cx="828271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b="1" i="1" dirty="0" smtClean="0"/>
                  <a:t>Выразите площадь квадрата со сторонами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𝒂</m:t>
                    </m:r>
                    <m:r>
                      <a:rPr lang="en-US" sz="2800" b="1" i="1" smtClean="0">
                        <a:latin typeface="Cambria Math"/>
                      </a:rPr>
                      <m:t>+</m:t>
                    </m:r>
                    <m:r>
                      <a:rPr lang="en-US" sz="2800" b="1" i="1" smtClean="0">
                        <a:latin typeface="Cambria Math"/>
                      </a:rPr>
                      <m:t>𝒃</m:t>
                    </m:r>
                  </m:oMath>
                </a14:m>
                <a:endParaRPr lang="ru-RU" sz="2800" b="1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339"/>
                <a:ext cx="8282717" cy="523220"/>
              </a:xfrm>
              <a:prstGeom prst="rect">
                <a:avLst/>
              </a:prstGeom>
              <a:blipFill rotWithShape="1">
                <a:blip r:embed="rId13"/>
                <a:stretch>
                  <a:fillRect l="-1472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932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388424" cy="6741368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0116616" y="855876"/>
            <a:ext cx="183072" cy="309634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332656"/>
            <a:ext cx="7429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/>
              <a:t>1) Из каких фигур состоит данный квадрат?</a:t>
            </a:r>
            <a:endParaRPr lang="ru-RU" sz="28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6560" y="924022"/>
                <a:ext cx="8424936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dirty="0" smtClean="0"/>
                  <a:t>Ответ: из 2-х квадратов со стороной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a</m:t>
                    </m:r>
                    <m:r>
                      <a:rPr lang="ru-RU" sz="2800" b="0" i="1" smtClean="0">
                        <a:latin typeface="Cambria Math"/>
                      </a:rPr>
                      <m:t> и 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ru-RU" sz="2800" dirty="0" smtClean="0"/>
                  <a:t> и 2-х прямоугольников со сторонами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𝑎</m:t>
                    </m:r>
                    <m:r>
                      <a:rPr lang="ru-RU" sz="2800" b="0" i="1" smtClean="0">
                        <a:latin typeface="Cambria Math"/>
                      </a:rPr>
                      <m:t> и </m:t>
                    </m:r>
                    <m:r>
                      <a:rPr lang="en-US" sz="2800" b="0" i="1" smtClean="0">
                        <a:latin typeface="Cambria Math"/>
                      </a:rPr>
                      <m:t>𝑏</m:t>
                    </m:r>
                  </m:oMath>
                </a14:m>
                <a:r>
                  <a:rPr lang="ru-RU" sz="2800" dirty="0" smtClean="0"/>
                  <a:t>. </a:t>
                </a:r>
                <a:endParaRPr lang="ru-RU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60" y="924022"/>
                <a:ext cx="8424936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447" t="-5769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46561" y="2087270"/>
            <a:ext cx="8313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2) Как можно по другому найти площадь этого квадрата?</a:t>
            </a:r>
            <a:endParaRPr lang="ru-RU" sz="28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560" y="3232332"/>
                <a:ext cx="39726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𝑆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+2</m:t>
                      </m:r>
                      <m:r>
                        <a:rPr lang="en-US" sz="3600" b="0" i="1" smtClean="0">
                          <a:latin typeface="Cambria Math"/>
                        </a:rPr>
                        <m:t>𝑎𝑏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560" y="3232332"/>
                <a:ext cx="3972626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9512" y="4067712"/>
            <a:ext cx="16319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/>
              <a:t>Вывод:</a:t>
            </a:r>
            <a:endParaRPr lang="ru-RU" sz="36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15956" y="4941168"/>
                <a:ext cx="526733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solidFill>
                                <a:srgbClr val="2F2B2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ru-RU" sz="3600" b="0" i="1" smtClean="0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>
                          <a:solidFill>
                            <a:srgbClr val="2F2B2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3600" b="0" i="1" smtClean="0">
                          <a:solidFill>
                            <a:srgbClr val="2F2B2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3600" i="1">
                          <a:solidFill>
                            <a:srgbClr val="2F2B2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3600" i="1">
                          <a:solidFill>
                            <a:srgbClr val="2F2B20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sz="3600" i="1">
                          <a:solidFill>
                            <a:srgbClr val="2F2B2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i="1">
                              <a:solidFill>
                                <a:srgbClr val="2F2B2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56" y="4941168"/>
                <a:ext cx="5267339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726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6616" y="1916832"/>
            <a:ext cx="1162472" cy="130026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8388424" cy="1700808"/>
              </a:xfrm>
            </p:spPr>
            <p:txBody>
              <a:bodyPr>
                <a:normAutofit lnSpcReduction="10000"/>
              </a:bodyPr>
              <a:lstStyle/>
              <a:p>
                <a:pPr marL="114300" indent="0">
                  <a:buNone/>
                </a:pPr>
                <a:r>
                  <a:rPr lang="ru-RU" sz="3200" b="1" i="1" dirty="0" smtClean="0"/>
                  <a:t>Выясним геометрическую интерпретацию формулы.</a:t>
                </a:r>
              </a:p>
              <a:p>
                <a:pPr marL="114300" indent="0">
                  <a:buNone/>
                </a:pPr>
                <a:endParaRPr lang="en-US" sz="1800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−2</m:t>
                      </m:r>
                      <m:r>
                        <a:rPr lang="en-US" sz="2800" b="0" i="1" smtClean="0">
                          <a:latin typeface="Cambria Math"/>
                        </a:rPr>
                        <m:t>𝑎𝑏</m:t>
                      </m:r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000" b="0" dirty="0" smtClean="0"/>
              </a:p>
              <a:p>
                <a:pPr marL="11430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8388424" cy="1700808"/>
              </a:xfrm>
              <a:blipFill rotWithShape="1">
                <a:blip r:embed="rId2"/>
                <a:stretch>
                  <a:fillRect l="-436" t="-7527" r="-16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75656" y="2132856"/>
                <a:ext cx="1728192" cy="1728192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132856"/>
                <a:ext cx="1728192" cy="172819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203848" y="2132856"/>
            <a:ext cx="180020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3878358"/>
            <a:ext cx="1728192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03848" y="3861048"/>
                <a:ext cx="1800200" cy="2448272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3861048"/>
                <a:ext cx="1800200" cy="244827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148064" y="2612230"/>
                <a:ext cx="54745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2612230"/>
                <a:ext cx="547458" cy="64633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86118" y="1548081"/>
                <a:ext cx="123565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𝑎</m:t>
                      </m:r>
                      <m:r>
                        <a:rPr lang="en-US" sz="3200" b="0" i="1" smtClean="0">
                          <a:latin typeface="Cambria Math"/>
                        </a:rPr>
                        <m:t>−</m:t>
                      </m:r>
                      <m:r>
                        <a:rPr lang="en-US" sz="32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6118" y="1548081"/>
                <a:ext cx="123565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82041" y="2673786"/>
                <a:ext cx="50789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41" y="2673786"/>
                <a:ext cx="507896" cy="58477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83658" y="4874953"/>
                <a:ext cx="110466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658" y="4874953"/>
                <a:ext cx="1104661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148064" y="4823574"/>
                <a:ext cx="110466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𝑎</m:t>
                      </m:r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4823574"/>
                <a:ext cx="1104661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Левая фигурная скобка 12"/>
          <p:cNvSpPr/>
          <p:nvPr/>
        </p:nvSpPr>
        <p:spPr>
          <a:xfrm>
            <a:off x="1" y="2276872"/>
            <a:ext cx="611560" cy="3744416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70474" y="3733581"/>
                <a:ext cx="68217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74" y="3733581"/>
                <a:ext cx="682174" cy="83099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09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483</TotalTime>
  <Words>1059</Words>
  <Application>Microsoft Office PowerPoint</Application>
  <PresentationFormat>Экран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Соседство</vt:lpstr>
      <vt:lpstr>Урок по теме.  </vt:lpstr>
      <vt:lpstr>Презентация PowerPoint</vt:lpstr>
      <vt:lpstr>«Исследователи»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открытие.</dc:title>
  <dc:creator>Liza</dc:creator>
  <cp:lastModifiedBy>cabinet-28</cp:lastModifiedBy>
  <cp:revision>28</cp:revision>
  <dcterms:created xsi:type="dcterms:W3CDTF">2012-11-14T08:32:00Z</dcterms:created>
  <dcterms:modified xsi:type="dcterms:W3CDTF">2013-01-29T12:43:46Z</dcterms:modified>
</cp:coreProperties>
</file>