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5" r:id="rId4"/>
    <p:sldId id="272" r:id="rId5"/>
    <p:sldId id="259" r:id="rId6"/>
    <p:sldId id="261" r:id="rId7"/>
    <p:sldId id="262" r:id="rId8"/>
    <p:sldId id="263" r:id="rId9"/>
    <p:sldId id="265" r:id="rId10"/>
    <p:sldId id="281" r:id="rId11"/>
    <p:sldId id="264" r:id="rId12"/>
    <p:sldId id="266" r:id="rId13"/>
    <p:sldId id="268" r:id="rId14"/>
    <p:sldId id="260" r:id="rId15"/>
    <p:sldId id="269" r:id="rId16"/>
    <p:sldId id="286" r:id="rId17"/>
    <p:sldId id="288" r:id="rId18"/>
    <p:sldId id="289" r:id="rId19"/>
    <p:sldId id="290" r:id="rId20"/>
    <p:sldId id="273" r:id="rId21"/>
    <p:sldId id="276" r:id="rId22"/>
    <p:sldId id="277" r:id="rId23"/>
    <p:sldId id="278" r:id="rId24"/>
    <p:sldId id="282" r:id="rId25"/>
    <p:sldId id="283" r:id="rId26"/>
    <p:sldId id="274" r:id="rId27"/>
    <p:sldId id="284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624F-4904-4C58-B016-3B35CEB5FB2D}" type="datetimeFigureOut">
              <a:rPr lang="ru-RU" smtClean="0"/>
              <a:pPr/>
              <a:t>22.01.2013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E2A6-351F-4521-8B5A-45B7BDBC3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624F-4904-4C58-B016-3B35CEB5FB2D}" type="datetimeFigureOut">
              <a:rPr lang="ru-RU" smtClean="0"/>
              <a:pPr/>
              <a:t>22.01.2013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E2A6-351F-4521-8B5A-45B7BDBC3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624F-4904-4C58-B016-3B35CEB5FB2D}" type="datetimeFigureOut">
              <a:rPr lang="ru-RU" smtClean="0"/>
              <a:pPr/>
              <a:t>22.01.2013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E2A6-351F-4521-8B5A-45B7BDBC3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624F-4904-4C58-B016-3B35CEB5FB2D}" type="datetimeFigureOut">
              <a:rPr lang="ru-RU" smtClean="0"/>
              <a:pPr/>
              <a:t>22.01.2013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E2A6-351F-4521-8B5A-45B7BDBC3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624F-4904-4C58-B016-3B35CEB5FB2D}" type="datetimeFigureOut">
              <a:rPr lang="ru-RU" smtClean="0"/>
              <a:pPr/>
              <a:t>22.01.2013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E2A6-351F-4521-8B5A-45B7BDBC3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624F-4904-4C58-B016-3B35CEB5FB2D}" type="datetimeFigureOut">
              <a:rPr lang="ru-RU" smtClean="0"/>
              <a:pPr/>
              <a:t>22.01.2013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E2A6-351F-4521-8B5A-45B7BDBC3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624F-4904-4C58-B016-3B35CEB5FB2D}" type="datetimeFigureOut">
              <a:rPr lang="ru-RU" smtClean="0"/>
              <a:pPr/>
              <a:t>22.01.2013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E2A6-351F-4521-8B5A-45B7BDBC3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624F-4904-4C58-B016-3B35CEB5FB2D}" type="datetimeFigureOut">
              <a:rPr lang="ru-RU" smtClean="0"/>
              <a:pPr/>
              <a:t>22.01.2013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E2A6-351F-4521-8B5A-45B7BDBC3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624F-4904-4C58-B016-3B35CEB5FB2D}" type="datetimeFigureOut">
              <a:rPr lang="ru-RU" smtClean="0"/>
              <a:pPr/>
              <a:t>22.01.2013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E2A6-351F-4521-8B5A-45B7BDBC3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624F-4904-4C58-B016-3B35CEB5FB2D}" type="datetimeFigureOut">
              <a:rPr lang="ru-RU" smtClean="0"/>
              <a:pPr/>
              <a:t>22.01.2013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E2A6-351F-4521-8B5A-45B7BDBC3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624F-4904-4C58-B016-3B35CEB5FB2D}" type="datetimeFigureOut">
              <a:rPr lang="ru-RU" smtClean="0"/>
              <a:pPr/>
              <a:t>22.01.2013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E2A6-351F-4521-8B5A-45B7BDBC3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B624F-4904-4C58-B016-3B35CEB5FB2D}" type="datetimeFigureOut">
              <a:rPr lang="ru-RU" smtClean="0"/>
              <a:pPr/>
              <a:t>22.01.2013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3E2A6-351F-4521-8B5A-45B7BDBC3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1\Мои документы\Мои рисунки\школ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278688" cy="1470025"/>
          </a:xfrm>
        </p:spPr>
        <p:txBody>
          <a:bodyPr>
            <a:noAutofit/>
          </a:bodyPr>
          <a:lstStyle/>
          <a:p>
            <a:r>
              <a:rPr lang="ru-RU" b="1" dirty="0" smtClean="0"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cs typeface="Tahoma" pitchFamily="34" charset="0"/>
              </a:rPr>
              <a:t>СЛОЖНОПОДЧИНЁННЫЕ ПРЕДЛОЖЕНИЯ </a:t>
            </a:r>
            <a:br>
              <a:rPr lang="ru-RU" b="1" dirty="0" smtClean="0"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cs typeface="Tahoma" pitchFamily="34" charset="0"/>
              </a:rPr>
            </a:br>
            <a:r>
              <a:rPr lang="ru-RU" b="1" dirty="0" smtClean="0"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cs typeface="Tahoma" pitchFamily="34" charset="0"/>
              </a:rPr>
              <a:t>С ПРИДАТОЧНОЙ ЧАСТЬЮ МЕСТА</a:t>
            </a:r>
            <a:endParaRPr lang="ru-RU" b="1" dirty="0"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696" y="4365104"/>
            <a:ext cx="6400800" cy="1176536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ru-RU" b="1" cap="all" dirty="0" smtClean="0">
                <a:solidFill>
                  <a:srgbClr val="7030A0"/>
                </a:solidFill>
                <a:effectLst>
                  <a:reflection blurRad="6350" stA="60000" endA="900" endPos="58000" dir="5400000" sy="-100000" algn="bl" rotWithShape="0"/>
                </a:effectLst>
                <a:latin typeface="Tahoma" pitchFamily="34" charset="0"/>
                <a:cs typeface="Tahoma" pitchFamily="34" charset="0"/>
              </a:rPr>
              <a:t>Верно-неверно</a:t>
            </a:r>
            <a:endParaRPr lang="ru-RU" b="1" cap="all" dirty="0">
              <a:solidFill>
                <a:srgbClr val="7030A0"/>
              </a:solidFill>
              <a:effectLst>
                <a:reflection blurRad="6350" stA="60000" endA="900" endPos="58000" dir="5400000" sy="-100000" algn="bl" rotWithShape="0"/>
              </a:effectLst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19" y="778265"/>
          <a:ext cx="8712969" cy="5819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127"/>
                <a:gridCol w="7107948"/>
                <a:gridCol w="1211894"/>
              </a:tblGrid>
              <a:tr h="58845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№</a:t>
                      </a:r>
                      <a:r>
                        <a:rPr lang="ru-RU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УТВЕРЖДЕНИЕ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ВЕРНО/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НЕВЕРНО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88455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just"/>
                      <a:r>
                        <a:rPr lang="ru-RU" sz="1600" dirty="0" smtClean="0"/>
                        <a:t>Сложноподчинённое предложение – это сложное союзное предложение, части которого</a:t>
                      </a:r>
                      <a:r>
                        <a:rPr lang="ru-RU" sz="1600" baseline="0" dirty="0" smtClean="0"/>
                        <a:t> соединены подчинительной связью.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                             +</a:t>
                      </a:r>
                      <a:endParaRPr lang="ru-RU" dirty="0"/>
                    </a:p>
                  </a:txBody>
                  <a:tcPr/>
                </a:tc>
              </a:tr>
              <a:tr h="561587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just"/>
                      <a:r>
                        <a:rPr lang="ru-RU" sz="1600" dirty="0" smtClean="0"/>
                        <a:t>Придаточное предложение</a:t>
                      </a:r>
                      <a:r>
                        <a:rPr lang="ru-RU" sz="1600" baseline="0" dirty="0" smtClean="0"/>
                        <a:t> присоединяется к главному при помощи союзов.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561587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/>
                        <a:t>        Союзные слова могут быть заменены словами других самостоятельных частей речи.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756585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       Придаточные определительные отвечают на вопросы</a:t>
                      </a:r>
                      <a:r>
                        <a:rPr lang="ru-RU" sz="1600" b="1" dirty="0" smtClean="0"/>
                        <a:t> какой? какая? какое? какие?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+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561587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/>
                        <a:t>     Придаточные изъяснительные отвечают на вопросы</a:t>
                      </a:r>
                      <a:r>
                        <a:rPr lang="ru-RU" sz="1600" b="1" dirty="0" smtClean="0"/>
                        <a:t> где?</a:t>
                      </a:r>
                      <a:r>
                        <a:rPr lang="ru-RU" sz="1600" b="1" baseline="0" dirty="0" smtClean="0"/>
                        <a:t> куда? откуда?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561587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     К придаточным образа действия и степени ставятся</a:t>
                      </a:r>
                      <a:r>
                        <a:rPr lang="ru-RU" sz="1600" baseline="0" dirty="0" smtClean="0"/>
                        <a:t> вопросы </a:t>
                      </a:r>
                      <a:r>
                        <a:rPr lang="ru-RU" sz="1600" b="1" baseline="0" dirty="0" smtClean="0"/>
                        <a:t>как? каким образом? в какой степени?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594627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/>
                        <a:t>     Придаточные образа действия и степени прикрепляются с помощью союзов </a:t>
                      </a:r>
                      <a:r>
                        <a:rPr lang="ru-RU" sz="1600" i="1" dirty="0" smtClean="0"/>
                        <a:t>что, чтобы, будто,</a:t>
                      </a:r>
                      <a:r>
                        <a:rPr lang="ru-RU" sz="1600" i="1" baseline="0" dirty="0" smtClean="0"/>
                        <a:t> словно </a:t>
                      </a:r>
                      <a:r>
                        <a:rPr lang="ru-RU" sz="1600" baseline="0" dirty="0" smtClean="0"/>
                        <a:t>и др. и союзных слов </a:t>
                      </a:r>
                      <a:r>
                        <a:rPr lang="ru-RU" sz="1600" i="1" baseline="0" dirty="0" smtClean="0"/>
                        <a:t>как, насколько </a:t>
                      </a:r>
                      <a:r>
                        <a:rPr lang="ru-RU" sz="1600" baseline="0" dirty="0" smtClean="0"/>
                        <a:t>и др.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756585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      Придаточная часть у таких предложений располагается перед главной.</a:t>
                      </a:r>
                    </a:p>
                    <a:p>
                      <a:endParaRPr lang="ru-RU" sz="1600" dirty="0" smtClean="0"/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Tahoma" pitchFamily="34" charset="0"/>
              </a:rPr>
              <a:t>РАБОТА С ТЕКСТОМ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4929411"/>
          </a:xfrm>
        </p:spPr>
        <p:txBody>
          <a:bodyPr>
            <a:normAutofit fontScale="40000" lnSpcReduction="20000"/>
          </a:bodyPr>
          <a:lstStyle/>
          <a:p>
            <a:pPr marL="88900" indent="59690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3500" b="1" dirty="0" smtClean="0"/>
              <a:t>(1) Какими симптомами и признаками скрытой манипуляции может воспользоваться наше сознание и интуиция? (2) Напомню главные.</a:t>
            </a:r>
            <a:br>
              <a:rPr lang="ru-RU" sz="3500" b="1" dirty="0" smtClean="0"/>
            </a:br>
            <a:r>
              <a:rPr lang="ru-RU" sz="3500" b="1" dirty="0" smtClean="0"/>
              <a:t/>
            </a:r>
            <a:br>
              <a:rPr lang="ru-RU" sz="3500" b="1" dirty="0" smtClean="0"/>
            </a:br>
            <a:r>
              <a:rPr lang="ru-RU" sz="3500" b="1" dirty="0" smtClean="0"/>
              <a:t>(3) Как только политик или диктор начинает говорить на птичьем языке, вворачивая малопонятные словечки вроде </a:t>
            </a:r>
            <a:r>
              <a:rPr lang="ru-RU" sz="3500" b="1" i="1" dirty="0" smtClean="0"/>
              <a:t>ваучера</a:t>
            </a:r>
            <a:r>
              <a:rPr lang="ru-RU" sz="3500" b="1" dirty="0" smtClean="0"/>
              <a:t> или </a:t>
            </a:r>
            <a:r>
              <a:rPr lang="ru-RU" sz="3500" b="1" i="1" dirty="0" smtClean="0"/>
              <a:t>секвестра,</a:t>
            </a:r>
            <a:r>
              <a:rPr lang="ru-RU" sz="3500" b="1" dirty="0" smtClean="0"/>
              <a:t> — значит, идет манипуляция (возможно, «вторичная», когда и сам говорящий является марионеткой манипуляторов). (4) Если бы говорящий желал, чтобы его сообщение было понято и осмыслено, а не заучено или внушено, то он сделал бы его доходчивым и построил в форме диалога. (5) В нашей жизни, за исключением чисто профессиональных сфер вроде науки и техники, нет проблем, которые нельзя было бы изложить на доступном русском языке. (6) Непонятные слова имеют или целью подавить слушателя фальшивым авторитетом «эксперта», либо выполняют роль шаманского заклинания и призваны оказать гипнотизирующий эффект. (7) Бывает также, что они — прикрытие самой наглой лжи, как это и было, например, в случае с ваучером.</a:t>
            </a:r>
            <a:br>
              <a:rPr lang="ru-RU" sz="3500" b="1" dirty="0" smtClean="0"/>
            </a:br>
            <a:r>
              <a:rPr lang="ru-RU" sz="3500" b="1" dirty="0" smtClean="0"/>
              <a:t/>
            </a:r>
            <a:br>
              <a:rPr lang="ru-RU" sz="3500" b="1" dirty="0" smtClean="0"/>
            </a:br>
            <a:r>
              <a:rPr lang="ru-RU" sz="3500" b="1" dirty="0" smtClean="0"/>
              <a:t>(8) В общем, язык — важнейшее диагностическое средство, недаром и врачи его смотрят.</a:t>
            </a:r>
          </a:p>
          <a:p>
            <a:pPr indent="342900" algn="r">
              <a:lnSpc>
                <a:spcPct val="170000"/>
              </a:lnSpc>
              <a:buNone/>
            </a:pPr>
            <a:r>
              <a:rPr lang="ru-RU" sz="2900" dirty="0" smtClean="0"/>
              <a:t>(</a:t>
            </a:r>
            <a:r>
              <a:rPr lang="ru-RU" sz="2900" dirty="0" err="1" smtClean="0"/>
              <a:t>С.Г.Кара-Мурза</a:t>
            </a:r>
            <a:r>
              <a:rPr lang="ru-RU" sz="2900" dirty="0" smtClean="0"/>
              <a:t>. Манипуляция сознанием)</a:t>
            </a:r>
            <a:endParaRPr lang="ru-RU" sz="2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Tahoma" pitchFamily="34" charset="0"/>
              </a:rPr>
              <a:t>РАБОТА С ТЕКСТОМ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В каком предложении выражена основная мысль автора?</a:t>
            </a:r>
          </a:p>
          <a:p>
            <a:pPr marL="514350" indent="-514350" algn="ctr">
              <a:buNone/>
            </a:pPr>
            <a:r>
              <a:rPr lang="ru-RU" b="1" dirty="0" smtClean="0">
                <a:latin typeface="Tahoma" pitchFamily="34" charset="0"/>
                <a:cs typeface="Tahoma" pitchFamily="34" charset="0"/>
              </a:rPr>
              <a:t>5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2. К какому стилю и типу речи относится данный текст?</a:t>
            </a:r>
          </a:p>
          <a:p>
            <a:pPr algn="ctr">
              <a:buNone/>
            </a:pPr>
            <a:r>
              <a:rPr lang="ru-RU" b="1" dirty="0" smtClean="0">
                <a:latin typeface="Tahoma" pitchFamily="34" charset="0"/>
                <a:cs typeface="Tahoma" pitchFamily="34" charset="0"/>
              </a:rPr>
              <a:t>публицистический стиль</a:t>
            </a:r>
          </a:p>
          <a:p>
            <a:pPr algn="ctr">
              <a:buNone/>
            </a:pPr>
            <a:r>
              <a:rPr lang="ru-RU" b="1" dirty="0" smtClean="0">
                <a:latin typeface="Tahoma" pitchFamily="34" charset="0"/>
                <a:cs typeface="Tahoma" pitchFamily="34" charset="0"/>
              </a:rPr>
              <a:t>рассуждение</a:t>
            </a:r>
            <a:endParaRPr lang="ru-RU" b="1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7500" lnSpcReduction="20000"/>
          </a:bodyPr>
          <a:lstStyle/>
          <a:p>
            <a:pPr indent="34290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35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3. Укажите,  в каком значении употребляется в тексте слово «манипуляция» (предложение  3)</a:t>
            </a:r>
          </a:p>
          <a:p>
            <a:pPr algn="just">
              <a:buNone/>
            </a:pPr>
            <a:r>
              <a:rPr lang="ru-RU" sz="3500" b="1" dirty="0" smtClean="0">
                <a:latin typeface="Tahoma" pitchFamily="34" charset="0"/>
                <a:cs typeface="Tahoma" pitchFamily="34" charset="0"/>
              </a:rPr>
              <a:t>1. </a:t>
            </a:r>
            <a:r>
              <a:rPr lang="ru-RU" sz="3800" b="1" dirty="0" smtClean="0">
                <a:latin typeface="Tahoma" pitchFamily="34" charset="0"/>
                <a:cs typeface="Tahoma" pitchFamily="34" charset="0"/>
              </a:rPr>
              <a:t>Сложный прием, сложное действие над чем-л. при работе руками. </a:t>
            </a:r>
          </a:p>
          <a:p>
            <a:pPr algn="just">
              <a:buNone/>
            </a:pPr>
            <a:r>
              <a:rPr lang="ru-RU" sz="3800" b="1" dirty="0" smtClean="0">
                <a:latin typeface="Tahoma" pitchFamily="34" charset="0"/>
                <a:cs typeface="Tahoma" pitchFamily="34" charset="0"/>
              </a:rPr>
              <a:t>2. </a:t>
            </a:r>
            <a:r>
              <a:rPr lang="ru-RU" sz="3800" b="1" i="1" dirty="0" smtClean="0">
                <a:latin typeface="Tahoma" pitchFamily="34" charset="0"/>
                <a:cs typeface="Tahoma" pitchFamily="34" charset="0"/>
              </a:rPr>
              <a:t>Цирк.</a:t>
            </a:r>
            <a:r>
              <a:rPr lang="ru-RU" sz="3800" b="1" dirty="0" smtClean="0">
                <a:latin typeface="Tahoma" pitchFamily="34" charset="0"/>
                <a:cs typeface="Tahoma" pitchFamily="34" charset="0"/>
              </a:rPr>
              <a:t> Показ фокусов, основанных на ловкости рук, на быстроте и точности движений кистей и пальцев. </a:t>
            </a:r>
          </a:p>
          <a:p>
            <a:pPr algn="just">
              <a:buNone/>
            </a:pPr>
            <a:r>
              <a:rPr lang="ru-RU" sz="3800" b="1" dirty="0" smtClean="0">
                <a:latin typeface="Tahoma" pitchFamily="34" charset="0"/>
                <a:cs typeface="Tahoma" pitchFamily="34" charset="0"/>
              </a:rPr>
              <a:t>3. </a:t>
            </a:r>
            <a:r>
              <a:rPr lang="ru-RU" sz="3800" b="1" i="1" dirty="0" smtClean="0">
                <a:latin typeface="Tahoma" pitchFamily="34" charset="0"/>
                <a:cs typeface="Tahoma" pitchFamily="34" charset="0"/>
              </a:rPr>
              <a:t>перен. разг. пренебр.</a:t>
            </a:r>
            <a:r>
              <a:rPr lang="ru-RU" sz="3800" b="1" dirty="0" smtClean="0">
                <a:latin typeface="Tahoma" pitchFamily="34" charset="0"/>
                <a:cs typeface="Tahoma" pitchFamily="34" charset="0"/>
              </a:rPr>
              <a:t> Ловкая проделка, махинация. </a:t>
            </a:r>
          </a:p>
          <a:p>
            <a:pPr algn="just">
              <a:buNone/>
            </a:pPr>
            <a:r>
              <a:rPr lang="ru-RU" sz="3800" b="1" dirty="0" smtClean="0">
                <a:latin typeface="Tahoma" pitchFamily="34" charset="0"/>
                <a:cs typeface="Tahoma" pitchFamily="34" charset="0"/>
              </a:rPr>
              <a:t>4. </a:t>
            </a:r>
            <a:r>
              <a:rPr lang="ru-RU" sz="3800" b="1" i="1" dirty="0" smtClean="0">
                <a:latin typeface="Tahoma" pitchFamily="34" charset="0"/>
                <a:cs typeface="Tahoma" pitchFamily="34" charset="0"/>
              </a:rPr>
              <a:t>Тех.</a:t>
            </a:r>
            <a:r>
              <a:rPr lang="ru-RU" sz="3800" b="1" dirty="0" smtClean="0">
                <a:latin typeface="Tahoma" pitchFamily="34" charset="0"/>
                <a:cs typeface="Tahoma" pitchFamily="34" charset="0"/>
              </a:rPr>
              <a:t> Действие манипулятора (в 3 знач.). </a:t>
            </a:r>
            <a:endParaRPr lang="ru-RU" sz="3800" b="1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6525344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buNone/>
              <a:defRPr/>
            </a:pPr>
            <a:r>
              <a:rPr lang="ru-RU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4. Какие </a:t>
            </a:r>
            <a:r>
              <a:rPr lang="ru-RU" b="1" dirty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средства выразительности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ru-RU" b="1" dirty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    используются в тексте?</a:t>
            </a:r>
          </a:p>
          <a:p>
            <a:pPr>
              <a:spcBef>
                <a:spcPts val="0"/>
              </a:spcBef>
              <a:buNone/>
              <a:defRPr/>
            </a:pPr>
            <a:endParaRPr lang="ru-RU" sz="600" b="1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   </a:t>
            </a:r>
            <a:r>
              <a:rPr lang="ru-RU" b="1" dirty="0">
                <a:latin typeface="Tahoma" pitchFamily="34" charset="0"/>
                <a:cs typeface="Tahoma" pitchFamily="34" charset="0"/>
              </a:rPr>
              <a:t>ряды однородных 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членов</a:t>
            </a:r>
            <a:endParaRPr lang="ru-RU" b="1" dirty="0">
              <a:latin typeface="Tahoma" pitchFamily="34" charset="0"/>
              <a:cs typeface="Tahoma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b="1" dirty="0">
                <a:latin typeface="Tahoma" pitchFamily="34" charset="0"/>
                <a:cs typeface="Tahoma" pitchFamily="34" charset="0"/>
              </a:rPr>
              <a:t>     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фразеологические обороты</a:t>
            </a:r>
            <a:endParaRPr lang="ru-RU" b="1" dirty="0">
              <a:latin typeface="Tahoma" pitchFamily="34" charset="0"/>
              <a:cs typeface="Tahoma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b="1" dirty="0">
                <a:latin typeface="Tahoma" pitchFamily="34" charset="0"/>
                <a:cs typeface="Tahoma" pitchFamily="34" charset="0"/>
              </a:rPr>
              <a:t>     вводные 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слова</a:t>
            </a:r>
            <a:endParaRPr lang="ru-RU" b="1" dirty="0">
              <a:latin typeface="Tahoma" pitchFamily="34" charset="0"/>
              <a:cs typeface="Tahoma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b="1" dirty="0">
                <a:latin typeface="Tahoma" pitchFamily="34" charset="0"/>
                <a:cs typeface="Tahoma" pitchFamily="34" charset="0"/>
              </a:rPr>
              <a:t>     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метафоры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b="1" dirty="0">
                <a:latin typeface="Tahoma" pitchFamily="34" charset="0"/>
                <a:cs typeface="Tahoma" pitchFamily="34" charset="0"/>
              </a:rPr>
              <a:t> 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    сравнительный оборот</a:t>
            </a:r>
          </a:p>
          <a:p>
            <a:pPr algn="just">
              <a:spcBef>
                <a:spcPts val="0"/>
              </a:spcBef>
              <a:buNone/>
              <a:defRPr/>
            </a:pPr>
            <a:r>
              <a:rPr lang="ru-RU" sz="33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5. </a:t>
            </a:r>
            <a:r>
              <a:rPr lang="ru-RU" sz="3300" b="1" dirty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Найдите слово, правописание приставки в котором зависит от глухости/звонкости звука, обозначаемого следующей после приставки буквой</a:t>
            </a:r>
            <a:r>
              <a:rPr lang="ru-RU" sz="33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algn="ctr">
              <a:spcBef>
                <a:spcPts val="0"/>
              </a:spcBef>
              <a:buNone/>
              <a:defRPr/>
            </a:pPr>
            <a:r>
              <a:rPr lang="ru-RU" sz="3300" b="1" dirty="0" smtClean="0">
                <a:latin typeface="Tahoma" pitchFamily="34" charset="0"/>
                <a:cs typeface="Tahoma" pitchFamily="34" charset="0"/>
              </a:rPr>
              <a:t>воспользоваться</a:t>
            </a:r>
          </a:p>
          <a:p>
            <a:pPr algn="just">
              <a:spcBef>
                <a:spcPts val="0"/>
              </a:spcBef>
              <a:buNone/>
              <a:defRPr/>
            </a:pPr>
            <a:r>
              <a:rPr lang="ru-RU" sz="33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6. Укажите слово с чередующейся гласной в корне.</a:t>
            </a:r>
          </a:p>
          <a:p>
            <a:pPr algn="ctr">
              <a:spcBef>
                <a:spcPts val="0"/>
              </a:spcBef>
              <a:buNone/>
              <a:defRPr/>
            </a:pPr>
            <a:r>
              <a:rPr lang="ru-RU" sz="3300" b="1" dirty="0" smtClean="0">
                <a:latin typeface="Tahoma" pitchFamily="34" charset="0"/>
                <a:cs typeface="Tahoma" pitchFamily="34" charset="0"/>
              </a:rPr>
              <a:t>изложить</a:t>
            </a:r>
          </a:p>
          <a:p>
            <a:pPr algn="just">
              <a:spcBef>
                <a:spcPts val="0"/>
              </a:spcBef>
              <a:buNone/>
              <a:defRPr/>
            </a:pPr>
            <a:endParaRPr lang="ru-RU" sz="3300" b="1" dirty="0" smtClean="0"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ts val="0"/>
              </a:spcBef>
              <a:buNone/>
              <a:defRPr/>
            </a:pPr>
            <a:endParaRPr lang="ru-RU" sz="3300" b="1" dirty="0" smtClean="0"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ts val="0"/>
              </a:spcBef>
              <a:buNone/>
              <a:defRPr/>
            </a:pPr>
            <a:endParaRPr lang="ru-RU" sz="3300" b="1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5. Назовите в третьем предложении деепричастный оборот.</a:t>
            </a:r>
          </a:p>
          <a:p>
            <a:pPr algn="just">
              <a:buNone/>
            </a:pPr>
            <a:r>
              <a:rPr lang="ru-RU" b="1" dirty="0" smtClean="0">
                <a:latin typeface="Tahoma" pitchFamily="34" charset="0"/>
                <a:cs typeface="Tahoma" pitchFamily="34" charset="0"/>
              </a:rPr>
              <a:t>вворачивая малопонятные словечки вроде </a:t>
            </a:r>
            <a:r>
              <a:rPr lang="ru-RU" b="1" i="1" dirty="0" smtClean="0">
                <a:latin typeface="Tahoma" pitchFamily="34" charset="0"/>
                <a:cs typeface="Tahoma" pitchFamily="34" charset="0"/>
              </a:rPr>
              <a:t>ваучера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 или </a:t>
            </a:r>
            <a:r>
              <a:rPr lang="ru-RU" b="1" i="1" dirty="0" smtClean="0">
                <a:latin typeface="Tahoma" pitchFamily="34" charset="0"/>
                <a:cs typeface="Tahoma" pitchFamily="34" charset="0"/>
              </a:rPr>
              <a:t>секвестра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6. В 4-м предложении найдите краткие страдательные причастия.</a:t>
            </a:r>
          </a:p>
          <a:p>
            <a:pPr algn="just">
              <a:buNone/>
            </a:pPr>
            <a:r>
              <a:rPr lang="ru-RU" b="1" dirty="0" smtClean="0">
                <a:latin typeface="Tahoma" pitchFamily="34" charset="0"/>
                <a:cs typeface="Tahoma" pitchFamily="34" charset="0"/>
              </a:rPr>
              <a:t>Понято, осмыслено, заучено, внушено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7. Найдите и назовите номер предложения с придаточным определительным.</a:t>
            </a:r>
          </a:p>
          <a:p>
            <a:pPr algn="just">
              <a:buNone/>
            </a:pPr>
            <a:r>
              <a:rPr lang="ru-RU" b="1" dirty="0" smtClean="0"/>
              <a:t>(5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) [В нашей жизни, за исключением чисто профессиональных сфер вроде науки и техники, нет проблем], (которые нельзя было бы изложить на доступном русском языке).</a:t>
            </a:r>
            <a:endParaRPr lang="ru-RU" b="1" dirty="0" smtClean="0">
              <a:solidFill>
                <a:srgbClr val="7030A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buNone/>
            </a:pPr>
            <a:endParaRPr lang="ru-RU" b="1" dirty="0" smtClean="0">
              <a:solidFill>
                <a:srgbClr val="7030A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buNone/>
            </a:pPr>
            <a:endParaRPr lang="ru-RU" b="1" dirty="0" smtClean="0">
              <a:solidFill>
                <a:srgbClr val="7030A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buNone/>
            </a:pPr>
            <a:endParaRPr lang="ru-RU" b="1" dirty="0" smtClean="0">
              <a:solidFill>
                <a:srgbClr val="7030A0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buNone/>
            </a:pPr>
            <a:endParaRPr lang="ru-RU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reflection blurRad="6350" stA="60000" endA="900" endPos="58000" dir="5400000" sy="-100000" algn="bl" rotWithShape="0"/>
                </a:effectLst>
                <a:latin typeface="Tahoma" pitchFamily="34" charset="0"/>
                <a:cs typeface="Tahoma" pitchFamily="34" charset="0"/>
              </a:rPr>
              <a:t>АНАЛИЗ ПРЕДЛОЖЕНИЙ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000" b="1" dirty="0" smtClean="0">
                <a:latin typeface="Tahoma" pitchFamily="34" charset="0"/>
                <a:cs typeface="Tahoma" pitchFamily="34" charset="0"/>
              </a:rPr>
              <a:t>		Где не погибло слово, там и дело ещё не погибло. (Герцен А.И.)</a:t>
            </a:r>
            <a:endParaRPr lang="ru-RU" sz="3000" b="1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reflection blurRad="6350" stA="60000" endA="900" endPos="58000" dir="5400000" sy="-100000" algn="bl" rotWithShape="0"/>
                </a:effectLst>
                <a:latin typeface="Tahoma" pitchFamily="34" charset="0"/>
                <a:cs typeface="Tahoma" pitchFamily="34" charset="0"/>
              </a:rPr>
              <a:t>АНАЛИЗ ПРЕДЛОЖЕНИЙ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200" dirty="0" err="1" smtClean="0">
                <a:latin typeface="Tahoma" pitchFamily="34" charset="0"/>
                <a:cs typeface="Tahoma" pitchFamily="34" charset="0"/>
              </a:rPr>
              <a:t>союз.сл</a:t>
            </a:r>
            <a:r>
              <a:rPr lang="ru-RU" sz="2200" dirty="0" smtClean="0">
                <a:latin typeface="Tahoma" pitchFamily="34" charset="0"/>
                <a:cs typeface="Tahoma" pitchFamily="34" charset="0"/>
              </a:rPr>
              <a:t>.                                        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где?</a:t>
            </a:r>
          </a:p>
          <a:p>
            <a:pPr>
              <a:buNone/>
            </a:pPr>
            <a:r>
              <a:rPr lang="ru-RU" b="1" dirty="0" smtClean="0">
                <a:latin typeface="Tahoma" pitchFamily="34" charset="0"/>
                <a:cs typeface="Tahoma" pitchFamily="34" charset="0"/>
              </a:rPr>
              <a:t>(</a:t>
            </a:r>
            <a:r>
              <a:rPr lang="ru-RU" b="1" u="dotDashHeavy" dirty="0" smtClean="0">
                <a:latin typeface="Tahoma" pitchFamily="34" charset="0"/>
                <a:cs typeface="Tahoma" pitchFamily="34" charset="0"/>
              </a:rPr>
              <a:t>Где 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не </a:t>
            </a:r>
            <a:r>
              <a:rPr lang="ru-RU" b="1" u="dbl" dirty="0" smtClean="0">
                <a:latin typeface="Tahoma" pitchFamily="34" charset="0"/>
                <a:cs typeface="Tahoma" pitchFamily="34" charset="0"/>
              </a:rPr>
              <a:t>погибло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ru-RU" b="1" u="sng" dirty="0" smtClean="0">
                <a:latin typeface="Tahoma" pitchFamily="34" charset="0"/>
                <a:cs typeface="Tahoma" pitchFamily="34" charset="0"/>
              </a:rPr>
              <a:t>слово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), [</a:t>
            </a:r>
            <a:r>
              <a:rPr lang="ru-RU" b="1" u="dotDashHeavy" dirty="0" smtClean="0">
                <a:latin typeface="Tahoma" pitchFamily="34" charset="0"/>
                <a:cs typeface="Tahoma" pitchFamily="34" charset="0"/>
              </a:rPr>
              <a:t>там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 и </a:t>
            </a:r>
            <a:r>
              <a:rPr lang="ru-RU" b="1" u="sng" dirty="0" smtClean="0">
                <a:latin typeface="Tahoma" pitchFamily="34" charset="0"/>
                <a:cs typeface="Tahoma" pitchFamily="34" charset="0"/>
              </a:rPr>
              <a:t>дело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 еще не </a:t>
            </a:r>
            <a:r>
              <a:rPr lang="ru-RU" b="1" u="dbl" dirty="0" smtClean="0">
                <a:latin typeface="Tahoma" pitchFamily="34" charset="0"/>
                <a:cs typeface="Tahoma" pitchFamily="34" charset="0"/>
              </a:rPr>
              <a:t>погибло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]. (Герцен А.И.)</a:t>
            </a:r>
          </a:p>
          <a:p>
            <a:pPr>
              <a:buNone/>
            </a:pPr>
            <a:r>
              <a:rPr lang="ru-RU" b="1" dirty="0" smtClean="0">
                <a:latin typeface="Tahoma" pitchFamily="34" charset="0"/>
                <a:cs typeface="Tahoma" pitchFamily="34" charset="0"/>
              </a:rPr>
              <a:t>    </a:t>
            </a:r>
            <a:r>
              <a:rPr lang="ru-RU" sz="1400" b="1" dirty="0" smtClean="0">
                <a:latin typeface="Tahoma" pitchFamily="34" charset="0"/>
                <a:cs typeface="Tahoma" pitchFamily="34" charset="0"/>
              </a:rPr>
              <a:t>                                       </a:t>
            </a:r>
            <a:r>
              <a:rPr lang="ru-RU" sz="2200" b="1" dirty="0" smtClean="0">
                <a:latin typeface="Tahoma" pitchFamily="34" charset="0"/>
                <a:cs typeface="Tahoma" pitchFamily="34" charset="0"/>
              </a:rPr>
              <a:t>где?</a:t>
            </a:r>
          </a:p>
          <a:p>
            <a:pPr>
              <a:buNone/>
            </a:pPr>
            <a:r>
              <a:rPr lang="ru-RU" sz="1900" b="1" dirty="0" smtClean="0">
                <a:latin typeface="Tahoma" pitchFamily="34" charset="0"/>
                <a:cs typeface="Tahoma" pitchFamily="34" charset="0"/>
              </a:rPr>
              <a:t>(</a:t>
            </a:r>
            <a:r>
              <a:rPr lang="ru-RU" sz="1900" b="1" dirty="0" err="1" smtClean="0">
                <a:latin typeface="Tahoma" pitchFamily="34" charset="0"/>
                <a:cs typeface="Tahoma" pitchFamily="34" charset="0"/>
              </a:rPr>
              <a:t>союз.сл</a:t>
            </a:r>
            <a:r>
              <a:rPr lang="ru-RU" sz="1900" b="1" dirty="0" smtClean="0">
                <a:latin typeface="Tahoma" pitchFamily="34" charset="0"/>
                <a:cs typeface="Tahoma" pitchFamily="34" charset="0"/>
              </a:rPr>
              <a:t>. </a:t>
            </a:r>
            <a:r>
              <a:rPr lang="ru-RU" sz="1900" b="1" u="dotDashHeavy" dirty="0" smtClean="0">
                <a:latin typeface="Tahoma" pitchFamily="34" charset="0"/>
                <a:cs typeface="Tahoma" pitchFamily="34" charset="0"/>
              </a:rPr>
              <a:t>ГДЕ</a:t>
            </a:r>
            <a:r>
              <a:rPr lang="ru-RU" sz="1900" b="1" dirty="0" smtClean="0">
                <a:latin typeface="Tahoma" pitchFamily="34" charset="0"/>
                <a:cs typeface="Tahoma" pitchFamily="34" charset="0"/>
              </a:rPr>
              <a:t> = -), [</a:t>
            </a:r>
            <a:r>
              <a:rPr lang="ru-RU" sz="1900" b="1" dirty="0" err="1" smtClean="0">
                <a:latin typeface="Tahoma" pitchFamily="34" charset="0"/>
                <a:cs typeface="Tahoma" pitchFamily="34" charset="0"/>
              </a:rPr>
              <a:t>ук.слово</a:t>
            </a:r>
            <a:r>
              <a:rPr lang="ru-RU" sz="1900" b="1" dirty="0" smtClean="0">
                <a:latin typeface="Tahoma" pitchFamily="34" charset="0"/>
                <a:cs typeface="Tahoma" pitchFamily="34" charset="0"/>
              </a:rPr>
              <a:t> ТАМ - =].</a:t>
            </a:r>
            <a:endParaRPr lang="ru-RU" dirty="0"/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4788024" y="2132856"/>
            <a:ext cx="2016224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flipH="1">
            <a:off x="2195736" y="3789040"/>
            <a:ext cx="2016224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reflection blurRad="6350" stA="60000" endA="900" endPos="58000" dir="5400000" sy="-100000" algn="bl" rotWithShape="0"/>
                </a:effectLst>
                <a:latin typeface="Tahoma" pitchFamily="34" charset="0"/>
                <a:cs typeface="Tahoma" pitchFamily="34" charset="0"/>
              </a:rPr>
              <a:t>АНАЛИЗ ПРЕДЛОЖЕНИЙ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3000" b="1" dirty="0" smtClean="0">
                <a:latin typeface="Tahoma" pitchFamily="34" charset="0"/>
                <a:cs typeface="Tahoma" pitchFamily="34" charset="0"/>
              </a:rPr>
              <a:t>		Дорогою свободною иди, куда влечёт тебя свободный ум. (А.С.Пушкин)</a:t>
            </a:r>
            <a:endParaRPr lang="ru-RU" sz="3000" b="1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reflection blurRad="6350" stA="60000" endA="900" endPos="58000" dir="5400000" sy="-100000" algn="bl" rotWithShape="0"/>
                </a:effectLst>
                <a:latin typeface="Tahoma" pitchFamily="34" charset="0"/>
                <a:cs typeface="Tahoma" pitchFamily="34" charset="0"/>
              </a:rPr>
              <a:t>АНАЛИЗ ПРЕДЛОЖЕНИЙ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400" b="1" dirty="0" smtClean="0">
                <a:latin typeface="Tahoma" pitchFamily="34" charset="0"/>
                <a:cs typeface="Tahoma" pitchFamily="34" charset="0"/>
              </a:rPr>
              <a:t>                              </a:t>
            </a:r>
            <a:r>
              <a:rPr lang="ru-RU" sz="1900" b="1" dirty="0" smtClean="0">
                <a:latin typeface="Tahoma" pitchFamily="34" charset="0"/>
                <a:cs typeface="Tahoma" pitchFamily="34" charset="0"/>
              </a:rPr>
              <a:t>КУДА?</a:t>
            </a:r>
          </a:p>
          <a:p>
            <a:pPr>
              <a:buNone/>
            </a:pPr>
            <a:r>
              <a:rPr lang="ru-RU" b="1" dirty="0" smtClean="0">
                <a:latin typeface="Tahoma" pitchFamily="34" charset="0"/>
                <a:cs typeface="Tahoma" pitchFamily="34" charset="0"/>
              </a:rPr>
              <a:t>[Дорогою свободной </a:t>
            </a:r>
            <a:r>
              <a:rPr lang="ru-RU" b="1" u="dbl" dirty="0" smtClean="0">
                <a:latin typeface="Tahoma" pitchFamily="34" charset="0"/>
                <a:cs typeface="Tahoma" pitchFamily="34" charset="0"/>
              </a:rPr>
              <a:t>иди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], (</a:t>
            </a:r>
            <a:r>
              <a:rPr lang="ru-RU" b="1" u="dotDashHeavy" dirty="0" smtClean="0">
                <a:latin typeface="Tahoma" pitchFamily="34" charset="0"/>
                <a:cs typeface="Tahoma" pitchFamily="34" charset="0"/>
              </a:rPr>
              <a:t>куда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ru-RU" b="1" u="dbl" dirty="0" smtClean="0">
                <a:latin typeface="Tahoma" pitchFamily="34" charset="0"/>
                <a:cs typeface="Tahoma" pitchFamily="34" charset="0"/>
              </a:rPr>
              <a:t>влечёт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 тебя свободный </a:t>
            </a:r>
            <a:r>
              <a:rPr lang="ru-RU" b="1" u="sng" dirty="0" smtClean="0">
                <a:latin typeface="Tahoma" pitchFamily="34" charset="0"/>
                <a:cs typeface="Tahoma" pitchFamily="34" charset="0"/>
              </a:rPr>
              <a:t>ум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...) (А. Пушкин) </a:t>
            </a:r>
          </a:p>
          <a:p>
            <a:pPr>
              <a:buNone/>
            </a:pPr>
            <a:endParaRPr lang="ru-RU" sz="1900" b="1" dirty="0" smtClean="0"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ru-RU" sz="1900" b="1" dirty="0" smtClean="0">
                <a:latin typeface="Tahoma" pitchFamily="34" charset="0"/>
                <a:cs typeface="Tahoma" pitchFamily="34" charset="0"/>
              </a:rPr>
              <a:t>                 </a:t>
            </a:r>
            <a:r>
              <a:rPr lang="ru-RU" sz="1300" b="1" dirty="0" smtClean="0">
                <a:latin typeface="Tahoma" pitchFamily="34" charset="0"/>
                <a:cs typeface="Tahoma" pitchFamily="34" charset="0"/>
              </a:rPr>
              <a:t>КУДА?</a:t>
            </a:r>
          </a:p>
          <a:p>
            <a:pPr>
              <a:buNone/>
            </a:pPr>
            <a:endParaRPr lang="ru-RU" sz="1900" b="1" dirty="0" smtClean="0"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ru-RU" sz="1900" b="1" dirty="0" smtClean="0">
                <a:latin typeface="Tahoma" pitchFamily="34" charset="0"/>
                <a:cs typeface="Tahoma" pitchFamily="34" charset="0"/>
              </a:rPr>
              <a:t>    [ = ], ( </a:t>
            </a:r>
            <a:r>
              <a:rPr lang="ru-RU" sz="1700" b="1" dirty="0" smtClean="0">
                <a:latin typeface="Tahoma" pitchFamily="34" charset="0"/>
                <a:cs typeface="Tahoma" pitchFamily="34" charset="0"/>
              </a:rPr>
              <a:t>СОЮЗ.СЛ. </a:t>
            </a:r>
            <a:r>
              <a:rPr lang="ru-RU" sz="1900" b="1" u="dotDashHeavy" dirty="0" smtClean="0">
                <a:latin typeface="Tahoma" pitchFamily="34" charset="0"/>
                <a:cs typeface="Tahoma" pitchFamily="34" charset="0"/>
              </a:rPr>
              <a:t>КУДА</a:t>
            </a:r>
            <a:r>
              <a:rPr lang="ru-RU" sz="1900" b="1" dirty="0" smtClean="0">
                <a:latin typeface="Tahoma" pitchFamily="34" charset="0"/>
                <a:cs typeface="Tahoma" pitchFamily="34" charset="0"/>
              </a:rPr>
              <a:t> =</a:t>
            </a:r>
            <a:r>
              <a:rPr lang="en-US" sz="1900" b="1" dirty="0" smtClean="0">
                <a:latin typeface="Tahoma" pitchFamily="34" charset="0"/>
                <a:cs typeface="Tahoma" pitchFamily="34" charset="0"/>
              </a:rPr>
              <a:t> -</a:t>
            </a:r>
            <a:r>
              <a:rPr lang="ru-RU" sz="1900" b="1" dirty="0" smtClean="0">
                <a:latin typeface="Tahoma" pitchFamily="34" charset="0"/>
                <a:cs typeface="Tahoma" pitchFamily="34" charset="0"/>
              </a:rPr>
              <a:t> )…</a:t>
            </a:r>
            <a:endParaRPr lang="ru-RU" b="1" dirty="0" smtClean="0"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5004048" y="2420888"/>
            <a:ext cx="1728192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1115616" y="4725144"/>
            <a:ext cx="1728192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61174" cy="68556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3200" b="1" dirty="0">
              <a:solidFill>
                <a:srgbClr val="7030A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Цель урока: углубление знаний о видах сложноподчинённых предложений.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reflection blurRad="6350" stA="60000" endA="900" endPos="58000" dir="5400000" sy="-100000" algn="bl" rotWithShape="0"/>
                </a:effectLst>
                <a:latin typeface="Tahoma" pitchFamily="34" charset="0"/>
                <a:cs typeface="Tahoma" pitchFamily="34" charset="0"/>
              </a:rPr>
              <a:t>АНАЛИЗ ПРЕДЛОЖЕНИЙ</a:t>
            </a:r>
            <a:endParaRPr lang="ru-RU" b="1" dirty="0">
              <a:solidFill>
                <a:srgbClr val="7030A0"/>
              </a:solidFill>
              <a:effectLst>
                <a:reflection blurRad="6350" stA="60000" endA="900" endPos="58000" dir="5400000" sy="-100000" algn="bl" rotWithShape="0"/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85740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sz="2200" dirty="0" err="1" smtClean="0">
                <a:latin typeface="Tahoma" pitchFamily="34" charset="0"/>
                <a:cs typeface="Tahoma" pitchFamily="34" charset="0"/>
              </a:rPr>
              <a:t>союз.сл</a:t>
            </a:r>
            <a:r>
              <a:rPr lang="ru-RU" sz="2200" dirty="0" smtClean="0">
                <a:latin typeface="Tahoma" pitchFamily="34" charset="0"/>
                <a:cs typeface="Tahoma" pitchFamily="34" charset="0"/>
              </a:rPr>
              <a:t>.                                        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где?</a:t>
            </a:r>
          </a:p>
          <a:p>
            <a:pPr>
              <a:buNone/>
            </a:pPr>
            <a:r>
              <a:rPr lang="ru-RU" b="1" dirty="0" smtClean="0">
                <a:latin typeface="Tahoma" pitchFamily="34" charset="0"/>
                <a:cs typeface="Tahoma" pitchFamily="34" charset="0"/>
              </a:rPr>
              <a:t>(</a:t>
            </a:r>
            <a:r>
              <a:rPr lang="ru-RU" b="1" u="dotDashHeavy" dirty="0" smtClean="0">
                <a:latin typeface="Tahoma" pitchFamily="34" charset="0"/>
                <a:cs typeface="Tahoma" pitchFamily="34" charset="0"/>
              </a:rPr>
              <a:t>Где 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не </a:t>
            </a:r>
            <a:r>
              <a:rPr lang="ru-RU" b="1" u="dbl" dirty="0" smtClean="0">
                <a:latin typeface="Tahoma" pitchFamily="34" charset="0"/>
                <a:cs typeface="Tahoma" pitchFamily="34" charset="0"/>
              </a:rPr>
              <a:t>погибло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ru-RU" b="1" u="sng" dirty="0" smtClean="0">
                <a:latin typeface="Tahoma" pitchFamily="34" charset="0"/>
                <a:cs typeface="Tahoma" pitchFamily="34" charset="0"/>
              </a:rPr>
              <a:t>слово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), [</a:t>
            </a:r>
            <a:r>
              <a:rPr lang="ru-RU" b="1" u="dotDashHeavy" dirty="0" smtClean="0">
                <a:latin typeface="Tahoma" pitchFamily="34" charset="0"/>
                <a:cs typeface="Tahoma" pitchFamily="34" charset="0"/>
              </a:rPr>
              <a:t>там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 и </a:t>
            </a:r>
            <a:r>
              <a:rPr lang="ru-RU" b="1" u="sng" dirty="0" smtClean="0">
                <a:latin typeface="Tahoma" pitchFamily="34" charset="0"/>
                <a:cs typeface="Tahoma" pitchFamily="34" charset="0"/>
              </a:rPr>
              <a:t>дело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 еще не </a:t>
            </a:r>
            <a:r>
              <a:rPr lang="ru-RU" b="1" u="dbl" dirty="0" smtClean="0">
                <a:latin typeface="Tahoma" pitchFamily="34" charset="0"/>
                <a:cs typeface="Tahoma" pitchFamily="34" charset="0"/>
              </a:rPr>
              <a:t>погибло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]. (Герцен А.И.)</a:t>
            </a:r>
          </a:p>
          <a:p>
            <a:pPr>
              <a:buNone/>
            </a:pPr>
            <a:r>
              <a:rPr lang="ru-RU" b="1" dirty="0" smtClean="0">
                <a:latin typeface="Tahoma" pitchFamily="34" charset="0"/>
                <a:cs typeface="Tahoma" pitchFamily="34" charset="0"/>
              </a:rPr>
              <a:t>    </a:t>
            </a:r>
            <a:r>
              <a:rPr lang="ru-RU" sz="1400" b="1" dirty="0" smtClean="0">
                <a:latin typeface="Tahoma" pitchFamily="34" charset="0"/>
                <a:cs typeface="Tahoma" pitchFamily="34" charset="0"/>
              </a:rPr>
              <a:t>                                       </a:t>
            </a:r>
            <a:r>
              <a:rPr lang="ru-RU" sz="2200" b="1" dirty="0" smtClean="0">
                <a:latin typeface="Tahoma" pitchFamily="34" charset="0"/>
                <a:cs typeface="Tahoma" pitchFamily="34" charset="0"/>
              </a:rPr>
              <a:t>где?</a:t>
            </a:r>
          </a:p>
          <a:p>
            <a:pPr>
              <a:buNone/>
            </a:pPr>
            <a:r>
              <a:rPr lang="ru-RU" sz="1900" b="1" dirty="0" smtClean="0">
                <a:latin typeface="Tahoma" pitchFamily="34" charset="0"/>
                <a:cs typeface="Tahoma" pitchFamily="34" charset="0"/>
              </a:rPr>
              <a:t>(</a:t>
            </a:r>
            <a:r>
              <a:rPr lang="ru-RU" sz="1900" b="1" dirty="0" err="1" smtClean="0">
                <a:latin typeface="Tahoma" pitchFamily="34" charset="0"/>
                <a:cs typeface="Tahoma" pitchFamily="34" charset="0"/>
              </a:rPr>
              <a:t>союз.сл</a:t>
            </a:r>
            <a:r>
              <a:rPr lang="ru-RU" sz="1900" b="1" dirty="0" smtClean="0">
                <a:latin typeface="Tahoma" pitchFamily="34" charset="0"/>
                <a:cs typeface="Tahoma" pitchFamily="34" charset="0"/>
              </a:rPr>
              <a:t>. ГДЕ = -), [</a:t>
            </a:r>
            <a:r>
              <a:rPr lang="ru-RU" sz="1900" b="1" dirty="0" err="1" smtClean="0">
                <a:latin typeface="Tahoma" pitchFamily="34" charset="0"/>
                <a:cs typeface="Tahoma" pitchFamily="34" charset="0"/>
              </a:rPr>
              <a:t>ук.слово</a:t>
            </a:r>
            <a:r>
              <a:rPr lang="ru-RU" sz="1900" b="1" dirty="0" smtClean="0">
                <a:latin typeface="Tahoma" pitchFamily="34" charset="0"/>
                <a:cs typeface="Tahoma" pitchFamily="34" charset="0"/>
              </a:rPr>
              <a:t> ТАМ - =].</a:t>
            </a:r>
            <a:r>
              <a:rPr lang="ru-RU" sz="2000" b="1" dirty="0" smtClean="0">
                <a:latin typeface="Tahoma" pitchFamily="34" charset="0"/>
                <a:cs typeface="Tahoma" pitchFamily="34" charset="0"/>
              </a:rPr>
              <a:t> </a:t>
            </a:r>
            <a:endParaRPr lang="ru-RU" sz="1900" b="1" dirty="0" smtClean="0"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ru-RU" sz="4400" b="1" dirty="0" smtClean="0">
                <a:latin typeface="Tahoma" pitchFamily="34" charset="0"/>
                <a:cs typeface="Tahoma" pitchFamily="34" charset="0"/>
              </a:rPr>
              <a:t>                                 </a:t>
            </a:r>
            <a:r>
              <a:rPr lang="ru-RU" sz="1900" b="1" dirty="0" smtClean="0">
                <a:latin typeface="Tahoma" pitchFamily="34" charset="0"/>
                <a:cs typeface="Tahoma" pitchFamily="34" charset="0"/>
              </a:rPr>
              <a:t>КУДА?</a:t>
            </a:r>
          </a:p>
          <a:p>
            <a:pPr>
              <a:buNone/>
            </a:pPr>
            <a:r>
              <a:rPr lang="ru-RU" b="1" dirty="0" smtClean="0">
                <a:latin typeface="Tahoma" pitchFamily="34" charset="0"/>
                <a:cs typeface="Tahoma" pitchFamily="34" charset="0"/>
              </a:rPr>
              <a:t>[Дорогою свободной </a:t>
            </a:r>
            <a:r>
              <a:rPr lang="ru-RU" b="1" u="dbl" dirty="0" smtClean="0">
                <a:latin typeface="Tahoma" pitchFamily="34" charset="0"/>
                <a:cs typeface="Tahoma" pitchFamily="34" charset="0"/>
              </a:rPr>
              <a:t>иди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], (</a:t>
            </a:r>
            <a:r>
              <a:rPr lang="ru-RU" b="1" u="dotDashHeavy" dirty="0" smtClean="0">
                <a:latin typeface="Tahoma" pitchFamily="34" charset="0"/>
                <a:cs typeface="Tahoma" pitchFamily="34" charset="0"/>
              </a:rPr>
              <a:t>куда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ru-RU" b="1" u="dbl" dirty="0" smtClean="0">
                <a:latin typeface="Tahoma" pitchFamily="34" charset="0"/>
                <a:cs typeface="Tahoma" pitchFamily="34" charset="0"/>
              </a:rPr>
              <a:t>влечёт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 тебя свободный </a:t>
            </a:r>
            <a:r>
              <a:rPr lang="ru-RU" b="1" u="sng" dirty="0" smtClean="0">
                <a:latin typeface="Tahoma" pitchFamily="34" charset="0"/>
                <a:cs typeface="Tahoma" pitchFamily="34" charset="0"/>
              </a:rPr>
              <a:t>ум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...) (А. Пушкин) </a:t>
            </a:r>
          </a:p>
          <a:p>
            <a:pPr>
              <a:buNone/>
            </a:pPr>
            <a:endParaRPr lang="ru-RU" sz="1900" b="1" dirty="0" smtClean="0"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ru-RU" sz="1900" b="1" dirty="0" smtClean="0">
                <a:latin typeface="Tahoma" pitchFamily="34" charset="0"/>
                <a:cs typeface="Tahoma" pitchFamily="34" charset="0"/>
              </a:rPr>
              <a:t>                 </a:t>
            </a:r>
            <a:r>
              <a:rPr lang="ru-RU" sz="1300" b="1" dirty="0" smtClean="0">
                <a:latin typeface="Tahoma" pitchFamily="34" charset="0"/>
                <a:cs typeface="Tahoma" pitchFamily="34" charset="0"/>
              </a:rPr>
              <a:t>КУДА?</a:t>
            </a:r>
          </a:p>
          <a:p>
            <a:pPr>
              <a:buNone/>
            </a:pPr>
            <a:endParaRPr lang="ru-RU" sz="1900" b="1" dirty="0" smtClean="0"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ru-RU" sz="1900" b="1" dirty="0" smtClean="0">
                <a:latin typeface="Tahoma" pitchFamily="34" charset="0"/>
                <a:cs typeface="Tahoma" pitchFamily="34" charset="0"/>
              </a:rPr>
              <a:t>    [ = ], ( </a:t>
            </a:r>
            <a:r>
              <a:rPr lang="ru-RU" sz="1700" b="1" dirty="0" smtClean="0">
                <a:latin typeface="Tahoma" pitchFamily="34" charset="0"/>
                <a:cs typeface="Tahoma" pitchFamily="34" charset="0"/>
              </a:rPr>
              <a:t>СОЮЗ.СЛ. </a:t>
            </a:r>
            <a:r>
              <a:rPr lang="ru-RU" sz="1900" b="1" dirty="0" smtClean="0">
                <a:latin typeface="Tahoma" pitchFamily="34" charset="0"/>
                <a:cs typeface="Tahoma" pitchFamily="34" charset="0"/>
              </a:rPr>
              <a:t>КУДА = </a:t>
            </a:r>
            <a:r>
              <a:rPr lang="en-US" sz="1900" b="1" dirty="0" smtClean="0">
                <a:latin typeface="Tahoma" pitchFamily="34" charset="0"/>
                <a:cs typeface="Tahoma" pitchFamily="34" charset="0"/>
              </a:rPr>
              <a:t> - </a:t>
            </a:r>
            <a:r>
              <a:rPr lang="ru-RU" sz="1900" b="1" dirty="0" smtClean="0">
                <a:latin typeface="Tahoma" pitchFamily="34" charset="0"/>
                <a:cs typeface="Tahoma" pitchFamily="34" charset="0"/>
              </a:rPr>
              <a:t>)…</a:t>
            </a:r>
          </a:p>
          <a:p>
            <a:pPr>
              <a:buNone/>
            </a:pPr>
            <a:endParaRPr lang="ru-RU" b="1" dirty="0" smtClean="0"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endParaRPr lang="ru-RU" dirty="0"/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4788024" y="1556792"/>
            <a:ext cx="2016224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H="1">
            <a:off x="2051720" y="2852936"/>
            <a:ext cx="2016224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1043608" y="5373216"/>
            <a:ext cx="1728192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004048" y="3789040"/>
            <a:ext cx="1728192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reflection blurRad="6350" stA="60000" endA="900" endPos="58000" dir="5400000" sy="-100000" algn="bl" rotWithShape="0"/>
                </a:effectLst>
                <a:latin typeface="Tahoma" pitchFamily="34" charset="0"/>
                <a:cs typeface="Tahoma" pitchFamily="34" charset="0"/>
              </a:rPr>
              <a:t>ПРИДАТОЧНЫЕ МЕСТА</a:t>
            </a:r>
            <a:endParaRPr lang="ru-RU" b="1" dirty="0">
              <a:solidFill>
                <a:srgbClr val="7030A0"/>
              </a:solidFill>
              <a:effectLst>
                <a:reflection blurRad="6350" stA="60000" endA="900" endPos="58000" dir="5400000" sy="-100000" algn="bl" rotWithShape="0"/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 algn="just">
              <a:buAutoNum type="arabicPeriod"/>
            </a:pPr>
            <a:r>
              <a:rPr lang="ru-RU" b="1" dirty="0" smtClean="0">
                <a:latin typeface="Tahoma" pitchFamily="34" charset="0"/>
                <a:cs typeface="Tahoma" pitchFamily="34" charset="0"/>
              </a:rPr>
              <a:t>Обозначают место или направление движения.</a:t>
            </a:r>
          </a:p>
          <a:p>
            <a:pPr marL="514350" indent="-514350" algn="just">
              <a:buAutoNum type="arabicPeriod"/>
            </a:pPr>
            <a:r>
              <a:rPr lang="ru-RU" b="1" dirty="0" smtClean="0">
                <a:latin typeface="Tahoma" pitchFamily="34" charset="0"/>
                <a:cs typeface="Tahoma" pitchFamily="34" charset="0"/>
              </a:rPr>
              <a:t>Отвечают на вопросы </a:t>
            </a:r>
            <a:r>
              <a:rPr lang="ru-RU" b="1" i="1" dirty="0" smtClean="0">
                <a:latin typeface="Tahoma" pitchFamily="34" charset="0"/>
                <a:cs typeface="Tahoma" pitchFamily="34" charset="0"/>
              </a:rPr>
              <a:t>где? куда? откуда?</a:t>
            </a:r>
          </a:p>
          <a:p>
            <a:pPr marL="514350" indent="-514350" algn="just">
              <a:buAutoNum type="arabicPeriod"/>
            </a:pPr>
            <a:r>
              <a:rPr lang="ru-RU" b="1" dirty="0" smtClean="0">
                <a:latin typeface="Tahoma" pitchFamily="34" charset="0"/>
                <a:cs typeface="Tahoma" pitchFamily="34" charset="0"/>
              </a:rPr>
              <a:t>В главной части возможны указательные слова </a:t>
            </a:r>
            <a:r>
              <a:rPr lang="ru-RU" b="1" i="1" dirty="0" smtClean="0">
                <a:latin typeface="Tahoma" pitchFamily="34" charset="0"/>
                <a:cs typeface="Tahoma" pitchFamily="34" charset="0"/>
              </a:rPr>
              <a:t>там, туда, оттуда.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ru-RU" b="1" dirty="0" smtClean="0">
                <a:latin typeface="Tahoma" pitchFamily="34" charset="0"/>
                <a:cs typeface="Tahoma" pitchFamily="34" charset="0"/>
              </a:rPr>
              <a:t>Придаточные места прикрепляются ко всей главной части союзными словами </a:t>
            </a:r>
            <a:r>
              <a:rPr lang="ru-RU" b="1" i="1" dirty="0" smtClean="0">
                <a:latin typeface="Tahoma" pitchFamily="34" charset="0"/>
                <a:cs typeface="Tahoma" pitchFamily="34" charset="0"/>
              </a:rPr>
              <a:t>где, куда, откуда.</a:t>
            </a:r>
          </a:p>
          <a:p>
            <a:pPr marL="514350" indent="-514350" algn="just">
              <a:buAutoNum type="arabicPeriod"/>
            </a:pPr>
            <a:r>
              <a:rPr lang="ru-RU" b="1" dirty="0" smtClean="0">
                <a:latin typeface="Tahoma" pitchFamily="34" charset="0"/>
                <a:cs typeface="Tahoma" pitchFamily="34" charset="0"/>
              </a:rPr>
              <a:t>Расположение придаточной части по отношению к главной – любое.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reflection blurRad="6350" stA="60000" endA="900" endPos="58000" dir="5400000" sy="-100000" algn="bl" rotWithShape="0"/>
                </a:effectLst>
                <a:latin typeface="Tahoma" pitchFamily="34" charset="0"/>
                <a:cs typeface="Tahoma" pitchFamily="34" charset="0"/>
              </a:rPr>
              <a:t>«ТРЕТЬЕ ЛИШНЕЕ»</a:t>
            </a:r>
            <a:endParaRPr lang="ru-RU" b="1" dirty="0">
              <a:solidFill>
                <a:srgbClr val="7030A0"/>
              </a:solidFill>
              <a:effectLst>
                <a:reflection blurRad="6350" stA="60000" endA="900" endPos="58000" dir="5400000" sy="-100000" algn="bl" rotWithShape="0"/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Задание: </a:t>
            </a:r>
            <a:r>
              <a:rPr lang="ru-RU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н</a:t>
            </a:r>
            <a:r>
              <a:rPr lang="ru-RU" b="1" dirty="0" smtClean="0">
                <a:ln w="11430"/>
                <a:latin typeface="Tahoma" pitchFamily="34" charset="0"/>
                <a:cs typeface="Tahoma" pitchFamily="34" charset="0"/>
              </a:rPr>
              <a:t>айдите предложение, которое не относится к СПП с придаточным места.</a:t>
            </a:r>
          </a:p>
          <a:p>
            <a:pPr algn="just">
              <a:defRPr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 Куда ветер дует, там и дождь идёт. (Пословица)</a:t>
            </a:r>
          </a:p>
          <a:p>
            <a:pPr algn="just">
              <a:defRPr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 В той стороне, куда несло плот, поднималось белое облачко водяной пыли. (Ю. Никитин)</a:t>
            </a:r>
          </a:p>
          <a:p>
            <a:pPr algn="just">
              <a:defRPr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Везде, где солнце светит, товарищи у нас. (Ю.Щипачёв)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Упражнение 117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sz="2200" b="1" dirty="0" smtClean="0"/>
              <a:t>1. Коля слушал плохо и всё поглядывал туда, где среди листвы было видно черное платье Анфисы.</a:t>
            </a:r>
          </a:p>
          <a:p>
            <a:pPr>
              <a:buNone/>
            </a:pPr>
            <a:r>
              <a:rPr lang="ru-RU" sz="2200" b="1" dirty="0" smtClean="0"/>
              <a:t>                         куда?</a:t>
            </a:r>
          </a:p>
          <a:p>
            <a:pPr>
              <a:buNone/>
            </a:pPr>
            <a:r>
              <a:rPr lang="ru-RU" sz="2200" b="1" dirty="0" smtClean="0"/>
              <a:t>[ - = и = </a:t>
            </a:r>
            <a:r>
              <a:rPr lang="ru-RU" sz="2200" b="1" dirty="0" err="1" smtClean="0"/>
              <a:t>ук.сл.туда</a:t>
            </a:r>
            <a:r>
              <a:rPr lang="ru-RU" sz="2200" b="1" dirty="0" smtClean="0"/>
              <a:t>], (</a:t>
            </a:r>
            <a:r>
              <a:rPr lang="ru-RU" sz="2200" b="1" dirty="0" err="1" smtClean="0"/>
              <a:t>союз.сл</a:t>
            </a:r>
            <a:r>
              <a:rPr lang="ru-RU" sz="2200" b="1" dirty="0" smtClean="0"/>
              <a:t>. </a:t>
            </a:r>
            <a:r>
              <a:rPr lang="ru-RU" sz="2200" b="1" u="dotDashHeavy" dirty="0" smtClean="0"/>
              <a:t>где</a:t>
            </a:r>
            <a:r>
              <a:rPr lang="ru-RU" sz="2200" b="1" dirty="0" smtClean="0"/>
              <a:t> = -).</a:t>
            </a:r>
          </a:p>
          <a:p>
            <a:pPr algn="just">
              <a:buNone/>
            </a:pPr>
            <a:r>
              <a:rPr lang="ru-RU" sz="2200" b="1" dirty="0" smtClean="0"/>
              <a:t>4. Чайковский хотел спасти от вырубки сосновый лес вблизи усадьбы там, где он в то время жил.</a:t>
            </a:r>
          </a:p>
          <a:p>
            <a:pPr>
              <a:buNone/>
            </a:pPr>
            <a:r>
              <a:rPr lang="ru-RU" sz="2200" b="1" dirty="0" smtClean="0"/>
              <a:t>                              где?</a:t>
            </a:r>
          </a:p>
          <a:p>
            <a:pPr>
              <a:buNone/>
            </a:pPr>
            <a:r>
              <a:rPr lang="ru-RU" sz="2200" b="1" dirty="0" smtClean="0"/>
              <a:t>[- = </a:t>
            </a:r>
            <a:r>
              <a:rPr lang="ru-RU" sz="2200" b="1" dirty="0" err="1" smtClean="0"/>
              <a:t>ук.сл</a:t>
            </a:r>
            <a:r>
              <a:rPr lang="ru-RU" sz="2200" b="1" dirty="0" smtClean="0"/>
              <a:t>. там], (</a:t>
            </a:r>
            <a:r>
              <a:rPr lang="ru-RU" sz="2200" b="1" dirty="0" err="1" smtClean="0"/>
              <a:t>союз.сл</a:t>
            </a:r>
            <a:r>
              <a:rPr lang="ru-RU" sz="2200" b="1" dirty="0" smtClean="0"/>
              <a:t>. </a:t>
            </a:r>
            <a:r>
              <a:rPr lang="ru-RU" sz="2200" b="1" u="dotDashHeavy" dirty="0" smtClean="0"/>
              <a:t>где</a:t>
            </a:r>
            <a:r>
              <a:rPr lang="ru-RU" sz="2200" b="1" dirty="0" smtClean="0"/>
              <a:t> - =).</a:t>
            </a:r>
          </a:p>
          <a:p>
            <a:pPr>
              <a:buNone/>
            </a:pPr>
            <a:r>
              <a:rPr lang="ru-RU" sz="2200" b="1" dirty="0" smtClean="0"/>
              <a:t>5. А там в сознании, где ещё вчера было столько звуков, осталась одна пустота.</a:t>
            </a:r>
          </a:p>
          <a:p>
            <a:pPr>
              <a:buNone/>
            </a:pPr>
            <a:r>
              <a:rPr lang="ru-RU" sz="2200" b="1" dirty="0" smtClean="0"/>
              <a:t>                              где?</a:t>
            </a:r>
          </a:p>
          <a:p>
            <a:pPr>
              <a:buNone/>
            </a:pPr>
            <a:r>
              <a:rPr lang="ru-RU" sz="2200" b="1" dirty="0" smtClean="0"/>
              <a:t>[</a:t>
            </a:r>
            <a:r>
              <a:rPr lang="ru-RU" sz="2200" b="1" dirty="0" err="1" smtClean="0"/>
              <a:t>ук.слово</a:t>
            </a:r>
            <a:r>
              <a:rPr lang="ru-RU" sz="2200" b="1" dirty="0" smtClean="0"/>
              <a:t> там …, (</a:t>
            </a:r>
            <a:r>
              <a:rPr lang="ru-RU" sz="2200" b="1" dirty="0" err="1" smtClean="0"/>
              <a:t>союз.сл</a:t>
            </a:r>
            <a:r>
              <a:rPr lang="ru-RU" sz="2200" b="1" dirty="0" smtClean="0"/>
              <a:t>. </a:t>
            </a:r>
            <a:r>
              <a:rPr lang="ru-RU" sz="2200" b="1" u="dotDashHeavy" dirty="0" smtClean="0"/>
              <a:t>где</a:t>
            </a:r>
            <a:r>
              <a:rPr lang="ru-RU" sz="2200" b="1" dirty="0" smtClean="0"/>
              <a:t> = -), = - ].</a:t>
            </a:r>
          </a:p>
          <a:p>
            <a:pPr>
              <a:buNone/>
            </a:pPr>
            <a:r>
              <a:rPr lang="ru-RU" sz="2200" b="1" dirty="0" smtClean="0"/>
              <a:t>6. Поездки туда, откуда родом идут все его домашние, не прекращаются.</a:t>
            </a:r>
          </a:p>
          <a:p>
            <a:pPr>
              <a:buNone/>
            </a:pPr>
            <a:r>
              <a:rPr lang="ru-RU" sz="2200" b="1" dirty="0" smtClean="0"/>
              <a:t>                          куда?</a:t>
            </a:r>
          </a:p>
          <a:p>
            <a:pPr>
              <a:buNone/>
            </a:pPr>
            <a:r>
              <a:rPr lang="ru-RU" sz="2200" b="1" dirty="0" smtClean="0"/>
              <a:t>[ </a:t>
            </a:r>
            <a:r>
              <a:rPr lang="en-US" sz="2200" b="1" dirty="0" smtClean="0"/>
              <a:t>- </a:t>
            </a:r>
            <a:r>
              <a:rPr lang="ru-RU" sz="2200" b="1" dirty="0" err="1" smtClean="0"/>
              <a:t>ук.слово</a:t>
            </a:r>
            <a:r>
              <a:rPr lang="ru-RU" sz="2200" b="1" dirty="0" smtClean="0"/>
              <a:t> туда, (</a:t>
            </a:r>
            <a:r>
              <a:rPr lang="ru-RU" sz="2200" b="1" dirty="0" err="1" smtClean="0"/>
              <a:t>союз.сл</a:t>
            </a:r>
            <a:r>
              <a:rPr lang="ru-RU" sz="2200" b="1" dirty="0" smtClean="0"/>
              <a:t>. </a:t>
            </a:r>
            <a:r>
              <a:rPr lang="ru-RU" sz="2200" b="1" u="dotDashHeavy" dirty="0" smtClean="0"/>
              <a:t>откуда</a:t>
            </a:r>
            <a:r>
              <a:rPr lang="ru-RU" sz="2200" b="1" dirty="0" smtClean="0"/>
              <a:t> = - ), = ].</a:t>
            </a:r>
          </a:p>
          <a:p>
            <a:pPr>
              <a:buNone/>
            </a:pPr>
            <a:endParaRPr lang="ru-RU" sz="1800" b="1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971600" y="2132856"/>
            <a:ext cx="230425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1475656" y="3356992"/>
            <a:ext cx="18722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1619672" y="4653136"/>
            <a:ext cx="18722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1259632" y="5949280"/>
            <a:ext cx="230425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reflection blurRad="6350" stA="60000" endA="900" endPos="58000" dir="5400000" sy="-100000" algn="bl" rotWithShape="0"/>
                </a:effectLst>
                <a:latin typeface="Tahoma" pitchFamily="34" charset="0"/>
                <a:cs typeface="Tahoma" pitchFamily="34" charset="0"/>
              </a:rPr>
              <a:t>ПРОВЕРИМ СЕБЯ</a:t>
            </a:r>
            <a:endParaRPr lang="ru-RU" b="1" dirty="0">
              <a:solidFill>
                <a:srgbClr val="7030A0"/>
              </a:solidFill>
              <a:effectLst>
                <a:reflection blurRad="6350" stA="60000" endA="900" endPos="58000" dir="5400000" sy="-100000" algn="bl" rotWithShape="0"/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1 группа:</a:t>
            </a:r>
            <a:endParaRPr lang="ru-RU" dirty="0" smtClean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b="1" dirty="0" smtClean="0">
                <a:latin typeface="Tahoma" pitchFamily="34" charset="0"/>
                <a:cs typeface="Tahoma" pitchFamily="34" charset="0"/>
              </a:rPr>
              <a:t>I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>
              <a:buNone/>
            </a:pPr>
            <a:r>
              <a:rPr lang="ru-RU" b="1" dirty="0" smtClean="0">
                <a:latin typeface="Tahoma" pitchFamily="34" charset="0"/>
                <a:cs typeface="Tahoma" pitchFamily="34" charset="0"/>
              </a:rPr>
              <a:t>1. Б, В.</a:t>
            </a:r>
          </a:p>
          <a:p>
            <a:pPr>
              <a:buNone/>
            </a:pPr>
            <a:r>
              <a:rPr lang="ru-RU" b="1" dirty="0" smtClean="0">
                <a:latin typeface="Tahoma" pitchFamily="34" charset="0"/>
                <a:cs typeface="Tahoma" pitchFamily="34" charset="0"/>
              </a:rPr>
              <a:t>2.В.</a:t>
            </a:r>
          </a:p>
          <a:p>
            <a:pPr>
              <a:buNone/>
            </a:pPr>
            <a:r>
              <a:rPr lang="ru-RU" b="1" dirty="0" smtClean="0">
                <a:latin typeface="Tahoma" pitchFamily="34" charset="0"/>
                <a:cs typeface="Tahoma" pitchFamily="34" charset="0"/>
              </a:rPr>
              <a:t>3.Б.</a:t>
            </a:r>
          </a:p>
          <a:p>
            <a:pPr>
              <a:buNone/>
            </a:pPr>
            <a:r>
              <a:rPr lang="en-US" b="1" dirty="0" smtClean="0">
                <a:latin typeface="Tahoma" pitchFamily="34" charset="0"/>
                <a:cs typeface="Tahoma" pitchFamily="34" charset="0"/>
              </a:rPr>
              <a:t>II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. 2, 4.</a:t>
            </a:r>
          </a:p>
          <a:p>
            <a:pPr lvl="0"/>
            <a:endParaRPr lang="ru-RU" b="1" dirty="0" smtClean="0"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3 группа:</a:t>
            </a:r>
          </a:p>
          <a:p>
            <a:pPr lvl="0">
              <a:buNone/>
            </a:pPr>
            <a:r>
              <a:rPr lang="en-US" b="1" dirty="0" smtClean="0">
                <a:latin typeface="Tahoma" pitchFamily="34" charset="0"/>
                <a:cs typeface="Tahoma" pitchFamily="34" charset="0"/>
              </a:rPr>
              <a:t>I. 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1.</a:t>
            </a:r>
          </a:p>
          <a:p>
            <a:pPr lvl="0">
              <a:buNone/>
            </a:pPr>
            <a:r>
              <a:rPr lang="en-US" b="1" dirty="0" smtClean="0">
                <a:latin typeface="Tahoma" pitchFamily="34" charset="0"/>
                <a:cs typeface="Tahoma" pitchFamily="34" charset="0"/>
              </a:rPr>
              <a:t>II. 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4</a:t>
            </a:r>
            <a:endParaRPr lang="ru-RU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b="1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2 группа:                                                                                                 </a:t>
            </a:r>
            <a:r>
              <a:rPr lang="en-US" b="1" dirty="0" smtClean="0">
                <a:latin typeface="Tahoma" pitchFamily="34" charset="0"/>
                <a:cs typeface="Tahoma" pitchFamily="34" charset="0"/>
              </a:rPr>
              <a:t>I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.1                                                                                              </a:t>
            </a:r>
            <a:r>
              <a:rPr lang="en-US" b="1" dirty="0" smtClean="0">
                <a:latin typeface="Tahoma" pitchFamily="34" charset="0"/>
                <a:cs typeface="Tahoma" pitchFamily="34" charset="0"/>
              </a:rPr>
              <a:t>II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.</a:t>
            </a:r>
            <a:r>
              <a:rPr lang="en-US" b="1" dirty="0" smtClean="0">
                <a:latin typeface="Tahoma" pitchFamily="34" charset="0"/>
                <a:cs typeface="Tahoma" pitchFamily="34" charset="0"/>
              </a:rPr>
              <a:t>                                                                                                  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1. Б, Г.</a:t>
            </a:r>
            <a:r>
              <a:rPr lang="en-US" b="1" dirty="0" smtClean="0">
                <a:latin typeface="Tahoma" pitchFamily="34" charset="0"/>
                <a:cs typeface="Tahoma" pitchFamily="34" charset="0"/>
              </a:rPr>
              <a:t>                                                                                                 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2. Б.</a:t>
            </a:r>
            <a:r>
              <a:rPr lang="en-US" b="1" dirty="0" smtClean="0">
                <a:latin typeface="Tahoma" pitchFamily="34" charset="0"/>
                <a:cs typeface="Tahoma" pitchFamily="34" charset="0"/>
              </a:rPr>
              <a:t>                                                                                                   </a:t>
            </a:r>
            <a:r>
              <a:rPr lang="ru-RU" b="1" dirty="0" smtClean="0">
                <a:latin typeface="Tahoma" pitchFamily="34" charset="0"/>
                <a:cs typeface="Tahoma" pitchFamily="34" charset="0"/>
              </a:rPr>
              <a:t>3. 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reflection blurRad="6350" stA="60000" endA="900" endPos="58000" dir="5400000" sy="-100000" algn="bl" rotWithShape="0"/>
                </a:effectLst>
                <a:latin typeface="Tahoma" pitchFamily="34" charset="0"/>
                <a:cs typeface="Tahoma" pitchFamily="34" charset="0"/>
              </a:rPr>
              <a:t>ДОМАШНЕЕ</a:t>
            </a:r>
            <a:r>
              <a:rPr lang="ru-RU" b="1" dirty="0" smtClean="0">
                <a:effectLst>
                  <a:reflection blurRad="6350" stA="60000" endA="900" endPos="58000" dir="5400000" sy="-100000" algn="bl" rotWithShape="0"/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ru-RU" b="1" dirty="0" smtClean="0">
                <a:solidFill>
                  <a:srgbClr val="7030A0"/>
                </a:solidFill>
                <a:effectLst>
                  <a:reflection blurRad="6350" stA="60000" endA="900" endPos="58000" dir="5400000" sy="-100000" algn="bl" rotWithShape="0"/>
                </a:effectLst>
                <a:latin typeface="Tahoma" pitchFamily="34" charset="0"/>
                <a:cs typeface="Tahoma" pitchFamily="34" charset="0"/>
              </a:rPr>
              <a:t>ЗАДАНИЕ</a:t>
            </a:r>
            <a:endParaRPr lang="ru-RU" b="1" dirty="0">
              <a:solidFill>
                <a:srgbClr val="7030A0"/>
              </a:solidFill>
              <a:effectLst>
                <a:reflection blurRad="6350" stA="60000" endA="900" endPos="58000" dir="5400000" sy="-100000" algn="bl" rotWithShape="0"/>
              </a:effectLst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026" name="Picture 2" descr="C:\Documents and Settings\1\Мои документы\Мои рисунки\cмайл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1700808"/>
            <a:ext cx="1905000" cy="142875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827584" y="2048654"/>
            <a:ext cx="46085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Tahoma" pitchFamily="34" charset="0"/>
                <a:cs typeface="Tahoma" pitchFamily="34" charset="0"/>
              </a:rPr>
              <a:t>§13, упр. 118</a:t>
            </a:r>
            <a:endParaRPr lang="ru-RU" sz="40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4221088"/>
            <a:ext cx="53723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</a:t>
            </a:r>
            <a:r>
              <a:rPr lang="ru-RU" sz="4000" b="1" dirty="0" smtClean="0">
                <a:latin typeface="Tahoma" pitchFamily="34" charset="0"/>
                <a:cs typeface="Tahoma" pitchFamily="34" charset="0"/>
              </a:rPr>
              <a:t>§13, упр.119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7" name="Picture 3" descr="C:\Documents and Settings\1\Мои документы\Мои рисунки\смайл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3861048"/>
            <a:ext cx="1944216" cy="158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95536" y="188640"/>
            <a:ext cx="856895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endParaRPr lang="ru-RU" sz="2400" b="1" dirty="0" smtClean="0">
              <a:latin typeface="Tahoma" pitchFamily="34" charset="0"/>
              <a:cs typeface="Tahoma" pitchFamily="34" charset="0"/>
            </a:endParaRPr>
          </a:p>
          <a:p>
            <a:pPr indent="457200" algn="just"/>
            <a:r>
              <a:rPr lang="ru-RU" sz="2400" b="1" dirty="0" smtClean="0">
                <a:latin typeface="Tahoma" pitchFamily="34" charset="0"/>
                <a:cs typeface="Tahoma" pitchFamily="34" charset="0"/>
              </a:rPr>
              <a:t>Берегите чистоту языка как святыню! Никогда не употребляйте иностранных слов. Русский язык так богат и гибок, что нам нечего брать у тех, кто беднее нас. </a:t>
            </a: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(</a:t>
            </a:r>
            <a:r>
              <a:rPr lang="ru-RU" sz="2400" b="1" dirty="0" smtClean="0">
                <a:latin typeface="Tahoma" pitchFamily="34" charset="0"/>
                <a:cs typeface="Tahoma" pitchFamily="34" charset="0"/>
              </a:rPr>
              <a:t>И.С.Тургенев)</a:t>
            </a:r>
            <a:endParaRPr lang="en-US" sz="2400" b="1" dirty="0" smtClean="0">
              <a:latin typeface="Tahoma" pitchFamily="34" charset="0"/>
              <a:cs typeface="Tahoma" pitchFamily="34" charset="0"/>
            </a:endParaRPr>
          </a:p>
          <a:p>
            <a:pPr indent="457200" algn="just"/>
            <a:r>
              <a:rPr lang="ru-RU" sz="2400" b="1" dirty="0" smtClean="0">
                <a:latin typeface="Tahoma" pitchFamily="34" charset="0"/>
                <a:cs typeface="Tahoma" pitchFamily="34" charset="0"/>
              </a:rPr>
              <a:t>Как материал словесности, язык славяно-русский имеет неоспоримое превосходство перед всеми европейскими. (А.С.Пушкин)</a:t>
            </a:r>
          </a:p>
          <a:p>
            <a:pPr indent="457200" algn="just"/>
            <a:r>
              <a:rPr lang="ru-RU" sz="2400" b="1" dirty="0" smtClean="0">
                <a:latin typeface="Tahoma" pitchFamily="34" charset="0"/>
                <a:cs typeface="Tahoma" pitchFamily="34" charset="0"/>
              </a:rPr>
              <a:t>Восприятие чужих слов, а особливо без необходимости, есть не обогащение, но порча языка. (А.П.Сумароков )</a:t>
            </a:r>
          </a:p>
          <a:p>
            <a:pPr indent="457200" algn="just"/>
            <a:r>
              <a:rPr lang="ru-RU" sz="2400" b="1" dirty="0" smtClean="0">
                <a:latin typeface="Tahoma" pitchFamily="34" charset="0"/>
                <a:cs typeface="Tahoma" pitchFamily="34" charset="0"/>
              </a:rPr>
              <a:t>Употреблять иностранное слово, когда есть равносильное ему русское слово, - значит оскорблять и здравый смысл, и здравый вкус. (В.Г.Белинский)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reflection blurRad="6350" stA="60000" endA="900" endPos="58000" dir="5400000" sy="-100000" algn="bl" rotWithShape="0"/>
                </a:effectLst>
                <a:latin typeface="Tahoma" pitchFamily="34" charset="0"/>
                <a:cs typeface="Tahoma" pitchFamily="34" charset="0"/>
              </a:rPr>
              <a:t>УДАЧИ!</a:t>
            </a:r>
            <a:endParaRPr lang="ru-RU" b="1" dirty="0">
              <a:solidFill>
                <a:srgbClr val="7030A0"/>
              </a:solidFill>
              <a:effectLst>
                <a:reflection blurRad="6350" stA="60000" endA="900" endPos="58000" dir="5400000" sy="-100000" algn="bl" rotWithShape="0"/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FFC000"/>
                </a:solidFill>
              </a:rPr>
              <a:t>НАДЕЮСЬ, ВЫ СПРАВИТЕСЬ С ЗАДАНИЕМ НА «ОТЛИЧНО»!</a:t>
            </a:r>
          </a:p>
          <a:p>
            <a:pPr algn="ctr">
              <a:buNone/>
            </a:pPr>
            <a:endParaRPr lang="ru-RU" b="1" dirty="0">
              <a:solidFill>
                <a:srgbClr val="FFC000"/>
              </a:solidFill>
            </a:endParaRPr>
          </a:p>
        </p:txBody>
      </p:sp>
      <p:pic>
        <p:nvPicPr>
          <p:cNvPr id="2050" name="Picture 2" descr="C:\Documents and Settings\1\Мои документы\Мои рисунки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2852936"/>
            <a:ext cx="4198937" cy="37444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427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atin typeface="Tahoma" pitchFamily="34" charset="0"/>
                <a:cs typeface="Tahoma" pitchFamily="34" charset="0"/>
              </a:rPr>
              <a:t>маркетинг</a:t>
            </a:r>
          </a:p>
          <a:p>
            <a:r>
              <a:rPr lang="ru-RU" b="1" dirty="0" smtClean="0">
                <a:latin typeface="Tahoma" pitchFamily="34" charset="0"/>
                <a:cs typeface="Tahoma" pitchFamily="34" charset="0"/>
              </a:rPr>
              <a:t>брифинг</a:t>
            </a:r>
          </a:p>
          <a:p>
            <a:r>
              <a:rPr lang="ru-RU" b="1" dirty="0" smtClean="0">
                <a:latin typeface="Tahoma" pitchFamily="34" charset="0"/>
                <a:cs typeface="Tahoma" pitchFamily="34" charset="0"/>
              </a:rPr>
              <a:t>рейтинг</a:t>
            </a:r>
          </a:p>
          <a:p>
            <a:r>
              <a:rPr lang="ru-RU" b="1" dirty="0" smtClean="0">
                <a:latin typeface="Tahoma" pitchFamily="34" charset="0"/>
                <a:cs typeface="Tahoma" pitchFamily="34" charset="0"/>
              </a:rPr>
              <a:t>мониторинг</a:t>
            </a:r>
          </a:p>
          <a:p>
            <a:r>
              <a:rPr lang="ru-RU" b="1" dirty="0" smtClean="0">
                <a:latin typeface="Tahoma" pitchFamily="34" charset="0"/>
                <a:cs typeface="Tahoma" pitchFamily="34" charset="0"/>
              </a:rPr>
              <a:t>консалтинг</a:t>
            </a:r>
            <a:endParaRPr lang="ru-RU" b="1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0412" y="0"/>
            <a:ext cx="9164411" cy="68427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atin typeface="Tahoma" pitchFamily="34" charset="0"/>
                <a:cs typeface="Tahoma" pitchFamily="34" charset="0"/>
              </a:rPr>
              <a:t>маркетинг    - управление</a:t>
            </a:r>
          </a:p>
          <a:p>
            <a:r>
              <a:rPr lang="ru-RU" b="1" dirty="0" smtClean="0">
                <a:latin typeface="Tahoma" pitchFamily="34" charset="0"/>
                <a:cs typeface="Tahoma" pitchFamily="34" charset="0"/>
              </a:rPr>
              <a:t>брифинг        - пресс-конференция</a:t>
            </a:r>
          </a:p>
          <a:p>
            <a:r>
              <a:rPr lang="ru-RU" b="1" dirty="0" smtClean="0">
                <a:latin typeface="Tahoma" pitchFamily="34" charset="0"/>
                <a:cs typeface="Tahoma" pitchFamily="34" charset="0"/>
              </a:rPr>
              <a:t>рейтинг          - оценка</a:t>
            </a:r>
          </a:p>
          <a:p>
            <a:r>
              <a:rPr lang="ru-RU" b="1" dirty="0" smtClean="0">
                <a:latin typeface="Tahoma" pitchFamily="34" charset="0"/>
                <a:cs typeface="Tahoma" pitchFamily="34" charset="0"/>
              </a:rPr>
              <a:t>мониторинг  - наблюдение</a:t>
            </a:r>
          </a:p>
          <a:p>
            <a:r>
              <a:rPr lang="ru-RU" b="1" dirty="0" smtClean="0">
                <a:latin typeface="Tahoma" pitchFamily="34" charset="0"/>
                <a:cs typeface="Tahoma" pitchFamily="34" charset="0"/>
              </a:rPr>
              <a:t>консалтинг   - консультирование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/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Tahoma" pitchFamily="34" charset="0"/>
              </a:rPr>
              <a:t>ПРОВЕРКА ДОМАШНЕГО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Tahoma" pitchFamily="34" charset="0"/>
              </a:rPr>
              <a:t>     </a:t>
            </a:r>
            <a:r>
              <a:rPr lang="ru-RU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Tahoma" pitchFamily="34" charset="0"/>
              </a:rPr>
              <a:t> ЗАДАНИЯ (упр.114):</a:t>
            </a:r>
          </a:p>
          <a:p>
            <a:pPr>
              <a:buNone/>
            </a:pPr>
            <a:r>
              <a:rPr lang="ru-RU" sz="3600" b="1" dirty="0" smtClean="0"/>
              <a:t>1. Ветер играл…</a:t>
            </a:r>
            <a:r>
              <a:rPr lang="ru-RU" sz="3600" b="1" i="1" dirty="0" smtClean="0">
                <a:solidFill>
                  <a:srgbClr val="000000"/>
                </a:solidFill>
                <a:cs typeface="Tahoma" pitchFamily="34" charset="0"/>
              </a:rPr>
              <a:t>     как?</a:t>
            </a:r>
          </a:p>
          <a:p>
            <a:pPr>
              <a:buNone/>
            </a:pPr>
            <a:r>
              <a:rPr lang="ru-RU" sz="3600" b="1" dirty="0" smtClean="0"/>
              <a:t>    [ - =, = и, </a:t>
            </a:r>
            <a:r>
              <a:rPr lang="ru-RU" sz="3600" b="1" dirty="0" err="1" smtClean="0"/>
              <a:t>вв</a:t>
            </a:r>
            <a:r>
              <a:rPr lang="ru-RU" sz="3600" b="1" dirty="0" smtClean="0"/>
              <a:t>, =],   что ( - =  ) .</a:t>
            </a:r>
          </a:p>
          <a:p>
            <a:pPr marL="742950" indent="-742950">
              <a:buNone/>
              <a:tabLst>
                <a:tab pos="4129088" algn="l"/>
                <a:tab pos="4217988" algn="l"/>
              </a:tabLst>
            </a:pPr>
            <a:r>
              <a:rPr lang="ru-RU" sz="3600" b="1" dirty="0" smtClean="0"/>
              <a:t>2. Она с трудом справлялась…</a:t>
            </a:r>
            <a:endParaRPr lang="ru-RU" sz="3600" b="1" dirty="0"/>
          </a:p>
          <a:p>
            <a:pPr marL="742950" indent="-742950">
              <a:buNone/>
              <a:tabLst>
                <a:tab pos="4129088" algn="l"/>
                <a:tab pos="4217988" algn="l"/>
              </a:tabLst>
            </a:pPr>
            <a:r>
              <a:rPr lang="ru-RU" sz="3600" b="1" i="1" dirty="0" smtClean="0">
                <a:solidFill>
                  <a:srgbClr val="000000"/>
                </a:solidFill>
                <a:cs typeface="Tahoma" pitchFamily="34" charset="0"/>
              </a:rPr>
              <a:t>                               как?                   </a:t>
            </a:r>
          </a:p>
          <a:p>
            <a:pPr marL="742950" indent="-742950">
              <a:buNone/>
              <a:tabLst>
                <a:tab pos="4129088" algn="l"/>
                <a:tab pos="4217988" algn="l"/>
              </a:tabLst>
            </a:pPr>
            <a:r>
              <a:rPr lang="ru-RU" sz="3600" dirty="0" smtClean="0"/>
              <a:t> </a:t>
            </a:r>
            <a:r>
              <a:rPr lang="ru-RU" sz="3600" b="1" dirty="0" smtClean="0">
                <a:cs typeface="Tahoma" pitchFamily="34" charset="0"/>
              </a:rPr>
              <a:t>[- = и = </a:t>
            </a:r>
            <a:r>
              <a:rPr lang="ru-RU" sz="3600" b="1" dirty="0" err="1" smtClean="0">
                <a:cs typeface="Tahoma" pitchFamily="34" charset="0"/>
              </a:rPr>
              <a:t>ук.сл</a:t>
            </a:r>
            <a:r>
              <a:rPr lang="ru-RU" sz="3600" b="1" dirty="0" smtClean="0">
                <a:cs typeface="Tahoma" pitchFamily="34" charset="0"/>
              </a:rPr>
              <a:t>. так], (союзное слово </a:t>
            </a:r>
            <a:r>
              <a:rPr lang="ru-RU" sz="3600" b="1" u="dotDashHeavy" dirty="0" smtClean="0">
                <a:cs typeface="Tahoma" pitchFamily="34" charset="0"/>
              </a:rPr>
              <a:t>как</a:t>
            </a:r>
            <a:r>
              <a:rPr lang="ru-RU" sz="3600" b="1" dirty="0" smtClean="0">
                <a:cs typeface="Tahoma" pitchFamily="34" charset="0"/>
              </a:rPr>
              <a:t> =,|ДО|).</a:t>
            </a:r>
          </a:p>
          <a:p>
            <a:pPr marL="742950" indent="-742950">
              <a:buNone/>
              <a:tabLst>
                <a:tab pos="4129088" algn="l"/>
                <a:tab pos="4217988" algn="l"/>
              </a:tabLst>
            </a:pPr>
            <a:r>
              <a:rPr lang="ru-RU" sz="3600" b="1" dirty="0" smtClean="0"/>
              <a:t>3. Кончив с волосами,…              </a:t>
            </a:r>
          </a:p>
          <a:p>
            <a:pPr marL="742950" indent="-742950">
              <a:lnSpc>
                <a:spcPct val="120000"/>
              </a:lnSpc>
              <a:buNone/>
              <a:tabLst>
                <a:tab pos="4129088" algn="l"/>
                <a:tab pos="4217988" algn="l"/>
              </a:tabLst>
            </a:pPr>
            <a:r>
              <a:rPr lang="ru-RU" sz="3600" b="1" i="1" dirty="0">
                <a:solidFill>
                  <a:srgbClr val="000000"/>
                </a:solidFill>
                <a:cs typeface="Tahoma" pitchFamily="34" charset="0"/>
              </a:rPr>
              <a:t> </a:t>
            </a:r>
            <a:r>
              <a:rPr lang="ru-RU" sz="3600" b="1" i="1" dirty="0" smtClean="0">
                <a:solidFill>
                  <a:srgbClr val="000000"/>
                </a:solidFill>
                <a:cs typeface="Tahoma" pitchFamily="34" charset="0"/>
              </a:rPr>
              <a:t>                                как?</a:t>
            </a:r>
            <a:endParaRPr lang="ru-RU" sz="3600" b="1" dirty="0"/>
          </a:p>
          <a:p>
            <a:pPr marL="742950" indent="-742950">
              <a:lnSpc>
                <a:spcPct val="120000"/>
              </a:lnSpc>
              <a:buNone/>
              <a:tabLst>
                <a:tab pos="4129088" algn="l"/>
                <a:tab pos="4217988" algn="l"/>
              </a:tabLst>
            </a:pPr>
            <a:r>
              <a:rPr lang="ru-RU" sz="3600" b="1" dirty="0" smtClean="0">
                <a:cs typeface="Tahoma" pitchFamily="34" charset="0"/>
              </a:rPr>
              <a:t>[ |ДО |, - =, |ДО |], чтобы  ( = ).</a:t>
            </a:r>
            <a:endParaRPr lang="ru-RU" sz="3600" dirty="0" smtClean="0">
              <a:cs typeface="Tahoma" pitchFamily="34" charset="0"/>
            </a:endParaRPr>
          </a:p>
          <a:p>
            <a:pPr marL="742950" indent="-742950">
              <a:buNone/>
              <a:tabLst>
                <a:tab pos="4129088" algn="l"/>
                <a:tab pos="4217988" algn="l"/>
              </a:tabLst>
            </a:pPr>
            <a:endParaRPr lang="ru-RU" sz="4400" dirty="0" smtClean="0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2699792" y="2492896"/>
            <a:ext cx="2232248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2339752" y="3789040"/>
            <a:ext cx="288032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2699792" y="5157192"/>
            <a:ext cx="2232248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СПРАВЛЯЛАСЬ2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/>
              <a:t>СПРАВИТЬСЯ</a:t>
            </a:r>
            <a:endParaRPr lang="ru-RU" sz="2000" dirty="0" smtClean="0"/>
          </a:p>
          <a:p>
            <a:pPr>
              <a:buNone/>
            </a:pPr>
            <a:r>
              <a:rPr lang="ru-RU" sz="2000" u="sng" dirty="0" smtClean="0"/>
              <a:t>справ </a:t>
            </a:r>
            <a:r>
              <a:rPr lang="ru-RU" sz="2000" dirty="0" smtClean="0"/>
              <a:t>и </a:t>
            </a:r>
            <a:r>
              <a:rPr lang="ru-RU" sz="2000" dirty="0" err="1" smtClean="0"/>
              <a:t>ть</a:t>
            </a:r>
            <a:r>
              <a:rPr lang="ru-RU" sz="2000" dirty="0" smtClean="0"/>
              <a:t> </a:t>
            </a:r>
            <a:r>
              <a:rPr lang="ru-RU" sz="2000" dirty="0" err="1" smtClean="0"/>
              <a:t>ся</a:t>
            </a:r>
            <a:r>
              <a:rPr lang="ru-RU" sz="2000" dirty="0" smtClean="0"/>
              <a:t> [П64,П81,П87,Тих]</a:t>
            </a:r>
          </a:p>
          <a:p>
            <a:pPr>
              <a:buNone/>
            </a:pPr>
            <a:r>
              <a:rPr lang="ru-RU" sz="2000" dirty="0" smtClean="0"/>
              <a:t>с </a:t>
            </a:r>
            <a:r>
              <a:rPr lang="ru-RU" sz="2000" u="sng" dirty="0" smtClean="0"/>
              <a:t>прав </a:t>
            </a:r>
            <a:r>
              <a:rPr lang="ru-RU" sz="2000" dirty="0" smtClean="0"/>
              <a:t>и </a:t>
            </a:r>
            <a:r>
              <a:rPr lang="ru-RU" sz="2000" dirty="0" err="1" smtClean="0"/>
              <a:t>ть</a:t>
            </a:r>
            <a:r>
              <a:rPr lang="ru-RU" sz="2000" dirty="0" smtClean="0"/>
              <a:t> </a:t>
            </a:r>
            <a:r>
              <a:rPr lang="ru-RU" sz="2000" dirty="0" err="1" smtClean="0"/>
              <a:t>ся</a:t>
            </a:r>
            <a:r>
              <a:rPr lang="ru-RU" sz="2000" dirty="0" smtClean="0"/>
              <a:t> [СМ]</a:t>
            </a:r>
          </a:p>
          <a:p>
            <a:pPr>
              <a:buNone/>
            </a:pPr>
            <a:r>
              <a:rPr lang="ru-RU" sz="2000" u="sng" dirty="0" smtClean="0"/>
              <a:t>справ </a:t>
            </a:r>
            <a:r>
              <a:rPr lang="ru-RU" sz="2000" dirty="0" smtClean="0"/>
              <a:t>к </a:t>
            </a:r>
            <a:r>
              <a:rPr lang="ru-RU" sz="2000" i="1" dirty="0" smtClean="0"/>
              <a:t>а </a:t>
            </a:r>
            <a:r>
              <a:rPr lang="ru-RU" sz="2000" dirty="0" smtClean="0"/>
              <a:t>[П64,П81,П87,Тих]</a:t>
            </a:r>
          </a:p>
          <a:p>
            <a:pPr>
              <a:buNone/>
            </a:pPr>
            <a:r>
              <a:rPr lang="ru-RU" sz="2000" b="1" i="1" dirty="0" err="1" smtClean="0"/>
              <a:t>спра'виться</a:t>
            </a:r>
            <a:r>
              <a:rPr lang="ru-RU" sz="2000" dirty="0" smtClean="0"/>
              <a:t> </a:t>
            </a:r>
          </a:p>
          <a:p>
            <a:pPr>
              <a:buNone/>
            </a:pPr>
            <a:r>
              <a:rPr lang="ru-RU" sz="2000" dirty="0" err="1" smtClean="0"/>
              <a:t>спра</a:t>
            </a:r>
            <a:r>
              <a:rPr lang="ru-RU" sz="2000" i="1" dirty="0" err="1" smtClean="0"/>
              <a:t>вл</a:t>
            </a:r>
            <a:r>
              <a:rPr lang="ru-RU" sz="2000" dirty="0" err="1" smtClean="0"/>
              <a:t>-</a:t>
            </a:r>
            <a:r>
              <a:rPr lang="ru-RU" sz="2000" b="1" i="1" dirty="0" err="1" smtClean="0"/>
              <a:t>я'</a:t>
            </a:r>
            <a:r>
              <a:rPr lang="ru-RU" sz="2000" dirty="0" err="1" smtClean="0"/>
              <a:t>-ться,II</a:t>
            </a:r>
            <a:r>
              <a:rPr lang="ru-RU" sz="2000" dirty="0" smtClean="0"/>
              <a:t> </a:t>
            </a:r>
            <a:r>
              <a:rPr lang="ru-RU" sz="2000" dirty="0" err="1" smtClean="0"/>
              <a:t>справляться,I</a:t>
            </a:r>
            <a:r>
              <a:rPr lang="ru-RU" sz="2000" dirty="0" smtClean="0"/>
              <a:t> </a:t>
            </a:r>
            <a:r>
              <a:rPr lang="ru-RU" sz="2000" i="1" dirty="0" smtClean="0"/>
              <a:t> </a:t>
            </a:r>
            <a:r>
              <a:rPr lang="ru-RU" sz="2000" dirty="0" smtClean="0"/>
              <a:t> справить </a:t>
            </a:r>
          </a:p>
          <a:p>
            <a:pPr>
              <a:buNone/>
            </a:pPr>
            <a:r>
              <a:rPr lang="ru-RU" sz="2000" dirty="0" err="1" smtClean="0"/>
              <a:t>спра'в-</a:t>
            </a:r>
            <a:r>
              <a:rPr lang="ru-RU" sz="2000" b="1" i="1" dirty="0" err="1" smtClean="0"/>
              <a:t>к</a:t>
            </a:r>
            <a:r>
              <a:rPr lang="ru-RU" sz="2000" dirty="0" smtClean="0"/>
              <a:t>(а) </a:t>
            </a:r>
          </a:p>
          <a:p>
            <a:pPr>
              <a:buNone/>
            </a:pPr>
            <a:r>
              <a:rPr lang="ru-RU" sz="2000" dirty="0" err="1" smtClean="0"/>
              <a:t>спра'в</a:t>
            </a:r>
            <a:r>
              <a:rPr lang="ru-RU" sz="2000" i="1" dirty="0" err="1" smtClean="0"/>
              <a:t>оч</a:t>
            </a:r>
            <a:r>
              <a:rPr lang="ru-RU" sz="2000" dirty="0" err="1" smtClean="0"/>
              <a:t>-</a:t>
            </a:r>
            <a:r>
              <a:rPr lang="ru-RU" sz="2000" b="1" i="1" dirty="0" err="1" smtClean="0"/>
              <a:t>к</a:t>
            </a:r>
            <a:r>
              <a:rPr lang="ru-RU" sz="2000" dirty="0" err="1" smtClean="0"/>
              <a:t>-а</a:t>
            </a:r>
            <a:r>
              <a:rPr lang="ru-RU" sz="2000" dirty="0" smtClean="0"/>
              <a:t> </a:t>
            </a:r>
          </a:p>
          <a:p>
            <a:pPr>
              <a:buNone/>
            </a:pPr>
            <a:r>
              <a:rPr lang="ru-RU" sz="2000" dirty="0" err="1" smtClean="0"/>
              <a:t>спра'в</a:t>
            </a:r>
            <a:r>
              <a:rPr lang="ru-RU" sz="2000" i="1" dirty="0" err="1" smtClean="0"/>
              <a:t>оч</a:t>
            </a:r>
            <a:r>
              <a:rPr lang="ru-RU" sz="2000" dirty="0" err="1" smtClean="0"/>
              <a:t>-</a:t>
            </a:r>
            <a:r>
              <a:rPr lang="ru-RU" sz="2000" b="1" i="1" dirty="0" err="1" smtClean="0"/>
              <a:t>ник</a:t>
            </a:r>
            <a:r>
              <a:rPr lang="ru-RU" sz="2000" dirty="0" smtClean="0"/>
              <a:t> </a:t>
            </a:r>
          </a:p>
          <a:p>
            <a:pPr>
              <a:buNone/>
            </a:pPr>
            <a:r>
              <a:rPr lang="ru-RU" sz="2000" dirty="0" err="1" smtClean="0"/>
              <a:t>спра'в</a:t>
            </a:r>
            <a:r>
              <a:rPr lang="ru-RU" sz="2000" i="1" dirty="0" err="1" smtClean="0"/>
              <a:t>оч</a:t>
            </a:r>
            <a:r>
              <a:rPr lang="ru-RU" sz="2000" dirty="0" err="1" smtClean="0"/>
              <a:t>-</a:t>
            </a:r>
            <a:r>
              <a:rPr lang="ru-RU" sz="2000" b="1" i="1" dirty="0" err="1" smtClean="0"/>
              <a:t>н</a:t>
            </a:r>
            <a:r>
              <a:rPr lang="ru-RU" sz="2000" dirty="0" smtClean="0"/>
              <a:t>(</a:t>
            </a:r>
            <a:r>
              <a:rPr lang="ru-RU" sz="2000" dirty="0" err="1" smtClean="0"/>
              <a:t>ый</a:t>
            </a:r>
            <a:r>
              <a:rPr lang="ru-RU" sz="2000" dirty="0" smtClean="0"/>
              <a:t>) </a:t>
            </a:r>
          </a:p>
          <a:p>
            <a:pPr>
              <a:buNone/>
            </a:pPr>
            <a:r>
              <a:rPr lang="ru-RU" sz="2000" dirty="0" err="1" smtClean="0"/>
              <a:t>спра'вочн-</a:t>
            </a:r>
            <a:r>
              <a:rPr lang="ru-RU" sz="2000" b="1" i="1" dirty="0" err="1" smtClean="0"/>
              <a:t>ая</a:t>
            </a:r>
            <a:r>
              <a:rPr lang="ru-RU" sz="2000" dirty="0" smtClean="0"/>
              <a:t>, </a:t>
            </a:r>
            <a:r>
              <a:rPr lang="ru-RU" sz="2000" i="1" dirty="0" smtClean="0"/>
              <a:t>сущ.</a:t>
            </a:r>
            <a:r>
              <a:rPr lang="ru-RU" sz="2000" dirty="0" smtClean="0"/>
              <a:t> 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5600" dirty="0" err="1" smtClean="0"/>
              <a:t>справл</a:t>
            </a:r>
            <a:r>
              <a:rPr lang="ru-RU" sz="5600" dirty="0" smtClean="0"/>
              <a:t> я </a:t>
            </a:r>
            <a:r>
              <a:rPr lang="ru-RU" sz="5600" dirty="0" err="1" smtClean="0"/>
              <a:t>ть</a:t>
            </a:r>
            <a:r>
              <a:rPr lang="ru-RU" sz="5600" dirty="0" smtClean="0"/>
              <a:t> </a:t>
            </a:r>
            <a:r>
              <a:rPr lang="ru-RU" sz="5600" dirty="0" err="1" smtClean="0"/>
              <a:t>ся</a:t>
            </a:r>
            <a:r>
              <a:rPr lang="ru-RU" sz="5600" dirty="0" smtClean="0"/>
              <a:t> [Тих,П64,П81,П87]</a:t>
            </a:r>
            <a:br>
              <a:rPr lang="ru-RU" sz="5600" dirty="0" smtClean="0"/>
            </a:br>
            <a:r>
              <a:rPr lang="ru-RU" sz="5600" dirty="0" err="1" smtClean="0"/>
              <a:t>справл</a:t>
            </a:r>
            <a:r>
              <a:rPr lang="ru-RU" sz="5600" dirty="0" smtClean="0"/>
              <a:t> я </a:t>
            </a:r>
            <a:r>
              <a:rPr lang="ru-RU" sz="5600" dirty="0" err="1" smtClean="0"/>
              <a:t>ть</a:t>
            </a:r>
            <a:r>
              <a:rPr lang="ru-RU" sz="5600" dirty="0" smtClean="0"/>
              <a:t> </a:t>
            </a:r>
            <a:r>
              <a:rPr lang="ru-RU" sz="5600" dirty="0" err="1" smtClean="0"/>
              <a:t>ся</a:t>
            </a:r>
            <a:r>
              <a:rPr lang="ru-RU" sz="5600" dirty="0" smtClean="0"/>
              <a:t> [ЛО]</a:t>
            </a:r>
            <a:br>
              <a:rPr lang="ru-RU" sz="5600" dirty="0" smtClean="0"/>
            </a:br>
            <a:r>
              <a:rPr lang="ru-RU" sz="5600" dirty="0" smtClean="0"/>
              <a:t>с прав л я </a:t>
            </a:r>
            <a:r>
              <a:rPr lang="ru-RU" sz="5600" dirty="0" err="1" smtClean="0"/>
              <a:t>ть</a:t>
            </a:r>
            <a:r>
              <a:rPr lang="ru-RU" sz="5600" dirty="0" smtClean="0"/>
              <a:t> </a:t>
            </a:r>
            <a:r>
              <a:rPr lang="ru-RU" sz="5600" dirty="0" err="1" smtClean="0"/>
              <a:t>ся</a:t>
            </a:r>
            <a:r>
              <a:rPr lang="ru-RU" sz="5600" dirty="0" smtClean="0"/>
              <a:t> [СМ]</a:t>
            </a:r>
            <a:br>
              <a:rPr lang="ru-RU" sz="5600" dirty="0" smtClean="0"/>
            </a:br>
            <a:endParaRPr lang="en-US" sz="5600" dirty="0" smtClean="0"/>
          </a:p>
          <a:p>
            <a:endParaRPr lang="en-US" sz="5600" dirty="0" smtClean="0"/>
          </a:p>
          <a:p>
            <a:endParaRPr lang="en-US" sz="5600" dirty="0" smtClean="0"/>
          </a:p>
          <a:p>
            <a:endParaRPr lang="en-US" sz="5600" dirty="0" smtClean="0"/>
          </a:p>
          <a:p>
            <a:r>
              <a:rPr lang="ru-RU" sz="5600" b="1" dirty="0" smtClean="0"/>
              <a:t>[П64]</a:t>
            </a:r>
            <a:r>
              <a:rPr lang="ru-RU" sz="5600" dirty="0" smtClean="0"/>
              <a:t> </a:t>
            </a:r>
            <a:r>
              <a:rPr lang="ru-RU" sz="5600" dirty="0" err="1" smtClean="0"/>
              <a:t>Потиха</a:t>
            </a:r>
            <a:r>
              <a:rPr lang="ru-RU" sz="5600" dirty="0" smtClean="0"/>
              <a:t> З.А. Школьный словообразовательный словарь / Ред. </a:t>
            </a:r>
            <a:r>
              <a:rPr lang="ru-RU" sz="5600" dirty="0" err="1" smtClean="0"/>
              <a:t>С.Г.Бархударов</a:t>
            </a:r>
            <a:r>
              <a:rPr lang="ru-RU" sz="5600" dirty="0" smtClean="0"/>
              <a:t>.- 2-е изд., </a:t>
            </a:r>
            <a:r>
              <a:rPr lang="ru-RU" sz="5600" dirty="0" err="1" smtClean="0"/>
              <a:t>испр</a:t>
            </a:r>
            <a:r>
              <a:rPr lang="ru-RU" sz="5600" dirty="0" smtClean="0"/>
              <a:t>. и доп.- М.: Просвещение, 1964.- 392 с. (</a:t>
            </a:r>
            <a:r>
              <a:rPr lang="ru-RU" sz="5600" dirty="0" err="1" smtClean="0"/>
              <a:t>Ок</a:t>
            </a:r>
            <a:r>
              <a:rPr lang="ru-RU" sz="5600" dirty="0" smtClean="0"/>
              <a:t>. 25000 слов; 1-е изд. - 1961)</a:t>
            </a:r>
            <a:endParaRPr lang="en-US" sz="5600" b="1" dirty="0" smtClean="0"/>
          </a:p>
          <a:p>
            <a:r>
              <a:rPr lang="ru-RU" sz="5600" b="1" dirty="0" smtClean="0"/>
              <a:t>[Тих]</a:t>
            </a:r>
            <a:r>
              <a:rPr lang="ru-RU" sz="5600" dirty="0" smtClean="0"/>
              <a:t> Тихонов А.Н., Тихонова Е.Н., Тихонов С.А. Словарь-справочник по русскому языку: правописание, произношение, ударение, словообразование, </a:t>
            </a:r>
            <a:r>
              <a:rPr lang="ru-RU" sz="5600" dirty="0" err="1" smtClean="0"/>
              <a:t>морфемика</a:t>
            </a:r>
            <a:r>
              <a:rPr lang="ru-RU" sz="5600" dirty="0" smtClean="0"/>
              <a:t>, грамматика, частота употребления слов: </a:t>
            </a:r>
            <a:r>
              <a:rPr lang="ru-RU" sz="5600" dirty="0" err="1" smtClean="0"/>
              <a:t>Ок</a:t>
            </a:r>
            <a:r>
              <a:rPr lang="ru-RU" sz="5600" dirty="0" smtClean="0"/>
              <a:t>. 26000 слов / Под ред. А.Н.Тихонова.- М.: ТОО "Словари", 1995.- 704 с.</a:t>
            </a:r>
            <a:endParaRPr lang="en-US" sz="5600" dirty="0" smtClean="0"/>
          </a:p>
          <a:p>
            <a:r>
              <a:rPr lang="ru-RU" sz="5600" b="1" dirty="0" smtClean="0"/>
              <a:t>[СМ]</a:t>
            </a:r>
            <a:r>
              <a:rPr lang="ru-RU" sz="5600" dirty="0" smtClean="0"/>
              <a:t> Кузнецова А.И., Ефремова Т.Ф. Словарь морфем русского языка: </a:t>
            </a:r>
            <a:r>
              <a:rPr lang="ru-RU" sz="5600" dirty="0" err="1" smtClean="0"/>
              <a:t>Ок</a:t>
            </a:r>
            <a:r>
              <a:rPr lang="ru-RU" sz="5600" dirty="0" smtClean="0"/>
              <a:t>. 52000 слов.- М.: Рус. яз., 1986.- 1136 с. (5000 морфем (корней, префиксов, суффиксов))</a:t>
            </a:r>
            <a:endParaRPr lang="en-US" sz="5600" dirty="0" smtClean="0"/>
          </a:p>
          <a:p>
            <a:r>
              <a:rPr lang="ru-RU" sz="5600" b="1" dirty="0" smtClean="0"/>
              <a:t>[ЛО]</a:t>
            </a:r>
            <a:r>
              <a:rPr lang="ru-RU" sz="5600" dirty="0" smtClean="0"/>
              <a:t> Лексическая основа русского языка: Комплексный учебный словарь / В.В.Морковкин, </a:t>
            </a:r>
            <a:r>
              <a:rPr lang="ru-RU" sz="5600" dirty="0" err="1" smtClean="0"/>
              <a:t>Н.О.Беме</a:t>
            </a:r>
            <a:r>
              <a:rPr lang="ru-RU" sz="5600" dirty="0" smtClean="0"/>
              <a:t>, </a:t>
            </a:r>
            <a:r>
              <a:rPr lang="ru-RU" sz="5600" dirty="0" err="1" smtClean="0"/>
              <a:t>И.А.Дорогонова</a:t>
            </a:r>
            <a:r>
              <a:rPr lang="ru-RU" sz="5600" dirty="0" smtClean="0"/>
              <a:t>, Т.Ф.Иванова, И.Д.Успенская; Под ред. В.В.Морковкина.- М.: Рус. яз., 1984.- 1168 с.</a:t>
            </a:r>
          </a:p>
          <a:p>
            <a:endParaRPr lang="en-US" sz="56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Людей [ </a:t>
            </a:r>
            <a:r>
              <a:rPr lang="ru-RU" b="1" dirty="0" err="1" smtClean="0"/>
              <a:t>л’уд’эй</a:t>
            </a:r>
            <a:r>
              <a:rPr lang="ru-RU" b="1" dirty="0" smtClean="0"/>
              <a:t>']</a:t>
            </a:r>
          </a:p>
          <a:p>
            <a:pPr>
              <a:buNone/>
            </a:pPr>
            <a:r>
              <a:rPr lang="ru-RU" b="1" dirty="0" smtClean="0"/>
              <a:t>Л [</a:t>
            </a:r>
            <a:r>
              <a:rPr lang="ru-RU" b="1" dirty="0" err="1" smtClean="0"/>
              <a:t>л</a:t>
            </a:r>
            <a:r>
              <a:rPr lang="ru-RU" b="1" dirty="0" smtClean="0"/>
              <a:t>’] – </a:t>
            </a:r>
            <a:r>
              <a:rPr lang="ru-RU" b="1" dirty="0" err="1" smtClean="0"/>
              <a:t>согл</a:t>
            </a:r>
            <a:r>
              <a:rPr lang="ru-RU" b="1" dirty="0" smtClean="0"/>
              <a:t>., </a:t>
            </a:r>
            <a:r>
              <a:rPr lang="ru-RU" b="1" dirty="0" err="1" smtClean="0"/>
              <a:t>зв</a:t>
            </a:r>
            <a:r>
              <a:rPr lang="ru-RU" b="1" dirty="0" smtClean="0"/>
              <a:t>., </a:t>
            </a:r>
            <a:r>
              <a:rPr lang="ru-RU" b="1" dirty="0" err="1" smtClean="0"/>
              <a:t>непар</a:t>
            </a:r>
            <a:r>
              <a:rPr lang="ru-RU" b="1" dirty="0" smtClean="0"/>
              <a:t>., </a:t>
            </a:r>
            <a:r>
              <a:rPr lang="ru-RU" b="1" dirty="0" err="1" smtClean="0"/>
              <a:t>мяг</a:t>
            </a:r>
            <a:r>
              <a:rPr lang="ru-RU" b="1" dirty="0" smtClean="0"/>
              <a:t>. </a:t>
            </a:r>
            <a:r>
              <a:rPr lang="ru-RU" b="1" dirty="0"/>
              <a:t>п</a:t>
            </a:r>
            <a:r>
              <a:rPr lang="ru-RU" b="1" dirty="0" smtClean="0"/>
              <a:t>ар.</a:t>
            </a:r>
          </a:p>
          <a:p>
            <a:pPr>
              <a:buNone/>
            </a:pPr>
            <a:r>
              <a:rPr lang="ru-RU" b="1" dirty="0" smtClean="0"/>
              <a:t>Ю [у] – гл., безударный</a:t>
            </a:r>
          </a:p>
          <a:p>
            <a:pPr>
              <a:buNone/>
            </a:pPr>
            <a:r>
              <a:rPr lang="ru-RU" b="1" dirty="0" smtClean="0"/>
              <a:t>Д [</a:t>
            </a:r>
            <a:r>
              <a:rPr lang="ru-RU" b="1" dirty="0" err="1" smtClean="0"/>
              <a:t>д</a:t>
            </a:r>
            <a:r>
              <a:rPr lang="ru-RU" b="1" dirty="0" smtClean="0"/>
              <a:t>’] – </a:t>
            </a:r>
            <a:r>
              <a:rPr lang="ru-RU" b="1" dirty="0" err="1" smtClean="0"/>
              <a:t>согл</a:t>
            </a:r>
            <a:r>
              <a:rPr lang="ru-RU" b="1" dirty="0" smtClean="0"/>
              <a:t>., </a:t>
            </a:r>
            <a:r>
              <a:rPr lang="ru-RU" b="1" dirty="0" err="1" smtClean="0"/>
              <a:t>зв</a:t>
            </a:r>
            <a:r>
              <a:rPr lang="ru-RU" b="1" dirty="0" smtClean="0"/>
              <a:t>., пар., </a:t>
            </a:r>
            <a:r>
              <a:rPr lang="ru-RU" b="1" dirty="0" err="1" smtClean="0"/>
              <a:t>мяг</a:t>
            </a:r>
            <a:r>
              <a:rPr lang="ru-RU" b="1" dirty="0" smtClean="0"/>
              <a:t>., пар</a:t>
            </a:r>
          </a:p>
          <a:p>
            <a:pPr>
              <a:buNone/>
            </a:pPr>
            <a:r>
              <a:rPr lang="ru-RU" b="1" dirty="0" smtClean="0"/>
              <a:t>Е [э] – гл., ударный</a:t>
            </a:r>
          </a:p>
          <a:p>
            <a:pPr>
              <a:buNone/>
            </a:pPr>
            <a:r>
              <a:rPr lang="ru-RU" b="1" u="sng" dirty="0" smtClean="0"/>
              <a:t>Й [</a:t>
            </a:r>
            <a:r>
              <a:rPr lang="ru-RU" b="1" u="sng" dirty="0" err="1" smtClean="0"/>
              <a:t>й</a:t>
            </a:r>
            <a:r>
              <a:rPr lang="ru-RU" b="1" u="sng" dirty="0" smtClean="0"/>
              <a:t>’] – </a:t>
            </a:r>
            <a:r>
              <a:rPr lang="ru-RU" b="1" u="sng" dirty="0" err="1" smtClean="0"/>
              <a:t>согл</a:t>
            </a:r>
            <a:r>
              <a:rPr lang="ru-RU" b="1" u="sng" dirty="0" smtClean="0"/>
              <a:t>., </a:t>
            </a:r>
            <a:r>
              <a:rPr lang="ru-RU" b="1" dirty="0" err="1" smtClean="0"/>
              <a:t>зв.непар</a:t>
            </a:r>
            <a:r>
              <a:rPr lang="ru-RU" b="1" dirty="0" smtClean="0"/>
              <a:t>., </a:t>
            </a:r>
            <a:r>
              <a:rPr lang="ru-RU" b="1" dirty="0" err="1" smtClean="0"/>
              <a:t>мяг</a:t>
            </a:r>
            <a:r>
              <a:rPr lang="ru-RU" b="1" dirty="0" smtClean="0"/>
              <a:t>., </a:t>
            </a:r>
            <a:r>
              <a:rPr lang="ru-RU" b="1" dirty="0" err="1" smtClean="0"/>
              <a:t>непар</a:t>
            </a:r>
            <a:r>
              <a:rPr lang="ru-RU" b="1" dirty="0" smtClean="0"/>
              <a:t>.</a:t>
            </a:r>
          </a:p>
          <a:p>
            <a:pPr>
              <a:buNone/>
            </a:pPr>
            <a:r>
              <a:rPr lang="ru-RU" b="1" dirty="0" smtClean="0"/>
              <a:t>5 б., 5 </a:t>
            </a:r>
            <a:r>
              <a:rPr lang="ru-RU" b="1" dirty="0" err="1" smtClean="0"/>
              <a:t>зв</a:t>
            </a:r>
            <a:r>
              <a:rPr lang="ru-RU" b="1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 indent="342900" algn="just">
              <a:buNone/>
            </a:pPr>
            <a:r>
              <a:rPr lang="ru-RU" u="dotDashHeavy" dirty="0" smtClean="0"/>
              <a:t>Кончив</a:t>
            </a:r>
            <a:r>
              <a:rPr lang="ru-RU" dirty="0" smtClean="0"/>
              <a:t> </a:t>
            </a:r>
            <a:r>
              <a:rPr lang="ru-RU" u="dotDashHeavy" dirty="0" smtClean="0"/>
              <a:t>с</a:t>
            </a:r>
            <a:r>
              <a:rPr lang="ru-RU" dirty="0" smtClean="0"/>
              <a:t> </a:t>
            </a:r>
            <a:r>
              <a:rPr lang="ru-RU" u="dotDashHeavy" dirty="0" smtClean="0"/>
              <a:t>волосами</a:t>
            </a:r>
            <a:r>
              <a:rPr lang="ru-RU" dirty="0" smtClean="0"/>
              <a:t>, </a:t>
            </a:r>
            <a:r>
              <a:rPr lang="ru-RU" u="sng" dirty="0" smtClean="0"/>
              <a:t>Наташа</a:t>
            </a:r>
            <a:r>
              <a:rPr lang="ru-RU" dirty="0" smtClean="0"/>
              <a:t> </a:t>
            </a:r>
            <a:r>
              <a:rPr lang="ru-RU" u="dotDashHeavy" dirty="0" smtClean="0"/>
              <a:t>опять</a:t>
            </a:r>
            <a:r>
              <a:rPr lang="ru-RU" dirty="0" smtClean="0"/>
              <a:t> </a:t>
            </a:r>
            <a:r>
              <a:rPr lang="ru-RU" u="dbl" dirty="0" smtClean="0"/>
              <a:t>повернулась</a:t>
            </a:r>
            <a:r>
              <a:rPr lang="ru-RU" dirty="0" smtClean="0"/>
              <a:t> к </a:t>
            </a:r>
            <a:r>
              <a:rPr lang="ru-RU" u="dotDashHeavy" dirty="0" smtClean="0"/>
              <a:t>окну</a:t>
            </a:r>
            <a:r>
              <a:rPr lang="ru-RU" dirty="0" smtClean="0"/>
              <a:t>, </a:t>
            </a:r>
            <a:r>
              <a:rPr lang="ru-RU" u="dotDashHeavy" dirty="0" smtClean="0"/>
              <a:t>став</a:t>
            </a:r>
            <a:r>
              <a:rPr lang="ru-RU" dirty="0" smtClean="0"/>
              <a:t> </a:t>
            </a:r>
            <a:r>
              <a:rPr lang="ru-RU" u="dotDashHeavy" dirty="0" smtClean="0"/>
              <a:t>так</a:t>
            </a:r>
            <a:r>
              <a:rPr lang="ru-RU" dirty="0" smtClean="0"/>
              <a:t>, чтобы не </a:t>
            </a:r>
            <a:r>
              <a:rPr lang="ru-RU" u="dbl" dirty="0" smtClean="0"/>
              <a:t>мешать</a:t>
            </a:r>
            <a:r>
              <a:rPr lang="ru-RU" dirty="0" smtClean="0"/>
              <a:t> </a:t>
            </a:r>
            <a:r>
              <a:rPr lang="ru-RU" u="dashHeavy" dirty="0" smtClean="0"/>
              <a:t>Корневу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1. </a:t>
            </a:r>
            <a:r>
              <a:rPr lang="ru-RU" dirty="0" err="1" smtClean="0"/>
              <a:t>Повеств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2. </a:t>
            </a:r>
            <a:r>
              <a:rPr lang="ru-RU" dirty="0" err="1" smtClean="0"/>
              <a:t>Невоскл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3. Сложное, союзное, СПП с придаточным образа действия.</a:t>
            </a:r>
          </a:p>
          <a:p>
            <a:pPr>
              <a:buNone/>
            </a:pPr>
            <a:r>
              <a:rPr lang="ru-RU" dirty="0" smtClean="0"/>
              <a:t>4. Связь: интонация, союз </a:t>
            </a:r>
            <a:r>
              <a:rPr lang="ru-RU" i="1" dirty="0" smtClean="0"/>
              <a:t>чтобы.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0000"/>
                </a:solidFill>
                <a:cs typeface="Tahoma" pitchFamily="34" charset="0"/>
              </a:rPr>
              <a:t>                                как?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0000"/>
                </a:solidFill>
                <a:cs typeface="Tahoma" pitchFamily="34" charset="0"/>
              </a:rPr>
              <a:t> </a:t>
            </a:r>
            <a:r>
              <a:rPr lang="ru-RU" b="1" dirty="0" smtClean="0">
                <a:cs typeface="Tahoma" pitchFamily="34" charset="0"/>
              </a:rPr>
              <a:t>[ |ДО |, - =, |ДО |], чтобы  ( = ).</a:t>
            </a:r>
            <a:endParaRPr lang="ru-RU" dirty="0" smtClean="0">
              <a:cs typeface="Tahoma" pitchFamily="34" charset="0"/>
            </a:endParaRPr>
          </a:p>
          <a:p>
            <a:pPr>
              <a:buNone/>
            </a:pPr>
            <a:endParaRPr lang="ru-RU" dirty="0"/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2771800" y="5157192"/>
            <a:ext cx="2808312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1\Мои документы\Мои рисунки\ф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r>
              <a:rPr lang="ru-RU" b="1" cap="all" dirty="0" smtClean="0">
                <a:solidFill>
                  <a:srgbClr val="7030A0"/>
                </a:solidFill>
                <a:effectLst>
                  <a:reflection blurRad="6350" stA="60000" endA="900" endPos="58000" dir="5400000" sy="-100000" algn="bl" rotWithShape="0"/>
                </a:effectLst>
                <a:latin typeface="Tahoma" pitchFamily="34" charset="0"/>
                <a:cs typeface="Tahoma" pitchFamily="34" charset="0"/>
              </a:rPr>
              <a:t>Верно-неверно</a:t>
            </a:r>
            <a:endParaRPr lang="ru-RU" b="1" cap="all" dirty="0">
              <a:solidFill>
                <a:srgbClr val="7030A0"/>
              </a:solidFill>
              <a:effectLst>
                <a:reflection blurRad="6350" stA="60000" endA="900" endPos="58000" dir="5400000" sy="-100000" algn="bl" rotWithShape="0"/>
              </a:effectLst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19" y="778265"/>
          <a:ext cx="8712969" cy="57680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127"/>
                <a:gridCol w="7107948"/>
                <a:gridCol w="1211894"/>
              </a:tblGrid>
              <a:tr h="58845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№</a:t>
                      </a:r>
                      <a:r>
                        <a:rPr lang="ru-RU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УТВЕРЖДЕНИЕ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ВЕРНО/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НЕВЕРНО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88455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just"/>
                      <a:r>
                        <a:rPr lang="ru-RU" sz="1600" dirty="0" smtClean="0"/>
                        <a:t>Сложноподчинённое предложение – это сложное союзное предложение, части которого</a:t>
                      </a:r>
                      <a:r>
                        <a:rPr lang="ru-RU" sz="1600" baseline="0" dirty="0" smtClean="0"/>
                        <a:t> соединены подчинительной связью.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                             </a:t>
                      </a:r>
                      <a:endParaRPr lang="ru-RU" dirty="0"/>
                    </a:p>
                  </a:txBody>
                  <a:tcPr/>
                </a:tc>
              </a:tr>
              <a:tr h="561587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just"/>
                      <a:r>
                        <a:rPr lang="ru-RU" sz="1600" dirty="0" smtClean="0"/>
                        <a:t>Придаточное предложение</a:t>
                      </a:r>
                      <a:r>
                        <a:rPr lang="ru-RU" sz="1600" baseline="0" dirty="0" smtClean="0"/>
                        <a:t> присоединяется к главному при помощи союзов.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561587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/>
                        <a:t>        Союзные слова могут быть заменены словами других самостоятельных частей речи.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56585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       Придаточные определительные отвечают на вопросы</a:t>
                      </a:r>
                      <a:r>
                        <a:rPr lang="ru-RU" sz="1600" b="1" dirty="0" smtClean="0"/>
                        <a:t> какой? какая? какое? какие?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561587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/>
                        <a:t>     Придаточные изъяснительные отвечают на вопросы</a:t>
                      </a:r>
                      <a:r>
                        <a:rPr lang="ru-RU" sz="1600" b="1" dirty="0" smtClean="0"/>
                        <a:t> где?</a:t>
                      </a:r>
                      <a:r>
                        <a:rPr lang="ru-RU" sz="1600" b="1" baseline="0" dirty="0" smtClean="0"/>
                        <a:t> куда? откуда?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561587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     К придаточным образа действия и степени ставятся</a:t>
                      </a:r>
                      <a:r>
                        <a:rPr lang="ru-RU" sz="1600" baseline="0" dirty="0" smtClean="0"/>
                        <a:t> вопросы </a:t>
                      </a:r>
                      <a:r>
                        <a:rPr lang="ru-RU" sz="1600" b="1" baseline="0" dirty="0" smtClean="0"/>
                        <a:t>как? каким образом? в какой степени?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594627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/>
                        <a:t>     Придаточные образа действия и степени прикрепляются с помощью союзов </a:t>
                      </a:r>
                      <a:r>
                        <a:rPr lang="ru-RU" sz="1600" i="1" dirty="0" smtClean="0"/>
                        <a:t>что, чтобы, будто,</a:t>
                      </a:r>
                      <a:r>
                        <a:rPr lang="ru-RU" sz="1600" i="1" baseline="0" dirty="0" smtClean="0"/>
                        <a:t> словно </a:t>
                      </a:r>
                      <a:r>
                        <a:rPr lang="ru-RU" sz="1600" baseline="0" dirty="0" smtClean="0"/>
                        <a:t>и др. и союзных слов </a:t>
                      </a:r>
                      <a:r>
                        <a:rPr lang="ru-RU" sz="1600" i="1" baseline="0" dirty="0" smtClean="0"/>
                        <a:t>как, насколько </a:t>
                      </a:r>
                      <a:r>
                        <a:rPr lang="ru-RU" sz="1600" baseline="0" dirty="0" smtClean="0"/>
                        <a:t>и др.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56585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      Придаточная часть у таких предложений располагается перед главной.</a:t>
                      </a:r>
                    </a:p>
                    <a:p>
                      <a:endParaRPr lang="ru-RU" sz="1600" dirty="0" smtClean="0"/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1092</TotalTime>
  <Words>1406</Words>
  <Application>Microsoft Office PowerPoint</Application>
  <PresentationFormat>Экран (4:3)</PresentationFormat>
  <Paragraphs>215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СЛОЖНОПОДЧИНЁННЫЕ ПРЕДЛОЖЕНИЯ  С ПРИДАТОЧНОЙ ЧАСТЬЮ МЕСТА</vt:lpstr>
      <vt:lpstr>Слайд 2</vt:lpstr>
      <vt:lpstr>Слайд 3</vt:lpstr>
      <vt:lpstr>Слайд 4</vt:lpstr>
      <vt:lpstr>ПРОВЕРКА ДОМАШНЕГО </vt:lpstr>
      <vt:lpstr>СПРАВЛЯЛАСЬ2 </vt:lpstr>
      <vt:lpstr>Слайд 7</vt:lpstr>
      <vt:lpstr>Слайд 8</vt:lpstr>
      <vt:lpstr>Верно-неверно</vt:lpstr>
      <vt:lpstr>Верно-неверно</vt:lpstr>
      <vt:lpstr>РАБОТА С ТЕКСТОМ</vt:lpstr>
      <vt:lpstr>РАБОТА С ТЕКСТОМ </vt:lpstr>
      <vt:lpstr>Слайд 13</vt:lpstr>
      <vt:lpstr>Слайд 14</vt:lpstr>
      <vt:lpstr>Слайд 15</vt:lpstr>
      <vt:lpstr>АНАЛИЗ ПРЕДЛОЖЕНИЙ</vt:lpstr>
      <vt:lpstr>АНАЛИЗ ПРЕДЛОЖЕНИЙ</vt:lpstr>
      <vt:lpstr>АНАЛИЗ ПРЕДЛОЖЕНИЙ</vt:lpstr>
      <vt:lpstr>АНАЛИЗ ПРЕДЛОЖЕНИЙ</vt:lpstr>
      <vt:lpstr>АНАЛИЗ ПРЕДЛОЖЕНИЙ</vt:lpstr>
      <vt:lpstr>ПРИДАТОЧНЫЕ МЕСТА</vt:lpstr>
      <vt:lpstr>«ТРЕТЬЕ ЛИШНЕЕ»</vt:lpstr>
      <vt:lpstr>Упражнение 117</vt:lpstr>
      <vt:lpstr>ПРОВЕРИМ СЕБЯ</vt:lpstr>
      <vt:lpstr>ДОМАШНЕЕ ЗАДАНИЕ</vt:lpstr>
      <vt:lpstr>Слайд 26</vt:lpstr>
      <vt:lpstr>УДАЧИ!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СЛОЖНОПОДЧИНЁННЫЕ ПРЕДЛОЖЕНИЯ С ПРИДАТОЧНОЙ ЧАСТЬЮ МЕСТА</dc:title>
  <dc:creator>1</dc:creator>
  <cp:lastModifiedBy>1</cp:lastModifiedBy>
  <cp:revision>110</cp:revision>
  <dcterms:created xsi:type="dcterms:W3CDTF">2012-11-17T11:37:29Z</dcterms:created>
  <dcterms:modified xsi:type="dcterms:W3CDTF">2013-01-22T11:49:16Z</dcterms:modified>
</cp:coreProperties>
</file>