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  <p:sldMasterId id="2147483697" r:id="rId3"/>
    <p:sldMasterId id="2147483709" r:id="rId4"/>
    <p:sldMasterId id="2147483721" r:id="rId5"/>
    <p:sldMasterId id="2147483745" r:id="rId6"/>
    <p:sldMasterId id="2147483754" r:id="rId7"/>
    <p:sldMasterId id="2147483758" r:id="rId8"/>
    <p:sldMasterId id="2147483762" r:id="rId9"/>
    <p:sldMasterId id="2147483779" r:id="rId10"/>
    <p:sldMasterId id="2147483842" r:id="rId11"/>
  </p:sldMasterIdLst>
  <p:notesMasterIdLst>
    <p:notesMasterId r:id="rId24"/>
  </p:notesMasterIdLst>
  <p:sldIdLst>
    <p:sldId id="274" r:id="rId12"/>
    <p:sldId id="273" r:id="rId13"/>
    <p:sldId id="257" r:id="rId14"/>
    <p:sldId id="267" r:id="rId15"/>
    <p:sldId id="275" r:id="rId16"/>
    <p:sldId id="276" r:id="rId17"/>
    <p:sldId id="270" r:id="rId18"/>
    <p:sldId id="277" r:id="rId19"/>
    <p:sldId id="260" r:id="rId20"/>
    <p:sldId id="268" r:id="rId21"/>
    <p:sldId id="278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ABE"/>
    <a:srgbClr val="73B3C7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FA5E-B264-4BA7-A30A-35C999ECEC9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47FE3-5556-40FA-83C8-8D2C10E4B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2%D0%B5%D0%B9%D1%86%D0%B0%D1%80%D0%B8%D1%8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C%D0%B0%D1%82%D0%B5%D0%BC%D0%B0%D1%82%D0%B8%D0%BA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Джордж П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</a:t>
            </a: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иа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венгерский,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Швейцария"/>
              </a:rPr>
              <a:t>швейцарский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американский 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атематик"/>
              </a:rPr>
              <a:t>математик</a:t>
            </a:r>
            <a:r>
              <a:rPr lang="ru-RU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u="none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47FE3-5556-40FA-83C8-8D2C10E4BD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4DFA-023C-4CFA-972B-B86FD0F4EC8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5E16-C55B-43F8-A00E-BED8D29673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176546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-884237" y="8842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 rot="5400000">
            <a:off x="-884237" y="56086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CD3-812B-4A94-9EF4-EDE74D106B0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08DE-8208-49D9-B624-DE112131024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5374-FC44-4A92-BF24-91A1E1C938B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15E5-B787-4B86-9ECC-2AFD26B6B19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2582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4DFA-023C-4CFA-972B-B86FD0F4EC88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DF05-CF26-4439-B908-FB1FBA45CCA4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/>
        </p:nvSpPr>
        <p:spPr>
          <a:xfrm flipV="1">
            <a:off x="561975" y="19462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ый треугольник 4"/>
          <p:cNvSpPr/>
          <p:nvPr/>
        </p:nvSpPr>
        <p:spPr>
          <a:xfrm rot="420000" flipV="1">
            <a:off x="5400675" y="61976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82293" y="2037284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/>
        </p:nvSpPr>
        <p:spPr>
          <a:xfrm flipV="1">
            <a:off x="152400" y="25939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bg1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ый треугольник 4"/>
          <p:cNvSpPr/>
          <p:nvPr/>
        </p:nvSpPr>
        <p:spPr>
          <a:xfrm rot="420000" flipV="1">
            <a:off x="4991100" y="68453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718" y="2686041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908DE-8208-49D9-B624-DE1121310240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4B59-1D80-49C8-AFB6-12ED4E19656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90108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4B59-1D80-49C8-AFB6-12ED4E196561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F15E5-B787-4B86-9ECC-2AFD26B6B19F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61FE2-6711-493D-8042-DB7DABA33E49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5576-0557-4AE3-A16C-B0D8A7BDF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C68F-BC85-4F12-90B9-6261844A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93BF-A93C-42C6-A9AD-A2BE9485B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9A42-DB7B-43BA-BF95-49ADA545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3F54-7084-472F-8090-EEEA50A4629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27008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49F8-AFD0-46B6-A646-2518E05C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BAC4-D21C-4E80-A983-B0359EF6D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00174"/>
            <a:ext cx="6400816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963" y="59928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08DE-8208-49D9-B624-DE1121310240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15E5-B787-4B86-9ECC-2AFD26B6B19F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D7CE-9F45-4148-B21B-76E9978B2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4EEF-7A89-4843-9407-E07EF378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/>
        </p:nvSpPr>
        <p:spPr>
          <a:xfrm flipV="1">
            <a:off x="561975" y="19462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ый треугольник 4"/>
          <p:cNvSpPr/>
          <p:nvPr/>
        </p:nvSpPr>
        <p:spPr>
          <a:xfrm rot="420000" flipV="1">
            <a:off x="5400675" y="61976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82293" y="2037284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2283-AB37-45CA-AD45-7983257BC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DF05-CF26-4439-B908-FB1FBA45CCA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1963036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/>
        </p:nvSpPr>
        <p:spPr>
          <a:xfrm flipV="1">
            <a:off x="152400" y="25939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bg1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ый треугольник 4"/>
          <p:cNvSpPr/>
          <p:nvPr/>
        </p:nvSpPr>
        <p:spPr>
          <a:xfrm rot="420000" flipV="1">
            <a:off x="4991100" y="68453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718" y="2686041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BA60-F433-4BA3-AB0A-0C0F5F1F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4DFA-023C-4CFA-972B-B86FD0F4EC88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08DE-8208-49D9-B624-DE1121310240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15E5-B787-4B86-9ECC-2AFD26B6B19F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4B59-1D80-49C8-AFB6-12ED4E196561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DF05-CF26-4439-B908-FB1FBA45CCA4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2AB5-4143-4934-8D86-733C887CA49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645708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720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14290"/>
            <a:ext cx="48291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50825" y="1268413"/>
            <a:ext cx="6300788" cy="0"/>
          </a:xfrm>
          <a:prstGeom prst="line">
            <a:avLst/>
          </a:prstGeom>
          <a:ln w="28575">
            <a:solidFill>
              <a:srgbClr val="6C37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00174"/>
            <a:ext cx="6400816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0963" y="59928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0963" y="64214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08DE-8208-49D9-B624-DE1121310240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72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714356"/>
            <a:ext cx="6429420" cy="35004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00313" y="142875"/>
            <a:ext cx="6429375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1FE2-6711-493D-8042-DB7DABA33E4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2995888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15E5-B787-4B86-9ECC-2AFD26B6B19F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4B59-1D80-49C8-AFB6-12ED4E196561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5643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5643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DF05-CF26-4439-B908-FB1FBA45CCA4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429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420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643446"/>
            <a:ext cx="3008313" cy="15652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581775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581775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9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929438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-820737" y="54562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 rot="5400000">
            <a:off x="-384174" y="545623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6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290C43-2ED4-4119-8E81-9799CB83F36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50000">
              <a:srgbClr val="B2968A"/>
            </a:gs>
            <a:gs pos="0">
              <a:srgbClr val="83431F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2214563" y="1600200"/>
            <a:ext cx="64722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072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0" y="6581775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70" r:id="rId1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>
            <a:solidFill>
              <a:schemeClr val="bg2">
                <a:lumMod val="50000"/>
              </a:schemeClr>
            </a:solidFill>
          </a:ln>
          <a:solidFill>
            <a:srgbClr val="F9AD6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9AD6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" name="TextBox 1"/>
          <p:cNvSpPr txBox="1">
            <a:spLocks noChangeArrowheads="1"/>
          </p:cNvSpPr>
          <p:nvPr/>
        </p:nvSpPr>
        <p:spPr bwMode="auto">
          <a:xfrm>
            <a:off x="5867400" y="6581775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A11734-DA1D-44F5-B29B-843292E58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8" name="TextBox 1"/>
          <p:cNvSpPr txBox="1">
            <a:spLocks noChangeArrowheads="1"/>
          </p:cNvSpPr>
          <p:nvPr/>
        </p:nvSpPr>
        <p:spPr bwMode="auto">
          <a:xfrm>
            <a:off x="5867400" y="6581775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D947FC-B86C-415A-8144-7A15BCA72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2" name="TextBox 1"/>
          <p:cNvSpPr txBox="1">
            <a:spLocks noChangeArrowheads="1"/>
          </p:cNvSpPr>
          <p:nvPr/>
        </p:nvSpPr>
        <p:spPr bwMode="auto">
          <a:xfrm>
            <a:off x="5867400" y="6581775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859" r:id="rId4"/>
    <p:sldLayoutId id="2147483860" r:id="rId5"/>
    <p:sldLayoutId id="2147483861" r:id="rId6"/>
    <p:sldLayoutId id="2147483862" r:id="rId7"/>
    <p:sldLayoutId id="2147483863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25D02F-EA64-4229-9052-C561ACB84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5867400" y="6581775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 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90C43-2ED4-4119-8E81-9799CB83F366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6696075" y="6581775"/>
            <a:ext cx="244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Журнал «Математика» № 4/2012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867" r:id="rId12"/>
    <p:sldLayoutId id="2147483868" r:id="rId13"/>
    <p:sldLayoutId id="2147483869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26.gif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png"/><Relationship Id="rId4" Type="http://schemas.openxmlformats.org/officeDocument/2006/relationships/image" Target="../media/image28.emf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pizodsspace.no-ip.org/bibl/ziv/2003/4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142852"/>
            <a:ext cx="342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Первое февраля</a:t>
            </a:r>
            <a:endParaRPr lang="ru-RU" sz="36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642918"/>
          <a:ext cx="6694734" cy="40233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5789"/>
                <a:gridCol w="1115789"/>
                <a:gridCol w="1115789"/>
                <a:gridCol w="1115789"/>
                <a:gridCol w="1115789"/>
                <a:gridCol w="1115789"/>
              </a:tblGrid>
              <a:tr h="635270">
                <a:tc grid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Взвод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87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№ 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№ 3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14822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верных ответов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bliogid.ru/system/files/5314/original/i_obraz-poly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286148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43636" y="3000372"/>
            <a:ext cx="244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13.12.1887 - 07.09.1985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5286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Если вы хотите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научиться плавать, то смело входите в воду,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а если хотите научиться решать задачи,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то решайте их. (Д.Пойа)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44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Задание на с/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endParaRPr kumimoji="0" lang="ru-RU" sz="4400" b="1" i="1" u="none" strike="noStrike" kern="1200" cap="none" spc="0" normalizeH="0" baseline="0" noProof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285860"/>
            <a:ext cx="8215370" cy="2786082"/>
          </a:xfrm>
          <a:prstGeom prst="rect">
            <a:avLst/>
          </a:prstGeom>
        </p:spPr>
        <p:txBody>
          <a:bodyPr/>
          <a:lstStyle/>
          <a:p>
            <a:pPr marL="514350" indent="-5143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644.</a:t>
            </a:r>
          </a:p>
          <a:p>
            <a:pPr marL="514350" indent="-5143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646.</a:t>
            </a:r>
          </a:p>
          <a:p>
            <a:pPr marL="514350" indent="-51435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Радиусы оснований усеченного конуса равны 3см и 4см, высота 7см. Вычислите площадь описанной сферы.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.*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основания конуса равна площади поверхности   вписанной в него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сферы.  Найдите радиус шара, если  образующая конуса равна 10.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472" y="4071942"/>
            <a:ext cx="1143008" cy="10001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821505" y="3750471"/>
            <a:ext cx="1571636" cy="92869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571472" y="4286256"/>
            <a:ext cx="1143008" cy="428628"/>
            <a:chOff x="2736" y="2404"/>
            <a:chExt cx="2448" cy="1139"/>
          </a:xfrm>
        </p:grpSpPr>
        <p:sp>
          <p:nvSpPr>
            <p:cNvPr id="10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-80411" y="3795131"/>
            <a:ext cx="1589518" cy="85725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85720" y="4786322"/>
            <a:ext cx="1785950" cy="428628"/>
            <a:chOff x="2736" y="2404"/>
            <a:chExt cx="2448" cy="1139"/>
          </a:xfrm>
        </p:grpSpPr>
        <p:sp>
          <p:nvSpPr>
            <p:cNvPr id="14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3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628782" y="4214816"/>
            <a:ext cx="785818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2500298" y="4714884"/>
            <a:ext cx="1071570" cy="357190"/>
            <a:chOff x="2736" y="2404"/>
            <a:chExt cx="2448" cy="1139"/>
          </a:xfrm>
        </p:grpSpPr>
        <p:sp>
          <p:nvSpPr>
            <p:cNvPr id="27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2628782" y="4500568"/>
            <a:ext cx="785818" cy="142876"/>
            <a:chOff x="2736" y="2404"/>
            <a:chExt cx="2448" cy="1139"/>
          </a:xfrm>
        </p:grpSpPr>
        <p:sp>
          <p:nvSpPr>
            <p:cNvPr id="30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 rot="5400000" flipH="1">
            <a:off x="2555566" y="3859405"/>
            <a:ext cx="1405209" cy="54439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033212" y="3896086"/>
            <a:ext cx="1419846" cy="4856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5" idx="4"/>
          </p:cNvCxnSpPr>
          <p:nvPr/>
        </p:nvCxnSpPr>
        <p:spPr>
          <a:xfrm rot="16200000" flipH="1">
            <a:off x="2253732" y="4161237"/>
            <a:ext cx="1500198" cy="35719"/>
          </a:xfrm>
          <a:prstGeom prst="line">
            <a:avLst/>
          </a:prstGeom>
          <a:ln>
            <a:solidFill>
              <a:srgbClr val="7030A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2643174" y="4357694"/>
            <a:ext cx="714380" cy="71438"/>
            <a:chOff x="2736" y="2404"/>
            <a:chExt cx="2448" cy="1139"/>
          </a:xfrm>
        </p:grpSpPr>
        <p:sp>
          <p:nvSpPr>
            <p:cNvPr id="36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071934" y="3429000"/>
            <a:ext cx="2000264" cy="17859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Group 20"/>
          <p:cNvGrpSpPr>
            <a:grpSpLocks/>
          </p:cNvGrpSpPr>
          <p:nvPr/>
        </p:nvGrpSpPr>
        <p:grpSpPr bwMode="auto">
          <a:xfrm>
            <a:off x="4357686" y="3571876"/>
            <a:ext cx="1428760" cy="285752"/>
            <a:chOff x="2736" y="2404"/>
            <a:chExt cx="2448" cy="1139"/>
          </a:xfrm>
        </p:grpSpPr>
        <p:sp>
          <p:nvSpPr>
            <p:cNvPr id="42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20"/>
          <p:cNvGrpSpPr>
            <a:grpSpLocks/>
          </p:cNvGrpSpPr>
          <p:nvPr/>
        </p:nvGrpSpPr>
        <p:grpSpPr bwMode="auto">
          <a:xfrm>
            <a:off x="4143372" y="4429132"/>
            <a:ext cx="1857388" cy="357190"/>
            <a:chOff x="2736" y="2404"/>
            <a:chExt cx="2448" cy="1139"/>
          </a:xfrm>
        </p:grpSpPr>
        <p:sp>
          <p:nvSpPr>
            <p:cNvPr id="45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rot="5400000">
            <a:off x="3830572" y="4016793"/>
            <a:ext cx="884049" cy="208557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5411478" y="4006160"/>
            <a:ext cx="881121" cy="203471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35687" y="4036223"/>
            <a:ext cx="1714512" cy="50006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7" idx="4"/>
          </p:cNvCxnSpPr>
          <p:nvPr/>
        </p:nvCxnSpPr>
        <p:spPr>
          <a:xfrm rot="5400000">
            <a:off x="321439" y="4250537"/>
            <a:ext cx="1643074" cy="0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7" idx="4"/>
          </p:cNvCxnSpPr>
          <p:nvPr/>
        </p:nvCxnSpPr>
        <p:spPr>
          <a:xfrm flipV="1">
            <a:off x="642910" y="5072074"/>
            <a:ext cx="500066" cy="71438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лилиния 63"/>
          <p:cNvSpPr/>
          <p:nvPr/>
        </p:nvSpPr>
        <p:spPr>
          <a:xfrm>
            <a:off x="676656" y="5001768"/>
            <a:ext cx="64008" cy="128016"/>
          </a:xfrm>
          <a:custGeom>
            <a:avLst/>
            <a:gdLst>
              <a:gd name="connsiteX0" fmla="*/ 0 w 64008"/>
              <a:gd name="connsiteY0" fmla="*/ 0 h 128016"/>
              <a:gd name="connsiteX1" fmla="*/ 54864 w 64008"/>
              <a:gd name="connsiteY1" fmla="*/ 27432 h 128016"/>
              <a:gd name="connsiteX2" fmla="*/ 54864 w 64008"/>
              <a:gd name="connsiteY2" fmla="*/ 128016 h 128016"/>
              <a:gd name="connsiteX3" fmla="*/ 54864 w 64008"/>
              <a:gd name="connsiteY3" fmla="*/ 91440 h 1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" h="128016">
                <a:moveTo>
                  <a:pt x="0" y="0"/>
                </a:moveTo>
                <a:cubicBezTo>
                  <a:pt x="22860" y="3048"/>
                  <a:pt x="45720" y="6096"/>
                  <a:pt x="54864" y="27432"/>
                </a:cubicBezTo>
                <a:cubicBezTo>
                  <a:pt x="64008" y="48768"/>
                  <a:pt x="54864" y="128016"/>
                  <a:pt x="54864" y="128016"/>
                </a:cubicBezTo>
                <a:lnTo>
                  <a:pt x="54864" y="91440"/>
                </a:lnTo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71472" y="300037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644,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285984" y="3071810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646 и №4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357686" y="3071810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</a:t>
            </a:r>
            <a:endParaRPr lang="ru-RU" dirty="0"/>
          </a:p>
        </p:txBody>
      </p:sp>
      <p:pic>
        <p:nvPicPr>
          <p:cNvPr id="71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86124"/>
            <a:ext cx="27146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071546"/>
          <a:ext cx="6500859" cy="202883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85739"/>
                <a:gridCol w="923066"/>
                <a:gridCol w="726097"/>
                <a:gridCol w="761910"/>
                <a:gridCol w="634329"/>
                <a:gridCol w="634329"/>
                <a:gridCol w="1073479"/>
                <a:gridCol w="761910"/>
              </a:tblGrid>
              <a:tr h="457203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72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часть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7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Теория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№ 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3*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8786842" cy="1362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Укажите в  табличке № задачи, а также не забудьте поставить № варианта!</a:t>
            </a:r>
            <a:endParaRPr kumimoji="0" lang="ru-RU" sz="1800" b="1" u="none" strike="noStrike" kern="1200" cap="none" spc="0" normalizeH="0" baseline="0" noProof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28794" y="620688"/>
            <a:ext cx="554974" cy="15938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860032" y="620688"/>
            <a:ext cx="1512168" cy="93610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35896" y="31409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0"/>
            <a:ext cx="8229600" cy="67151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Осевое сечение цилиндра…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 Осевое сечение конуса 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3. Осевое сечение усеченного конуса…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4. Равносторонний конус…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5. Большая окружность 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6. Формула для вычисления площади боковой поверхности конуса…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7. Формула для вычисления площади полной поверхности конуса…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8. Площадь поверхности сферы…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9. Где находится центр описанной окружности около прямоугольного треугольника?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10. Равносторонний цилиндр…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11. Формула для вычисления площади  треугольника через радиус вписанной окружности…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12. Формула для вычисления площади  треугольника через радиус описанной окружности…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13. Формула  Герона…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14. Площадь круга…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15. Длина окружности…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16. Синус в прямоугольном треугольнике…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17. Косинус в прямоугольном треугольнике…</a:t>
            </a:r>
          </a:p>
          <a:p>
            <a:pPr marL="514350" indent="-514350">
              <a:lnSpc>
                <a:spcPct val="110000"/>
              </a:lnSpc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18. Формула для радиуса окружности, вписанной в правильный треугольник…</a:t>
            </a: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  <a:buNone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19.</a:t>
            </a:r>
            <a:r>
              <a:rPr lang="ru-RU" sz="1400" b="1" i="1" dirty="0" smtClean="0"/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Формула для радиуса окружности, описанной около правильного треугольника…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20. Во всякий ли конус можно вписать сферу?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21. Всегда ли в сферу можно вписать конус?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22. Во всякий ли цилиндр можно вписать сферу?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23. Около любого цилиндра можно описать сферу…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24. Линия пересечения сферы и вписанного в нее  конуса – это…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7458877" y="672282"/>
            <a:ext cx="1000132" cy="50006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7958943" y="672282"/>
            <a:ext cx="1071570" cy="5715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708910" y="1279505"/>
            <a:ext cx="1071570" cy="357190"/>
            <a:chOff x="2736" y="2404"/>
            <a:chExt cx="2448" cy="1139"/>
          </a:xfrm>
        </p:grpSpPr>
        <p:sp>
          <p:nvSpPr>
            <p:cNvPr id="8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708910" y="922315"/>
            <a:ext cx="100013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458877" y="815158"/>
            <a:ext cx="1143008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7923224" y="708001"/>
            <a:ext cx="857256" cy="2857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851786" y="1279505"/>
            <a:ext cx="642942" cy="28575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7851786" y="1350943"/>
            <a:ext cx="142876" cy="28575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8125548" y="707435"/>
            <a:ext cx="64008" cy="12999"/>
          </a:xfrm>
          <a:custGeom>
            <a:avLst/>
            <a:gdLst>
              <a:gd name="connsiteX0" fmla="*/ 0 w 64008"/>
              <a:gd name="connsiteY0" fmla="*/ 0 h 12999"/>
              <a:gd name="connsiteX1" fmla="*/ 64008 w 64008"/>
              <a:gd name="connsiteY1" fmla="*/ 9144 h 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08" h="12999">
                <a:moveTo>
                  <a:pt x="0" y="0"/>
                </a:moveTo>
                <a:cubicBezTo>
                  <a:pt x="38998" y="12999"/>
                  <a:pt x="17793" y="9144"/>
                  <a:pt x="64008" y="91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098116" y="826307"/>
            <a:ext cx="109728" cy="20513"/>
          </a:xfrm>
          <a:custGeom>
            <a:avLst/>
            <a:gdLst>
              <a:gd name="connsiteX0" fmla="*/ 0 w 109728"/>
              <a:gd name="connsiteY0" fmla="*/ 0 h 20513"/>
              <a:gd name="connsiteX1" fmla="*/ 27432 w 109728"/>
              <a:gd name="connsiteY1" fmla="*/ 18288 h 20513"/>
              <a:gd name="connsiteX2" fmla="*/ 100584 w 109728"/>
              <a:gd name="connsiteY2" fmla="*/ 9144 h 20513"/>
              <a:gd name="connsiteX3" fmla="*/ 109728 w 109728"/>
              <a:gd name="connsiteY3" fmla="*/ 9144 h 2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" h="20513">
                <a:moveTo>
                  <a:pt x="0" y="0"/>
                </a:moveTo>
                <a:cubicBezTo>
                  <a:pt x="9144" y="6096"/>
                  <a:pt x="16487" y="17293"/>
                  <a:pt x="27432" y="18288"/>
                </a:cubicBezTo>
                <a:cubicBezTo>
                  <a:pt x="51905" y="20513"/>
                  <a:pt x="76161" y="11858"/>
                  <a:pt x="100584" y="9144"/>
                </a:cubicBezTo>
                <a:cubicBezTo>
                  <a:pt x="103613" y="8807"/>
                  <a:pt x="106680" y="9144"/>
                  <a:pt x="109728" y="91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8208976" y="1350943"/>
          <a:ext cx="152400" cy="180975"/>
        </p:xfrm>
        <a:graphic>
          <a:graphicData uri="http://schemas.openxmlformats.org/presentationml/2006/ole">
            <p:oleObj spid="_x0000_s21505" name="Формула" r:id="rId4" imgW="152202" imgH="177569" progId="Equation.3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8137538" y="279373"/>
          <a:ext cx="203200" cy="166688"/>
        </p:xfrm>
        <a:graphic>
          <a:graphicData uri="http://schemas.openxmlformats.org/presentationml/2006/ole">
            <p:oleObj spid="_x0000_s21506" name="Формула" r:id="rId5" imgW="203040" imgH="16488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7708925" y="1500169"/>
          <a:ext cx="152400" cy="168275"/>
        </p:xfrm>
        <a:graphic>
          <a:graphicData uri="http://schemas.openxmlformats.org/presentationml/2006/ole">
            <p:oleObj spid="_x0000_s21507" name="Формула" r:id="rId6" imgW="152280" imgH="164880" progId="Equation.3">
              <p:embed/>
            </p:oleObj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8494737" y="1142982"/>
          <a:ext cx="152400" cy="168275"/>
        </p:xfrm>
        <a:graphic>
          <a:graphicData uri="http://schemas.openxmlformats.org/presentationml/2006/ole">
            <p:oleObj spid="_x0000_s21508" name="Формула" r:id="rId7" imgW="152280" imgH="164880" progId="Equation.3">
              <p:embed/>
            </p:oleObj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7923237" y="1298557"/>
          <a:ext cx="152400" cy="142875"/>
        </p:xfrm>
        <a:graphic>
          <a:graphicData uri="http://schemas.openxmlformats.org/presentationml/2006/ole">
            <p:oleObj spid="_x0000_s21509" name="Формула" r:id="rId8" imgW="152280" imgH="139680" progId="Equation.3">
              <p:embed/>
            </p:oleObj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8072462" y="857232"/>
          <a:ext cx="139700" cy="168275"/>
        </p:xfrm>
        <a:graphic>
          <a:graphicData uri="http://schemas.openxmlformats.org/presentationml/2006/ole">
            <p:oleObj spid="_x0000_s21510" name="Формула" r:id="rId9" imgW="139680" imgH="164880" progId="Equation.3">
              <p:embed/>
            </p:oleObj>
          </a:graphicData>
        </a:graphic>
      </p:graphicFrame>
      <p:sp>
        <p:nvSpPr>
          <p:cNvPr id="33" name="Овал 32"/>
          <p:cNvSpPr/>
          <p:nvPr/>
        </p:nvSpPr>
        <p:spPr>
          <a:xfrm>
            <a:off x="6500826" y="142852"/>
            <a:ext cx="1357322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6500826" y="642918"/>
            <a:ext cx="1357322" cy="357190"/>
            <a:chOff x="2736" y="2404"/>
            <a:chExt cx="2448" cy="1139"/>
          </a:xfrm>
        </p:grpSpPr>
        <p:sp>
          <p:nvSpPr>
            <p:cNvPr id="35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143768" y="785794"/>
            <a:ext cx="500066" cy="1428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0" y="3071810"/>
            <a:ext cx="142876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142876" y="3929066"/>
            <a:ext cx="1143008" cy="357190"/>
            <a:chOff x="2736" y="2404"/>
            <a:chExt cx="2448" cy="1139"/>
          </a:xfrm>
        </p:grpSpPr>
        <p:sp>
          <p:nvSpPr>
            <p:cNvPr id="48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0" name="Group 20"/>
          <p:cNvGrpSpPr>
            <a:grpSpLocks/>
          </p:cNvGrpSpPr>
          <p:nvPr/>
        </p:nvGrpSpPr>
        <p:grpSpPr bwMode="auto">
          <a:xfrm>
            <a:off x="0" y="3643314"/>
            <a:ext cx="1428760" cy="357190"/>
            <a:chOff x="2736" y="2404"/>
            <a:chExt cx="2448" cy="1139"/>
          </a:xfrm>
        </p:grpSpPr>
        <p:sp>
          <p:nvSpPr>
            <p:cNvPr id="51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53" name="Прямая соединительная линия 52"/>
          <p:cNvCxnSpPr>
            <a:endCxn id="46" idx="0"/>
          </p:cNvCxnSpPr>
          <p:nvPr/>
        </p:nvCxnSpPr>
        <p:spPr>
          <a:xfrm rot="5400000" flipH="1" flipV="1">
            <a:off x="-107157" y="3321843"/>
            <a:ext cx="1071570" cy="57150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46" idx="0"/>
          </p:cNvCxnSpPr>
          <p:nvPr/>
        </p:nvCxnSpPr>
        <p:spPr>
          <a:xfrm rot="5400000" flipH="1">
            <a:off x="497384" y="3288807"/>
            <a:ext cx="976581" cy="54258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46" idx="0"/>
          </p:cNvCxnSpPr>
          <p:nvPr/>
        </p:nvCxnSpPr>
        <p:spPr>
          <a:xfrm rot="16200000" flipH="1">
            <a:off x="178595" y="3607595"/>
            <a:ext cx="107157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342766" y="5429262"/>
            <a:ext cx="785818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Group 20"/>
          <p:cNvGrpSpPr>
            <a:grpSpLocks/>
          </p:cNvGrpSpPr>
          <p:nvPr/>
        </p:nvGrpSpPr>
        <p:grpSpPr bwMode="auto">
          <a:xfrm>
            <a:off x="214282" y="5929330"/>
            <a:ext cx="1071570" cy="357190"/>
            <a:chOff x="2736" y="2404"/>
            <a:chExt cx="2448" cy="1139"/>
          </a:xfrm>
        </p:grpSpPr>
        <p:sp>
          <p:nvSpPr>
            <p:cNvPr id="58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0" name="Group 20"/>
          <p:cNvGrpSpPr>
            <a:grpSpLocks/>
          </p:cNvGrpSpPr>
          <p:nvPr/>
        </p:nvGrpSpPr>
        <p:grpSpPr bwMode="auto">
          <a:xfrm>
            <a:off x="342766" y="5715014"/>
            <a:ext cx="785818" cy="142876"/>
            <a:chOff x="2736" y="2404"/>
            <a:chExt cx="2448" cy="1139"/>
          </a:xfrm>
        </p:grpSpPr>
        <p:sp>
          <p:nvSpPr>
            <p:cNvPr id="61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 rot="5400000" flipH="1">
            <a:off x="269550" y="5073851"/>
            <a:ext cx="1405209" cy="54439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-252804" y="5110531"/>
            <a:ext cx="1419846" cy="4856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56" idx="4"/>
          </p:cNvCxnSpPr>
          <p:nvPr/>
        </p:nvCxnSpPr>
        <p:spPr>
          <a:xfrm rot="16200000" flipH="1">
            <a:off x="-32284" y="5375683"/>
            <a:ext cx="1500198" cy="35719"/>
          </a:xfrm>
          <a:prstGeom prst="line">
            <a:avLst/>
          </a:prstGeom>
          <a:ln>
            <a:solidFill>
              <a:srgbClr val="7030A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20"/>
          <p:cNvGrpSpPr>
            <a:grpSpLocks/>
          </p:cNvGrpSpPr>
          <p:nvPr/>
        </p:nvGrpSpPr>
        <p:grpSpPr bwMode="auto">
          <a:xfrm>
            <a:off x="357158" y="5572140"/>
            <a:ext cx="714380" cy="71438"/>
            <a:chOff x="2736" y="2404"/>
            <a:chExt cx="2448" cy="1139"/>
          </a:xfrm>
        </p:grpSpPr>
        <p:sp>
          <p:nvSpPr>
            <p:cNvPr id="67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Group 20"/>
          <p:cNvGrpSpPr>
            <a:grpSpLocks/>
          </p:cNvGrpSpPr>
          <p:nvPr/>
        </p:nvGrpSpPr>
        <p:grpSpPr bwMode="auto">
          <a:xfrm>
            <a:off x="7715272" y="1285860"/>
            <a:ext cx="1071570" cy="357190"/>
            <a:chOff x="2736" y="2404"/>
            <a:chExt cx="2448" cy="1139"/>
          </a:xfrm>
        </p:grpSpPr>
        <p:sp>
          <p:nvSpPr>
            <p:cNvPr id="70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http://www.weblancer.net/files/portfolio/2145/214536/5896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1634864" cy="11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0"/>
            <a:ext cx="1571636" cy="114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150019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0"/>
            <a:ext cx="1571636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0"/>
            <a:ext cx="1428760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0"/>
            <a:ext cx="1383641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1285860"/>
            <a:ext cx="18345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285860"/>
            <a:ext cx="1714512" cy="137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5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1243838"/>
            <a:ext cx="1857388" cy="147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6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36" y="1214422"/>
            <a:ext cx="2000264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7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6248" y="2786058"/>
            <a:ext cx="2143140" cy="184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8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496"/>
            <a:ext cx="193811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9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7" y="2928934"/>
            <a:ext cx="1953648" cy="172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20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702" y="2714620"/>
            <a:ext cx="221443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21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32708" y="4786322"/>
            <a:ext cx="284731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22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0430" y="4857760"/>
            <a:ext cx="2571768" cy="17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14346" y="1428736"/>
            <a:ext cx="1785918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-214346" y="6643710"/>
            <a:ext cx="9358346" cy="21429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 rot="10800000" flipV="1">
            <a:off x="1857356" y="357166"/>
            <a:ext cx="5286412" cy="838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«Мешок  задач» </a:t>
            </a:r>
            <a:endParaRPr kumimoji="0" lang="ru-RU" sz="4800" b="1" i="1" u="none" strike="noStrike" kern="1200" cap="none" spc="0" normalizeH="0" baseline="0" noProof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071934" y="3571876"/>
          <a:ext cx="3585210" cy="822960"/>
        </p:xfrm>
        <a:graphic>
          <a:graphicData uri="http://schemas.openxmlformats.org/drawingml/2006/table">
            <a:tbl>
              <a:tblPr/>
              <a:tblGrid>
                <a:gridCol w="664845"/>
                <a:gridCol w="304165"/>
                <a:gridCol w="269875"/>
                <a:gridCol w="269875"/>
                <a:gridCol w="361950"/>
                <a:gridCol w="361950"/>
                <a:gridCol w="361950"/>
                <a:gridCol w="450215"/>
                <a:gridCol w="540385"/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21ABE"/>
                          </a:solidFill>
                          <a:latin typeface="Times New Roman"/>
                          <a:ea typeface="Times New Roman"/>
                        </a:rPr>
                        <a:t>Цилиндр ( 1балл)</a:t>
                      </a:r>
                      <a:endParaRPr lang="ru-RU" sz="1000" dirty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№ задачи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714480" y="2071678"/>
          <a:ext cx="5786479" cy="1341120"/>
        </p:xfrm>
        <a:graphic>
          <a:graphicData uri="http://schemas.openxmlformats.org/drawingml/2006/table">
            <a:tbl>
              <a:tblPr/>
              <a:tblGrid>
                <a:gridCol w="667820"/>
                <a:gridCol w="398766"/>
                <a:gridCol w="410226"/>
                <a:gridCol w="400546"/>
                <a:gridCol w="337858"/>
                <a:gridCol w="389280"/>
                <a:gridCol w="349124"/>
                <a:gridCol w="410226"/>
                <a:gridCol w="492269"/>
                <a:gridCol w="492269"/>
                <a:gridCol w="492269"/>
                <a:gridCol w="472913"/>
                <a:gridCol w="472913"/>
              </a:tblGrid>
              <a:tr h="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121ABE"/>
                          </a:solidFill>
                          <a:latin typeface="Times New Roman"/>
                          <a:ea typeface="Times New Roman"/>
                        </a:rPr>
                        <a:t>Конус ( 2 балла) </a:t>
                      </a:r>
                      <a:endParaRPr lang="ru-RU" sz="1200" b="1" i="0" dirty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0" dirty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21ABE"/>
                          </a:solidFill>
                          <a:latin typeface="Times New Roman"/>
                          <a:ea typeface="Times New Roman"/>
                        </a:rPr>
                        <a:t>Усеченный конус</a:t>
                      </a:r>
                      <a:endParaRPr lang="ru-RU" sz="1200" b="0" dirty="0" smtClean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121ABE"/>
                          </a:solidFill>
                          <a:latin typeface="Times New Roman"/>
                          <a:ea typeface="Times New Roman"/>
                        </a:rPr>
                        <a:t> ( 3 балла)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№ задачи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0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0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285720" y="928670"/>
          <a:ext cx="5835015" cy="975360"/>
        </p:xfrm>
        <a:graphic>
          <a:graphicData uri="http://schemas.openxmlformats.org/drawingml/2006/table">
            <a:tbl>
              <a:tblPr/>
              <a:tblGrid>
                <a:gridCol w="664845"/>
                <a:gridCol w="304165"/>
                <a:gridCol w="269875"/>
                <a:gridCol w="269875"/>
                <a:gridCol w="361950"/>
                <a:gridCol w="272430"/>
                <a:gridCol w="428628"/>
                <a:gridCol w="473057"/>
                <a:gridCol w="540385"/>
                <a:gridCol w="540385"/>
                <a:gridCol w="540385"/>
                <a:gridCol w="540385"/>
                <a:gridCol w="628650"/>
              </a:tblGrid>
              <a:tr h="0">
                <a:tc gridSpan="1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21ABE"/>
                          </a:solidFill>
                          <a:latin typeface="Times New Roman"/>
                          <a:ea typeface="Times New Roman"/>
                        </a:rPr>
                        <a:t>Конус </a:t>
                      </a:r>
                      <a:r>
                        <a:rPr lang="ru-RU" sz="1200" b="1" i="0" dirty="0" smtClean="0">
                          <a:solidFill>
                            <a:srgbClr val="121ABE"/>
                          </a:solidFill>
                          <a:latin typeface="Times New Roman"/>
                          <a:ea typeface="Times New Roman"/>
                        </a:rPr>
                        <a:t> ( 2 балла)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121ABE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№ задачи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 rot="10800000" flipV="1">
            <a:off x="1857356" y="0"/>
            <a:ext cx="5286412" cy="838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21AB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Ответы</a:t>
            </a:r>
            <a:r>
              <a:rPr kumimoji="0" lang="ru-RU" sz="4800" b="1" i="1" u="none" strike="noStrike" kern="1200" cap="none" spc="0" normalizeH="0" baseline="0" noProof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21AB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800" b="1" i="1" u="none" strike="noStrike" kern="1200" cap="none" spc="0" normalizeH="0" baseline="0" noProof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121ABE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00166" y="4500571"/>
          <a:ext cx="6500859" cy="1957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85739"/>
                <a:gridCol w="923066"/>
                <a:gridCol w="726097"/>
                <a:gridCol w="761910"/>
                <a:gridCol w="634329"/>
                <a:gridCol w="634329"/>
                <a:gridCol w="1073479"/>
                <a:gridCol w="761910"/>
              </a:tblGrid>
              <a:tr h="441104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110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часть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4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Теория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№ 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3*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 +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9" descr="ANd9GcRythFrndmuKq9r-fE4B9Gqb7Y2wfERLpA215guNXRhgYWkMgxJe1vn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-1"/>
            <a:ext cx="1785918" cy="168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42852"/>
            <a:ext cx="342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Первое февраля.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121ABE"/>
                </a:solidFill>
                <a:latin typeface="Times New Roman" pitchFamily="18" charset="0"/>
                <a:cs typeface="Times New Roman" pitchFamily="18" charset="0"/>
              </a:rPr>
              <a:t>Решение задач на комбинацию </a:t>
            </a:r>
          </a:p>
          <a:p>
            <a:r>
              <a:rPr lang="ru-RU" sz="3600" i="1" dirty="0" smtClean="0">
                <a:solidFill>
                  <a:srgbClr val="121ABE"/>
                </a:solidFill>
                <a:latin typeface="Times New Roman" pitchFamily="18" charset="0"/>
                <a:cs typeface="Times New Roman" pitchFamily="18" charset="0"/>
              </a:rPr>
              <a:t>сферы и конуса</a:t>
            </a:r>
            <a:endParaRPr lang="ru-RU" sz="3600" dirty="0">
              <a:solidFill>
                <a:srgbClr val="121AB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8" descr="inscribe_fi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607126" cy="2736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78592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вписанной сферы находится на пересечении высоты конуса и биссектрисы угла наклона образующей к плоскости основания.</a:t>
            </a:r>
          </a:p>
          <a:p>
            <a:pPr marL="342900" indent="-342900">
              <a:buAutoNum type="arabicPeriod"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Центр сферы, описанной около конуса – точка пересечения высоты конуса( или ее продолжения) с перпендикуляром к образующей, проведенным  через середину в плоскости осевого сечения конуса.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86379" y="2428867"/>
            <a:ext cx="1214446" cy="114300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5357817" y="2571743"/>
            <a:ext cx="1071570" cy="285752"/>
            <a:chOff x="2736" y="2404"/>
            <a:chExt cx="2448" cy="1139"/>
          </a:xfrm>
        </p:grpSpPr>
        <p:sp>
          <p:nvSpPr>
            <p:cNvPr id="11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4929189" y="3286123"/>
            <a:ext cx="1928826" cy="571504"/>
            <a:chOff x="2736" y="2404"/>
            <a:chExt cx="2448" cy="1139"/>
          </a:xfrm>
        </p:grpSpPr>
        <p:sp>
          <p:nvSpPr>
            <p:cNvPr id="14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V="1">
            <a:off x="4929189" y="3477043"/>
            <a:ext cx="1878226" cy="16627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>
            <a:off x="5379933" y="2049561"/>
            <a:ext cx="1905432" cy="9495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357685" y="2143115"/>
            <a:ext cx="2071702" cy="9286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9" idx="4"/>
          </p:cNvCxnSpPr>
          <p:nvPr/>
        </p:nvCxnSpPr>
        <p:spPr>
          <a:xfrm rot="16200000" flipH="1">
            <a:off x="4875610" y="2553883"/>
            <a:ext cx="2000264" cy="35719"/>
          </a:xfrm>
          <a:prstGeom prst="line">
            <a:avLst/>
          </a:prstGeom>
          <a:ln w="190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454317" y="2596804"/>
            <a:ext cx="321457" cy="485675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786445" y="278605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6445" y="3500437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00693" y="2643181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5" y="3428999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065" y="2428867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6445" y="2071677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72065" y="3143247"/>
            <a:ext cx="42862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/2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5286379" y="2857495"/>
            <a:ext cx="1214446" cy="285752"/>
            <a:chOff x="2736" y="2404"/>
            <a:chExt cx="2448" cy="1139"/>
          </a:xfrm>
        </p:grpSpPr>
        <p:sp>
          <p:nvSpPr>
            <p:cNvPr id="29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4929189" y="3000371"/>
            <a:ext cx="928694" cy="642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4929189" y="3357561"/>
            <a:ext cx="285752" cy="214314"/>
          </a:xfrm>
          <a:prstGeom prst="arc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86380" y="2428868"/>
            <a:ext cx="1214446" cy="114300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5357818" y="2571744"/>
            <a:ext cx="1071570" cy="285752"/>
            <a:chOff x="2736" y="2404"/>
            <a:chExt cx="2448" cy="1139"/>
          </a:xfrm>
        </p:grpSpPr>
        <p:sp>
          <p:nvSpPr>
            <p:cNvPr id="35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4929190" y="3286124"/>
            <a:ext cx="1928826" cy="571504"/>
            <a:chOff x="2736" y="2404"/>
            <a:chExt cx="2448" cy="1139"/>
          </a:xfrm>
        </p:grpSpPr>
        <p:sp>
          <p:nvSpPr>
            <p:cNvPr id="38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flipV="1">
            <a:off x="4929190" y="3477044"/>
            <a:ext cx="1878226" cy="16627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>
            <a:off x="5379934" y="2049562"/>
            <a:ext cx="1905432" cy="9495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357686" y="2143116"/>
            <a:ext cx="2071702" cy="9286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33" idx="4"/>
          </p:cNvCxnSpPr>
          <p:nvPr/>
        </p:nvCxnSpPr>
        <p:spPr>
          <a:xfrm rot="16200000" flipH="1">
            <a:off x="4875611" y="2553884"/>
            <a:ext cx="2000264" cy="35719"/>
          </a:xfrm>
          <a:prstGeom prst="line">
            <a:avLst/>
          </a:prstGeom>
          <a:ln w="190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454318" y="2596805"/>
            <a:ext cx="321457" cy="485675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786446" y="27860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86446" y="350043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00694" y="2571744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43636" y="3429000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72066" y="2428868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86446" y="207167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72066" y="3143248"/>
            <a:ext cx="42862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/2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20"/>
          <p:cNvGrpSpPr>
            <a:grpSpLocks/>
          </p:cNvGrpSpPr>
          <p:nvPr/>
        </p:nvGrpSpPr>
        <p:grpSpPr bwMode="auto">
          <a:xfrm>
            <a:off x="5286380" y="2857496"/>
            <a:ext cx="1214446" cy="285752"/>
            <a:chOff x="2736" y="2404"/>
            <a:chExt cx="2448" cy="1139"/>
          </a:xfrm>
        </p:grpSpPr>
        <p:sp>
          <p:nvSpPr>
            <p:cNvPr id="53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 flipV="1">
            <a:off x="4929190" y="3000372"/>
            <a:ext cx="928694" cy="642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Дуга 55"/>
          <p:cNvSpPr/>
          <p:nvPr/>
        </p:nvSpPr>
        <p:spPr>
          <a:xfrm>
            <a:off x="4929190" y="3357562"/>
            <a:ext cx="285752" cy="214314"/>
          </a:xfrm>
          <a:prstGeom prst="arc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5000628" y="3571876"/>
            <a:ext cx="142876" cy="142876"/>
          </a:xfrm>
          <a:prstGeom prst="arc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000760" y="3786190"/>
            <a:ext cx="2643206" cy="242889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Group 20"/>
          <p:cNvGrpSpPr>
            <a:grpSpLocks/>
          </p:cNvGrpSpPr>
          <p:nvPr/>
        </p:nvGrpSpPr>
        <p:grpSpPr bwMode="auto">
          <a:xfrm>
            <a:off x="6000760" y="4786322"/>
            <a:ext cx="2643206" cy="428628"/>
            <a:chOff x="2736" y="2404"/>
            <a:chExt cx="2448" cy="1139"/>
          </a:xfrm>
        </p:grpSpPr>
        <p:sp>
          <p:nvSpPr>
            <p:cNvPr id="109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" name="Group 20"/>
          <p:cNvGrpSpPr>
            <a:grpSpLocks/>
          </p:cNvGrpSpPr>
          <p:nvPr/>
        </p:nvGrpSpPr>
        <p:grpSpPr bwMode="auto">
          <a:xfrm>
            <a:off x="6286512" y="5500702"/>
            <a:ext cx="2071702" cy="428628"/>
            <a:chOff x="2736" y="2404"/>
            <a:chExt cx="2448" cy="1139"/>
          </a:xfrm>
        </p:grpSpPr>
        <p:sp>
          <p:nvSpPr>
            <p:cNvPr id="112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>
            <a:off x="6286512" y="5715016"/>
            <a:ext cx="2071702" cy="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endCxn id="107" idx="0"/>
          </p:cNvCxnSpPr>
          <p:nvPr/>
        </p:nvCxnSpPr>
        <p:spPr>
          <a:xfrm rot="16200000" flipV="1">
            <a:off x="6875876" y="4232678"/>
            <a:ext cx="1928825" cy="103585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107" idx="0"/>
          </p:cNvCxnSpPr>
          <p:nvPr/>
        </p:nvCxnSpPr>
        <p:spPr>
          <a:xfrm rot="16200000" flipH="1" flipV="1">
            <a:off x="5840025" y="4232677"/>
            <a:ext cx="1928826" cy="1035851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6375810" y="4768464"/>
            <a:ext cx="1857389" cy="35719"/>
          </a:xfrm>
          <a:prstGeom prst="line">
            <a:avLst/>
          </a:prstGeom>
          <a:ln w="28575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10800000" flipV="1">
            <a:off x="6286512" y="5072074"/>
            <a:ext cx="1000132" cy="642942"/>
          </a:xfrm>
          <a:prstGeom prst="line">
            <a:avLst/>
          </a:prstGeom>
          <a:ln>
            <a:solidFill>
              <a:srgbClr val="C0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6715140" y="5143512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215206" y="47148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929454" y="557214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05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500958" y="557214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572264" y="435769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215206" y="4214818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rot="5400000">
            <a:off x="7036611" y="5965049"/>
            <a:ext cx="50006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107" idx="4"/>
          </p:cNvCxnSpPr>
          <p:nvPr/>
        </p:nvCxnSpPr>
        <p:spPr>
          <a:xfrm rot="5400000" flipH="1">
            <a:off x="6554405" y="5447124"/>
            <a:ext cx="500066" cy="10358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 animBg="1"/>
      <p:bldP spid="33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6" grpId="0" animBg="1"/>
      <p:bldP spid="57" grpId="0" animBg="1"/>
      <p:bldP spid="107" grpId="0" animBg="1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рапеция 45"/>
          <p:cNvSpPr/>
          <p:nvPr/>
        </p:nvSpPr>
        <p:spPr>
          <a:xfrm>
            <a:off x="5934452" y="1261350"/>
            <a:ext cx="2000264" cy="1357322"/>
          </a:xfrm>
          <a:prstGeom prst="trapezoid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3342164" y="1189342"/>
            <a:ext cx="1785950" cy="1428760"/>
          </a:xfrm>
          <a:prstGeom prst="triangle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1538" y="1214422"/>
            <a:ext cx="1428760" cy="1357322"/>
          </a:xfrm>
          <a:prstGeom prst="rect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85216" y="3161512"/>
            <a:ext cx="1928826" cy="1714512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928356" y="3304388"/>
            <a:ext cx="1727200" cy="1441450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177704" y="3160942"/>
            <a:ext cx="1714512" cy="1500198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1071538" y="1214422"/>
            <a:ext cx="1439863" cy="1368425"/>
          </a:xfrm>
          <a:prstGeom prst="ellipse">
            <a:avLst/>
          </a:prstGeom>
          <a:solidFill>
            <a:srgbClr val="73B3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3699354" y="1689408"/>
            <a:ext cx="1071570" cy="928694"/>
          </a:xfrm>
          <a:prstGeom prst="ellipse">
            <a:avLst/>
          </a:prstGeom>
          <a:solidFill>
            <a:srgbClr val="73B3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6113808" y="1261350"/>
            <a:ext cx="1654474" cy="1368425"/>
          </a:xfrm>
          <a:prstGeom prst="ellipse">
            <a:avLst/>
          </a:prstGeom>
          <a:solidFill>
            <a:srgbClr val="73B3C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Трапеция 46"/>
          <p:cNvSpPr/>
          <p:nvPr/>
        </p:nvSpPr>
        <p:spPr>
          <a:xfrm>
            <a:off x="5320580" y="3303818"/>
            <a:ext cx="1428760" cy="1000132"/>
          </a:xfrm>
          <a:prstGeom prst="trapezoid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3122050" y="3304388"/>
            <a:ext cx="1285884" cy="1214446"/>
          </a:xfrm>
          <a:prstGeom prst="triangle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42406" y="3375826"/>
            <a:ext cx="1214446" cy="1285884"/>
          </a:xfrm>
          <a:prstGeom prst="rect">
            <a:avLst/>
          </a:prstGeom>
          <a:solidFill>
            <a:srgbClr val="00B0F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00628" y="4786322"/>
          <a:ext cx="3359150" cy="439737"/>
        </p:xfrm>
        <a:graphic>
          <a:graphicData uri="http://schemas.openxmlformats.org/presentationml/2006/ole">
            <p:oleObj spid="_x0000_s137219" name="Формула" r:id="rId4" imgW="2133360" imgH="279360" progId="Equation.3">
              <p:embed/>
            </p:oleObj>
          </a:graphicData>
        </a:graphic>
      </p:graphicFrame>
      <p:cxnSp>
        <p:nvCxnSpPr>
          <p:cNvPr id="57" name="Прямая со стрелкой 56"/>
          <p:cNvCxnSpPr/>
          <p:nvPr/>
        </p:nvCxnSpPr>
        <p:spPr>
          <a:xfrm flipV="1">
            <a:off x="5000628" y="4071942"/>
            <a:ext cx="857256" cy="78581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000892" y="3643314"/>
          <a:ext cx="1151134" cy="428614"/>
        </p:xfrm>
        <a:graphic>
          <a:graphicData uri="http://schemas.openxmlformats.org/presentationml/2006/ole">
            <p:oleObj spid="_x0000_s137220" name="Формула" r:id="rId5" imgW="1054080" imgH="393480" progId="Equation.3">
              <p:embed/>
            </p:oleObj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648700" y="2332920"/>
            <a:ext cx="3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5890" y="10470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34650" y="10470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58148" y="235743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606332" y="3303818"/>
            <a:ext cx="1143008" cy="100013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320580" y="3303818"/>
            <a:ext cx="1143008" cy="100013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825776" y="301692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49208" y="4161074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77704" y="358957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63588" y="358957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80050" y="337466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184106" y="337466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907736" y="4304520"/>
            <a:ext cx="3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61480" y="2512870"/>
            <a:ext cx="3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57224" y="2571744"/>
            <a:ext cx="3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28092" y="4518834"/>
            <a:ext cx="3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43372" y="92867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22116" y="301863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57224" y="92869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85216" y="323295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65058" y="430452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13800" y="233235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107154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213976" y="3161512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297384" y="251287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213976" y="4447396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677770" y="3803884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dirty="0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857620" y="1857364"/>
          <a:ext cx="719137" cy="622300"/>
        </p:xfrm>
        <a:graphic>
          <a:graphicData uri="http://schemas.openxmlformats.org/presentationml/2006/ole">
            <p:oleObj spid="_x0000_s137221" name="Формула" r:id="rId6" imgW="482400" imgH="41904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3286116" y="3857628"/>
          <a:ext cx="785818" cy="590819"/>
        </p:xfrm>
        <a:graphic>
          <a:graphicData uri="http://schemas.openxmlformats.org/presentationml/2006/ole">
            <p:oleObj spid="_x0000_s137222" name="Формула" r:id="rId7" imgW="571320" imgH="431640" progId="Equation.3">
              <p:embed/>
            </p:oleObj>
          </a:graphicData>
        </a:graphic>
      </p:graphicFrame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503586" y="3446670"/>
          <a:ext cx="628650" cy="587375"/>
        </p:xfrm>
        <a:graphic>
          <a:graphicData uri="http://schemas.openxmlformats.org/presentationml/2006/ole">
            <p:oleObj spid="_x0000_s137223" name="Формула" r:id="rId8" imgW="419040" imgH="393480" progId="Equation.3">
              <p:embed/>
            </p:oleObj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1143546" y="3374662"/>
            <a:ext cx="1224136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571604" y="4000504"/>
          <a:ext cx="209550" cy="265113"/>
        </p:xfrm>
        <a:graphic>
          <a:graphicData uri="http://schemas.openxmlformats.org/presentationml/2006/ole">
            <p:oleObj spid="_x0000_s137224" name="Формула" r:id="rId9" imgW="139680" imgH="177480" progId="Equation.3">
              <p:embed/>
            </p:oleObj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6000760" y="714356"/>
            <a:ext cx="222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 + 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BC + AC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786578" y="321468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 ac + b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500166" y="1571612"/>
          <a:ext cx="571500" cy="587375"/>
        </p:xfrm>
        <a:graphic>
          <a:graphicData uri="http://schemas.openxmlformats.org/presentationml/2006/ole">
            <p:oleObj spid="_x0000_s137225" name="Формула" r:id="rId10" imgW="380880" imgH="393480" progId="Equation.3">
              <p:embed/>
            </p:oleObj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866775" y="1814513"/>
          <a:ext cx="190500" cy="207962"/>
        </p:xfrm>
        <a:graphic>
          <a:graphicData uri="http://schemas.openxmlformats.org/presentationml/2006/ole">
            <p:oleObj spid="_x0000_s137226" name="Формула" r:id="rId11" imgW="126720" imgH="139680" progId="Equation.3">
              <p:embed/>
            </p:oleObj>
          </a:graphicData>
        </a:graphic>
      </p:graphicFrame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6524625" y="1625600"/>
          <a:ext cx="814388" cy="658813"/>
        </p:xfrm>
        <a:graphic>
          <a:graphicData uri="http://schemas.openxmlformats.org/presentationml/2006/ole">
            <p:oleObj spid="_x0000_s137227" name="Формула" r:id="rId12" imgW="545760" imgH="44424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 animBg="1"/>
      <p:bldP spid="54" grpId="0"/>
      <p:bldP spid="55" grpId="0"/>
      <p:bldP spid="56" grpId="0"/>
      <p:bldP spid="58" grpId="0"/>
      <p:bldP spid="59" grpId="0"/>
      <p:bldP spid="60" grpId="0"/>
      <p:bldP spid="80" grpId="0"/>
      <p:bldP spid="79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равносторонний конус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вписана сфера, радиуса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Найдите:  </a:t>
            </a:r>
          </a:p>
          <a:p>
            <a:pPr marL="457200" indent="-4572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сферы;  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площадь боковой</a:t>
            </a:r>
          </a:p>
          <a:p>
            <a:pPr marL="457200" indent="-4572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поверхности конуса.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000108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В2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643050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сферу вписан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равносторонний конус,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радиуса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Найдите: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площадь боковой поверхности конуса; 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площадь сферы.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86446" y="4786321"/>
            <a:ext cx="142876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5929322" y="5643577"/>
            <a:ext cx="1143008" cy="357190"/>
            <a:chOff x="2736" y="2404"/>
            <a:chExt cx="2448" cy="1139"/>
          </a:xfrm>
        </p:grpSpPr>
        <p:sp>
          <p:nvSpPr>
            <p:cNvPr id="10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786446" y="5357825"/>
            <a:ext cx="1428760" cy="357190"/>
            <a:chOff x="2736" y="2404"/>
            <a:chExt cx="2448" cy="1139"/>
          </a:xfrm>
        </p:grpSpPr>
        <p:sp>
          <p:nvSpPr>
            <p:cNvPr id="13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5" name="Прямая соединительная линия 14"/>
          <p:cNvCxnSpPr>
            <a:endCxn id="8" idx="0"/>
          </p:cNvCxnSpPr>
          <p:nvPr/>
        </p:nvCxnSpPr>
        <p:spPr>
          <a:xfrm rot="5400000" flipH="1" flipV="1">
            <a:off x="5679289" y="5036354"/>
            <a:ext cx="1071570" cy="57150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8" idx="0"/>
          </p:cNvCxnSpPr>
          <p:nvPr/>
        </p:nvCxnSpPr>
        <p:spPr>
          <a:xfrm rot="5400000" flipH="1">
            <a:off x="6283830" y="5003318"/>
            <a:ext cx="976581" cy="54258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0"/>
          </p:cNvCxnSpPr>
          <p:nvPr/>
        </p:nvCxnSpPr>
        <p:spPr>
          <a:xfrm rot="16200000" flipH="1">
            <a:off x="5965041" y="5322106"/>
            <a:ext cx="107157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786446" y="4786322"/>
            <a:ext cx="1428760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5929322" y="5643578"/>
            <a:ext cx="1143008" cy="357190"/>
            <a:chOff x="2736" y="2404"/>
            <a:chExt cx="2448" cy="1139"/>
          </a:xfrm>
        </p:grpSpPr>
        <p:sp>
          <p:nvSpPr>
            <p:cNvPr id="20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5786446" y="5357826"/>
            <a:ext cx="1428760" cy="357190"/>
            <a:chOff x="2736" y="2404"/>
            <a:chExt cx="2448" cy="1139"/>
          </a:xfrm>
        </p:grpSpPr>
        <p:sp>
          <p:nvSpPr>
            <p:cNvPr id="23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25" name="Прямая соединительная линия 24"/>
          <p:cNvCxnSpPr>
            <a:endCxn id="18" idx="0"/>
          </p:cNvCxnSpPr>
          <p:nvPr/>
        </p:nvCxnSpPr>
        <p:spPr>
          <a:xfrm rot="5400000" flipH="1" flipV="1">
            <a:off x="5679289" y="5036355"/>
            <a:ext cx="1071570" cy="57150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8" idx="0"/>
          </p:cNvCxnSpPr>
          <p:nvPr/>
        </p:nvCxnSpPr>
        <p:spPr>
          <a:xfrm rot="5400000" flipH="1">
            <a:off x="6283830" y="5003319"/>
            <a:ext cx="976581" cy="542589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8" idx="0"/>
          </p:cNvCxnSpPr>
          <p:nvPr/>
        </p:nvCxnSpPr>
        <p:spPr>
          <a:xfrm rot="16200000" flipH="1">
            <a:off x="5965041" y="5322107"/>
            <a:ext cx="107157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342898" y="5214947"/>
            <a:ext cx="785818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1214414" y="5715015"/>
            <a:ext cx="1071570" cy="357190"/>
            <a:chOff x="2736" y="2404"/>
            <a:chExt cx="2448" cy="1139"/>
          </a:xfrm>
        </p:grpSpPr>
        <p:sp>
          <p:nvSpPr>
            <p:cNvPr id="30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1342898" y="5500699"/>
            <a:ext cx="785818" cy="142876"/>
            <a:chOff x="2736" y="2404"/>
            <a:chExt cx="2448" cy="1139"/>
          </a:xfrm>
        </p:grpSpPr>
        <p:sp>
          <p:nvSpPr>
            <p:cNvPr id="33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rot="5400000" flipH="1">
            <a:off x="1269682" y="4859536"/>
            <a:ext cx="1405209" cy="54439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47328" y="4896217"/>
            <a:ext cx="1419846" cy="4856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8" idx="4"/>
          </p:cNvCxnSpPr>
          <p:nvPr/>
        </p:nvCxnSpPr>
        <p:spPr>
          <a:xfrm rot="16200000" flipH="1">
            <a:off x="967848" y="5161368"/>
            <a:ext cx="1500198" cy="35719"/>
          </a:xfrm>
          <a:prstGeom prst="line">
            <a:avLst/>
          </a:prstGeom>
          <a:ln>
            <a:solidFill>
              <a:srgbClr val="7030A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357290" y="5357825"/>
            <a:ext cx="714380" cy="71438"/>
            <a:chOff x="2736" y="2404"/>
            <a:chExt cx="2448" cy="1139"/>
          </a:xfrm>
        </p:grpSpPr>
        <p:sp>
          <p:nvSpPr>
            <p:cNvPr id="39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Овал 40"/>
          <p:cNvSpPr/>
          <p:nvPr/>
        </p:nvSpPr>
        <p:spPr>
          <a:xfrm>
            <a:off x="1342898" y="5214948"/>
            <a:ext cx="785818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1214414" y="5715016"/>
            <a:ext cx="1071570" cy="357190"/>
            <a:chOff x="2736" y="2404"/>
            <a:chExt cx="2448" cy="1139"/>
          </a:xfrm>
        </p:grpSpPr>
        <p:sp>
          <p:nvSpPr>
            <p:cNvPr id="43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342898" y="5500700"/>
            <a:ext cx="785818" cy="142876"/>
            <a:chOff x="2736" y="2404"/>
            <a:chExt cx="2448" cy="1139"/>
          </a:xfrm>
        </p:grpSpPr>
        <p:sp>
          <p:nvSpPr>
            <p:cNvPr id="46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rot="5400000" flipH="1">
            <a:off x="1269682" y="4859537"/>
            <a:ext cx="1405209" cy="54439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747328" y="4896218"/>
            <a:ext cx="1419846" cy="48567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41" idx="4"/>
          </p:cNvCxnSpPr>
          <p:nvPr/>
        </p:nvCxnSpPr>
        <p:spPr>
          <a:xfrm rot="16200000" flipH="1">
            <a:off x="967848" y="5161369"/>
            <a:ext cx="1500198" cy="35719"/>
          </a:xfrm>
          <a:prstGeom prst="line">
            <a:avLst/>
          </a:prstGeom>
          <a:ln>
            <a:solidFill>
              <a:srgbClr val="7030A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20"/>
          <p:cNvGrpSpPr>
            <a:grpSpLocks/>
          </p:cNvGrpSpPr>
          <p:nvPr/>
        </p:nvGrpSpPr>
        <p:grpSpPr bwMode="auto">
          <a:xfrm>
            <a:off x="1357290" y="5357826"/>
            <a:ext cx="714380" cy="71438"/>
            <a:chOff x="2736" y="2404"/>
            <a:chExt cx="2448" cy="1139"/>
          </a:xfrm>
        </p:grpSpPr>
        <p:sp>
          <p:nvSpPr>
            <p:cNvPr id="52" name="Arc 21"/>
            <p:cNvSpPr>
              <a:spLocks/>
            </p:cNvSpPr>
            <p:nvPr/>
          </p:nvSpPr>
          <p:spPr bwMode="auto">
            <a:xfrm rot="5400000">
              <a:off x="3580" y="1940"/>
              <a:ext cx="759" cy="2448"/>
            </a:xfrm>
            <a:custGeom>
              <a:avLst/>
              <a:gdLst>
                <a:gd name="G0" fmla="+- 6756 0 0"/>
                <a:gd name="G1" fmla="+- 21600 0 0"/>
                <a:gd name="G2" fmla="+- 21600 0 0"/>
                <a:gd name="T0" fmla="*/ 0 w 28356"/>
                <a:gd name="T1" fmla="*/ 1084 h 43200"/>
                <a:gd name="T2" fmla="*/ 1744 w 28356"/>
                <a:gd name="T3" fmla="*/ 42611 h 43200"/>
                <a:gd name="T4" fmla="*/ 6756 w 283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56" h="43200" fill="none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</a:path>
                <a:path w="28356" h="43200" stroke="0" extrusionOk="0">
                  <a:moveTo>
                    <a:pt x="-1" y="1083"/>
                  </a:moveTo>
                  <a:cubicBezTo>
                    <a:pt x="2180" y="365"/>
                    <a:pt x="4460" y="-1"/>
                    <a:pt x="6756" y="0"/>
                  </a:cubicBezTo>
                  <a:cubicBezTo>
                    <a:pt x="18685" y="0"/>
                    <a:pt x="28356" y="9670"/>
                    <a:pt x="28356" y="21600"/>
                  </a:cubicBezTo>
                  <a:cubicBezTo>
                    <a:pt x="28356" y="33529"/>
                    <a:pt x="18685" y="43200"/>
                    <a:pt x="6756" y="43200"/>
                  </a:cubicBezTo>
                  <a:cubicBezTo>
                    <a:pt x="5068" y="43200"/>
                    <a:pt x="3385" y="43002"/>
                    <a:pt x="1744" y="42610"/>
                  </a:cubicBezTo>
                  <a:lnTo>
                    <a:pt x="6756" y="2160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rc 22"/>
            <p:cNvSpPr>
              <a:spLocks/>
            </p:cNvSpPr>
            <p:nvPr/>
          </p:nvSpPr>
          <p:spPr bwMode="auto">
            <a:xfrm rot="16200000" flipV="1">
              <a:off x="3664" y="1517"/>
              <a:ext cx="529" cy="2303"/>
            </a:xfrm>
            <a:custGeom>
              <a:avLst/>
              <a:gdLst>
                <a:gd name="G0" fmla="+- 0 0 0"/>
                <a:gd name="G1" fmla="+- 19690 0 0"/>
                <a:gd name="G2" fmla="+- 21600 0 0"/>
                <a:gd name="T0" fmla="*/ 8881 w 21600"/>
                <a:gd name="T1" fmla="*/ 0 h 40947"/>
                <a:gd name="T2" fmla="*/ 3833 w 21600"/>
                <a:gd name="T3" fmla="*/ 40947 h 40947"/>
                <a:gd name="T4" fmla="*/ 0 w 21600"/>
                <a:gd name="T5" fmla="*/ 19690 h 40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947" fill="none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</a:path>
                <a:path w="21600" h="40947" stroke="0" extrusionOk="0">
                  <a:moveTo>
                    <a:pt x="8880" y="0"/>
                  </a:moveTo>
                  <a:cubicBezTo>
                    <a:pt x="16622" y="3492"/>
                    <a:pt x="21600" y="11196"/>
                    <a:pt x="21600" y="19690"/>
                  </a:cubicBezTo>
                  <a:cubicBezTo>
                    <a:pt x="21600" y="30140"/>
                    <a:pt x="14117" y="39092"/>
                    <a:pt x="3833" y="40947"/>
                  </a:cubicBezTo>
                  <a:lnTo>
                    <a:pt x="0" y="19690"/>
                  </a:lnTo>
                  <a:close/>
                </a:path>
              </a:pathLst>
            </a:custGeom>
            <a:noFill/>
            <a:ln w="19050">
              <a:solidFill>
                <a:srgbClr val="7030A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8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0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57200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pPr marL="457200" indent="-457200" algn="ctr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-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 равносторонний конус вписана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сфера, радиуса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 = 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см. Найдите: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площадь сферы;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площадь боковой поверхности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конуса.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шар  вписан конус с высотой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6см и образующей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Вычислите: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1)длину по которой конус пересекается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шаром; 2) площадь большего круга.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3*. Площадь основания конуса равна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площади поверхности вписанной в него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сферы. Найдите радиус шара, если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образующая конуса равна 10.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pPr marL="457200" indent="-457200" algn="ctr">
              <a:lnSpc>
                <a:spcPct val="90000"/>
              </a:lnSpc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-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вписан равносторонний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конус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радиуса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 = 8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Найдите: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площадь боковой поверхности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конуса;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сферы.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 конусе осевое сечение которого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прямоугольный треугольник с катетом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4√2 см вписана сфера. Вычислите: 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высоту конуса; 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длину большой окружности сферы.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3*. Площадь основания конуса равна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площади поверхности вписанной в него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сферы. Найдите радиус шара, если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образующая конуса равна 10.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karand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61C944-AAFB-4A02-969B-6116EEC44E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1668</TotalTime>
  <Words>847</Words>
  <Application>Microsoft Office PowerPoint</Application>
  <PresentationFormat>Экран (4:3)</PresentationFormat>
  <Paragraphs>233</Paragraphs>
  <Slides>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11science</vt:lpstr>
      <vt:lpstr>Custom Design</vt:lpstr>
      <vt:lpstr>1_Custom Design</vt:lpstr>
      <vt:lpstr>1_Default Design</vt:lpstr>
      <vt:lpstr>Поток</vt:lpstr>
      <vt:lpstr>1_Поток</vt:lpstr>
      <vt:lpstr>2_Поток</vt:lpstr>
      <vt:lpstr>3_Поток</vt:lpstr>
      <vt:lpstr>CSC</vt:lpstr>
      <vt:lpstr>karand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Задача № 1</vt:lpstr>
      <vt:lpstr>  </vt:lpstr>
      <vt:lpstr>Слайд 10</vt:lpstr>
      <vt:lpstr>Слайд 11</vt:lpstr>
      <vt:lpstr>Слайд 12</vt:lpstr>
    </vt:vector>
  </TitlesOfParts>
  <Company>СВУ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Комбинация сферы и шара</dc:title>
  <dc:creator>Nina</dc:creator>
  <dc:description>Корпорация Майкрософт</dc:description>
  <cp:lastModifiedBy>Nina</cp:lastModifiedBy>
  <cp:revision>186</cp:revision>
  <dcterms:created xsi:type="dcterms:W3CDTF">2013-01-02T05:19:17Z</dcterms:created>
  <dcterms:modified xsi:type="dcterms:W3CDTF">2013-01-28T16:17:52Z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TC102831819990</vt:lpwstr>
  </property>
</Properties>
</file>