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9" r:id="rId6"/>
    <p:sldId id="260" r:id="rId7"/>
    <p:sldId id="261" r:id="rId8"/>
    <p:sldId id="263" r:id="rId9"/>
    <p:sldId id="267" r:id="rId10"/>
    <p:sldId id="268" r:id="rId11"/>
  </p:sldIdLst>
  <p:sldSz cx="9144000" cy="6858000" type="screen4x3"/>
  <p:notesSz cx="6858000" cy="97107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66FF33"/>
    <a:srgbClr val="6600FF"/>
    <a:srgbClr val="CC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6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9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10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grpSp>
        <p:nvGrpSpPr>
          <p:cNvPr id="15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16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21"/>
            <p:cNvSpPr>
              <a:spLocks/>
            </p:cNvSpPr>
            <p:nvPr userDrawn="1"/>
          </p:nvSpPr>
          <p:spPr bwMode="auto">
            <a:xfrm rot="7320404">
              <a:off x="5000" y="2913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19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9" cy="667"/>
              <a:chOff x="4986" y="2752"/>
              <a:chExt cx="469" cy="667"/>
            </a:xfrm>
          </p:grpSpPr>
          <p:sp>
            <p:nvSpPr>
              <p:cNvPr id="20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1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Freeform 26"/>
              <p:cNvSpPr>
                <a:spLocks/>
              </p:cNvSpPr>
              <p:nvPr userDrawn="1"/>
            </p:nvSpPr>
            <p:spPr bwMode="auto">
              <a:xfrm rot="7320404">
                <a:off x="5364" y="2873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Freeform 27"/>
              <p:cNvSpPr>
                <a:spLocks/>
              </p:cNvSpPr>
              <p:nvPr userDrawn="1"/>
            </p:nvSpPr>
            <p:spPr bwMode="auto">
              <a:xfrm rot="7320404">
                <a:off x="5137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25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6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62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F7C7E-5D8C-4642-AC32-8DC98D005F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9ED86-FCB0-40E9-995B-E7AB7B91B3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E5395-047A-4916-8FD6-10FC53369A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CF26D9-2D89-48C0-8A9D-F58A2D93AD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73B28-1CCC-41BA-B386-A8C5A6369A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9A738-C393-4C78-9A8B-7B22E5423F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E95C0-ABA9-4419-8EDA-5BDB50D093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1BE07-3836-41C2-AB16-E206C1D721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120897-6BD3-41E3-8123-B3D2946F35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EB73E-C8EF-4A56-98F7-8DE1069E55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2F004-81F2-40A1-B486-AE97D451BDB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9523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523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562C5AB-6BF8-4964-91D6-FEF5DE0F37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5240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5241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95243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5244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5245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5246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5247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5248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5249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5250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5251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4132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33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95254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255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256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sp>
            <p:nvSpPr>
              <p:cNvPr id="95257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5258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5259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4137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95261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262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263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264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265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266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267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268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</p:grpSp>
      <p:grpSp>
        <p:nvGrpSpPr>
          <p:cNvPr id="4107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95270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5271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grpSp>
        <p:nvGrpSpPr>
          <p:cNvPr id="4108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09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95274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grpSp>
            <p:nvGrpSpPr>
              <p:cNvPr id="4112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95276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277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52" y="328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278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62" y="178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279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280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301" y="893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281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2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282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95283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51" y="138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sp>
          <p:nvSpPr>
            <p:cNvPr id="95284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&#1091;&#1088;&#1086;&#1082;-&#1089;&#1077;&#1084;&#1080;&#1085;&#1072;&#1088;%20&#1056;&#1077;&#1096;&#1077;&#1085;&#1080;&#1077;%20&#1090;&#1088;&#1080;&#1075;&#1086;&#1085;&#1086;&#1084;&#1077;&#1090;&#1088;&#1080;&#1095;&#1077;&#1089;&#1082;&#1080;&#1093;%20&#1091;&#1088;&#1072;&#1074;&#1085;&#1077;&#1085;&#1080;&#1081;.doc" TargetMode="External"/><Relationship Id="rId2" Type="http://schemas.openxmlformats.org/officeDocument/2006/relationships/hyperlink" Target="&#1088;&#1077;&#1096;&#1077;&#1085;&#1080;&#1077;%20&#1090;&#1088;&#1080;&#1075;&#1086;&#1085;&#1086;&#1084;&#1077;&#1090;&#1088;&#1080;&#1095;&#1077;&#1089;&#1082;&#1080;&#1093;%20&#1091;&#1088;&#1072;&#1074;&#1085;&#1077;&#1085;&#1080;&#1081;.pp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&#1086;&#1073;%20&#1080;&#1089;&#1090;&#1086;&#1088;&#1080;&#1080;%20&#1090;&#1088;&#1080;&#1075;&#1086;&#1085;&#1086;&#1084;&#1077;&#1090;&#1088;&#1080;&#1080;%20(&#1089;&#1086;&#1086;&#1073;&#1097;&#1077;&#1085;&#1080;&#1077;%20&#1091;&#1095;&#1072;&#1097;&#1077;&#1075;&#1086;&#1089;&#1103;).ppt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04800"/>
            <a:ext cx="7772400" cy="1371600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УРОК - СЕМИНАР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43000" y="2057400"/>
            <a:ext cx="6934200" cy="38100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folHlink"/>
                </a:solidFill>
              </a:rPr>
              <a:t>«РЕШЕНИЕ ТРИГОНОМЕТРИЧЕСКИХ УРАВНЕНИЙ»</a:t>
            </a:r>
          </a:p>
          <a:p>
            <a:pPr eaLnBrk="1" hangingPunct="1">
              <a:defRPr/>
            </a:pPr>
            <a:r>
              <a:rPr lang="ru-RU" dirty="0" smtClean="0"/>
              <a:t>учителя математики </a:t>
            </a:r>
          </a:p>
          <a:p>
            <a:pPr eaLnBrk="1" hangingPunct="1">
              <a:defRPr/>
            </a:pPr>
            <a:r>
              <a:rPr lang="ru-RU" dirty="0" smtClean="0"/>
              <a:t>МБОУ СОШ № 13</a:t>
            </a:r>
          </a:p>
          <a:p>
            <a:pPr eaLnBrk="1" hangingPunct="1">
              <a:defRPr/>
            </a:pPr>
            <a:r>
              <a:rPr lang="ru-RU" dirty="0" smtClean="0"/>
              <a:t> БРОСТЫЛО Н.В.</a:t>
            </a:r>
          </a:p>
          <a:p>
            <a:pPr eaLnBrk="1" hangingPunct="1">
              <a:defRPr/>
            </a:pPr>
            <a:endParaRPr lang="ru-RU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90800"/>
            <a:ext cx="7772400" cy="914400"/>
          </a:xfrm>
          <a:solidFill>
            <a:srgbClr val="FF00FF"/>
          </a:solidFill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folHlink"/>
                </a:solidFill>
              </a:rPr>
              <a:t>БЛАГОДАРЮ</a:t>
            </a:r>
            <a:r>
              <a:rPr lang="ru-RU" smtClean="0"/>
              <a:t> </a:t>
            </a:r>
            <a:r>
              <a:rPr lang="ru-RU" smtClean="0">
                <a:solidFill>
                  <a:schemeClr val="folHlink"/>
                </a:solidFill>
              </a:rPr>
              <a:t>ЗА УРОК!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6870700" cy="12192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folHlink"/>
                </a:solidFill>
              </a:rPr>
              <a:t>ЦЕЛИ УРОКА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24000"/>
            <a:ext cx="7696200" cy="4191000"/>
          </a:xfrm>
        </p:spPr>
        <p:txBody>
          <a:bodyPr/>
          <a:lstStyle/>
          <a:p>
            <a:pPr eaLnBrk="1" hangingPunct="1"/>
            <a:r>
              <a:rPr lang="ru-RU" sz="2800" smtClean="0"/>
              <a:t>Повторить и обобщить различные методы решений тригонометрических уравнений;</a:t>
            </a:r>
          </a:p>
          <a:p>
            <a:pPr eaLnBrk="1" hangingPunct="1"/>
            <a:r>
              <a:rPr lang="ru-RU" sz="2800" smtClean="0"/>
              <a:t>Формировать умения применять изученные методы к решению уравнений;</a:t>
            </a:r>
          </a:p>
          <a:p>
            <a:pPr eaLnBrk="1" hangingPunct="1"/>
            <a:r>
              <a:rPr lang="ru-RU" sz="2800" smtClean="0"/>
              <a:t>Развивать познавательную активность и творческие способности;</a:t>
            </a:r>
          </a:p>
          <a:p>
            <a:pPr eaLnBrk="1" hangingPunct="1"/>
            <a:r>
              <a:rPr lang="ru-RU" sz="2800" smtClean="0"/>
              <a:t>Воспитывать интерес к предмету.</a:t>
            </a:r>
          </a:p>
          <a:p>
            <a:pPr eaLnBrk="1" hangingPunct="1"/>
            <a:endParaRPr lang="ru-RU" sz="28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chemeClr val="folHlink"/>
                </a:solidFill>
              </a:rPr>
              <a:t>Оборудование</a:t>
            </a:r>
            <a:r>
              <a:rPr lang="ru-RU" smtClean="0"/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Компьютер с необходимым программным обеспечением;</a:t>
            </a:r>
          </a:p>
          <a:p>
            <a:pPr eaLnBrk="1" hangingPunct="1"/>
            <a:r>
              <a:rPr lang="ru-RU" smtClean="0"/>
              <a:t>Доска</a:t>
            </a:r>
          </a:p>
          <a:p>
            <a:pPr eaLnBrk="1" hangingPunct="1"/>
            <a:r>
              <a:rPr lang="ru-RU" smtClean="0"/>
              <a:t>Мультимедийный проектор, экран.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6870700" cy="609600"/>
          </a:xfrm>
        </p:spPr>
        <p:txBody>
          <a:bodyPr/>
          <a:lstStyle/>
          <a:p>
            <a:pPr eaLnBrk="1" hangingPunct="1"/>
            <a:r>
              <a:rPr lang="ru-RU" sz="4000" smtClean="0">
                <a:solidFill>
                  <a:schemeClr val="folHlink"/>
                </a:solidFill>
              </a:rPr>
              <a:t>ХОД УРОКА - СЕМИНАРА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19200"/>
            <a:ext cx="7696200" cy="472440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«Настроимся на урок» (орг. момент)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«Плюс- минус» (самопроверка учащимися тетрадей, в которых записаны схемы решения каждого из простейших тригонометрических уравнений) </a:t>
            </a:r>
            <a:r>
              <a:rPr lang="ru-RU" sz="2000" smtClean="0">
                <a:hlinkClick r:id="rId2" action="ppaction://hlinkpres?slideindex=1&amp;slidetitle="/>
              </a:rPr>
              <a:t>слайд №5,№6,№7</a:t>
            </a:r>
            <a:endParaRPr lang="ru-RU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«Математическая разминка» (устный счет).</a:t>
            </a:r>
            <a:r>
              <a:rPr lang="ru-RU" sz="2000" smtClean="0">
                <a:hlinkClick r:id="rId3" action="ppaction://hlinkfile"/>
              </a:rPr>
              <a:t>урок-семинар Решение тригонометрических уравнений.doc</a:t>
            </a:r>
            <a:endParaRPr lang="ru-RU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«Ступени действий» (рассматриваются методы решений тригонометрических уравнений).</a:t>
            </a:r>
            <a:r>
              <a:rPr lang="ru-RU" sz="2000" smtClean="0">
                <a:hlinkClick r:id="rId3" action="ppaction://hlinkfile"/>
              </a:rPr>
              <a:t>урок-семинар Решение тригонометрических уравнений.doc</a:t>
            </a:r>
            <a:endParaRPr lang="ru-RU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«Историческая справка» («Об истории тригонометрии» готовят учащиеся) </a:t>
            </a:r>
            <a:r>
              <a:rPr lang="ru-RU" sz="2000" smtClean="0">
                <a:hlinkClick r:id="rId4" action="ppaction://hlinkpres?slideindex=1&amp;slidetitle="/>
              </a:rPr>
              <a:t>об истории тригонометрии (сообщение учащегося).ppt</a:t>
            </a:r>
            <a:endParaRPr lang="ru-RU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Самостоятельная работа.</a:t>
            </a:r>
            <a:r>
              <a:rPr lang="ru-RU" sz="2000" smtClean="0">
                <a:hlinkClick r:id="rId3" action="ppaction://hlinkfile"/>
              </a:rPr>
              <a:t>урок-семинар Решение тригонометрических уравнений.doc</a:t>
            </a:r>
            <a:endParaRPr lang="ru-RU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«Мы знаем точно» (итог урока).</a:t>
            </a:r>
            <a:r>
              <a:rPr lang="ru-RU" sz="2000" smtClean="0">
                <a:hlinkClick r:id="rId2" action="ppaction://hlinkpres?slideindex=1&amp;slidetitle="/>
              </a:rPr>
              <a:t>слайд №8</a:t>
            </a:r>
            <a:endParaRPr lang="ru-RU" sz="20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ru-RU" sz="2000" smtClean="0"/>
              <a:t>Домашнее задание.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1524000"/>
          </a:xfrm>
        </p:spPr>
        <p:txBody>
          <a:bodyPr/>
          <a:lstStyle/>
          <a:p>
            <a:r>
              <a:rPr lang="ru-RU" smtClean="0">
                <a:solidFill>
                  <a:srgbClr val="6600FF"/>
                </a:solidFill>
              </a:rPr>
              <a:t>Математическая разминка</a:t>
            </a:r>
            <a:br>
              <a:rPr lang="ru-RU" smtClean="0">
                <a:solidFill>
                  <a:srgbClr val="6600FF"/>
                </a:solidFill>
              </a:rPr>
            </a:br>
            <a:r>
              <a:rPr lang="ru-RU" sz="3600" smtClean="0">
                <a:solidFill>
                  <a:srgbClr val="6600FF"/>
                </a:solidFill>
              </a:rPr>
              <a:t>(устный счёт)</a:t>
            </a: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685800" y="1828800"/>
          <a:ext cx="7696200" cy="3429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5400"/>
                <a:gridCol w="2565400"/>
                <a:gridCol w="2565400"/>
              </a:tblGrid>
              <a:tr h="693603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</a:rPr>
                        <a:t>Решите уравнения</a:t>
                      </a:r>
                      <a:endParaRPr lang="ru-RU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accent2"/>
                          </a:solidFill>
                        </a:rPr>
                        <a:t>Вычислить</a:t>
                      </a:r>
                      <a:endParaRPr lang="ru-RU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93603">
                <a:tc>
                  <a:txBody>
                    <a:bodyPr/>
                    <a:lstStyle/>
                    <a:p>
                      <a:r>
                        <a:rPr lang="en-US" dirty="0" smtClean="0"/>
                        <a:t>sin x =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arcsin</a:t>
                      </a:r>
                      <a:r>
                        <a:rPr lang="en-US" dirty="0" smtClean="0"/>
                        <a:t> (-1)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arcsin</a:t>
                      </a:r>
                      <a:r>
                        <a:rPr lang="en-US" dirty="0" smtClean="0"/>
                        <a:t> (2)</a:t>
                      </a:r>
                      <a:endParaRPr lang="ru-RU" dirty="0"/>
                    </a:p>
                  </a:txBody>
                  <a:tcPr/>
                </a:tc>
              </a:tr>
              <a:tr h="844616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tg</a:t>
                      </a:r>
                      <a:r>
                        <a:rPr lang="en-US" dirty="0" smtClean="0"/>
                        <a:t> 3x =-3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arccos</a:t>
                      </a:r>
                      <a:r>
                        <a:rPr lang="en-US" dirty="0" smtClean="0"/>
                        <a:t>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arccos</a:t>
                      </a:r>
                      <a:r>
                        <a:rPr lang="en-US" dirty="0" smtClean="0"/>
                        <a:t> (- </a:t>
                      </a:r>
                      <a:r>
                        <a:rPr lang="ru-RU" dirty="0" smtClean="0"/>
                        <a:t> )</a:t>
                      </a:r>
                      <a:endParaRPr lang="ru-RU" dirty="0"/>
                    </a:p>
                  </a:txBody>
                  <a:tcPr/>
                </a:tc>
              </a:tr>
              <a:tr h="1197179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cos</a:t>
                      </a:r>
                      <a:r>
                        <a:rPr lang="en-US" dirty="0" smtClean="0"/>
                        <a:t> 2x = -1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arccos</a:t>
                      </a:r>
                      <a:r>
                        <a:rPr lang="en-US" dirty="0" smtClean="0"/>
                        <a:t>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arccos</a:t>
                      </a:r>
                      <a:r>
                        <a:rPr lang="en-US" dirty="0" smtClean="0"/>
                        <a:t> 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543050" y="2590800"/>
          <a:ext cx="254000" cy="431800"/>
        </p:xfrm>
        <a:graphic>
          <a:graphicData uri="http://schemas.openxmlformats.org/presentationml/2006/ole">
            <p:oleObj spid="_x0000_s1026" name="Формула" r:id="rId3" imgW="253800" imgH="431640" progId="Equation.3">
              <p:embed/>
            </p:oleObj>
          </a:graphicData>
        </a:graphic>
      </p:graphicFrame>
      <p:graphicFrame>
        <p:nvGraphicFramePr>
          <p:cNvPr id="1027" name="Object 4"/>
          <p:cNvGraphicFramePr>
            <a:graphicFrameLocks noChangeAspect="1"/>
          </p:cNvGraphicFramePr>
          <p:nvPr/>
        </p:nvGraphicFramePr>
        <p:xfrm>
          <a:off x="6799263" y="3200400"/>
          <a:ext cx="211137" cy="546100"/>
        </p:xfrm>
        <a:graphic>
          <a:graphicData uri="http://schemas.openxmlformats.org/presentationml/2006/ole">
            <p:oleObj spid="_x0000_s1027" name="Формула" r:id="rId4" imgW="152280" imgH="393480" progId="Equation.3">
              <p:embed/>
            </p:oleObj>
          </a:graphicData>
        </a:graphic>
      </p:graphicFrame>
      <p:graphicFrame>
        <p:nvGraphicFramePr>
          <p:cNvPr id="1028" name="Object 9"/>
          <p:cNvGraphicFramePr>
            <a:graphicFrameLocks noChangeAspect="1"/>
          </p:cNvGraphicFramePr>
          <p:nvPr/>
        </p:nvGraphicFramePr>
        <p:xfrm>
          <a:off x="6629400" y="4114800"/>
          <a:ext cx="533400" cy="354013"/>
        </p:xfrm>
        <a:graphic>
          <a:graphicData uri="http://schemas.openxmlformats.org/presentationml/2006/ole">
            <p:oleObj spid="_x0000_s1028" name="Формула" r:id="rId5" imgW="139680" imgH="13968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>
                <a:solidFill>
                  <a:schemeClr val="folHlink"/>
                </a:solidFill>
              </a:rPr>
              <a:t>ПЛЮС- МИНУС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696200" cy="4191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>
                <a:solidFill>
                  <a:schemeClr val="hlink"/>
                </a:solidFill>
              </a:rPr>
              <a:t>Sin x =a</a:t>
            </a:r>
            <a:endParaRPr lang="ru-RU" smtClean="0">
              <a:solidFill>
                <a:schemeClr val="hlink"/>
              </a:solidFill>
            </a:endParaRPr>
          </a:p>
        </p:txBody>
      </p:sp>
      <p:graphicFrame>
        <p:nvGraphicFramePr>
          <p:cNvPr id="2050" name="Object 100"/>
          <p:cNvGraphicFramePr>
            <a:graphicFrameLocks noChangeAspect="1"/>
          </p:cNvGraphicFramePr>
          <p:nvPr/>
        </p:nvGraphicFramePr>
        <p:xfrm>
          <a:off x="0" y="2606675"/>
          <a:ext cx="114300" cy="219075"/>
        </p:xfrm>
        <a:graphic>
          <a:graphicData uri="http://schemas.openxmlformats.org/presentationml/2006/ole">
            <p:oleObj spid="_x0000_s2050" name="Формула" r:id="rId3" imgW="114151" imgH="215619" progId="Equation.3">
              <p:embed/>
            </p:oleObj>
          </a:graphicData>
        </a:graphic>
      </p:graphicFrame>
      <p:sp>
        <p:nvSpPr>
          <p:cNvPr id="2053" name="Rectangle 101"/>
          <p:cNvSpPr>
            <a:spLocks noChangeArrowheads="1"/>
          </p:cNvSpPr>
          <p:nvPr/>
        </p:nvSpPr>
        <p:spPr bwMode="auto">
          <a:xfrm>
            <a:off x="0" y="2606675"/>
            <a:ext cx="20256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054" name="Rectangle 102"/>
          <p:cNvSpPr>
            <a:spLocks noChangeArrowheads="1"/>
          </p:cNvSpPr>
          <p:nvPr/>
        </p:nvSpPr>
        <p:spPr bwMode="auto">
          <a:xfrm>
            <a:off x="0" y="2606675"/>
            <a:ext cx="20256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055" name="Rectangle 104"/>
          <p:cNvSpPr>
            <a:spLocks noChangeArrowheads="1"/>
          </p:cNvSpPr>
          <p:nvPr/>
        </p:nvSpPr>
        <p:spPr bwMode="auto">
          <a:xfrm>
            <a:off x="0" y="2606675"/>
            <a:ext cx="40513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056" name="Rectangle 105"/>
          <p:cNvSpPr>
            <a:spLocks noChangeArrowheads="1"/>
          </p:cNvSpPr>
          <p:nvPr/>
        </p:nvSpPr>
        <p:spPr bwMode="auto">
          <a:xfrm>
            <a:off x="0" y="2606675"/>
            <a:ext cx="40513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9413" name="Group 197"/>
          <p:cNvGraphicFramePr>
            <a:graphicFrameLocks noGrp="1"/>
          </p:cNvGraphicFramePr>
          <p:nvPr/>
        </p:nvGraphicFramePr>
        <p:xfrm>
          <a:off x="1371600" y="2743200"/>
          <a:ext cx="6934200" cy="3124200"/>
        </p:xfrm>
        <a:graphic>
          <a:graphicData uri="http://schemas.openxmlformats.org/drawingml/2006/table">
            <a:tbl>
              <a:tblPr/>
              <a:tblGrid>
                <a:gridCol w="2311400"/>
                <a:gridCol w="2311400"/>
                <a:gridCol w="2311400"/>
              </a:tblGrid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96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Решений нет</a:t>
                      </a:r>
                      <a:endParaRPr kumimoji="0" lang="ru-RU" sz="2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X = (-1)n arcsin a + πn,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 x = - 1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 x = 0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Sin x = 1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52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X=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-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X=πn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,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X=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77" name="Rectangle 179"/>
          <p:cNvSpPr>
            <a:spLocks noChangeArrowheads="1"/>
          </p:cNvSpPr>
          <p:nvPr/>
        </p:nvSpPr>
        <p:spPr bwMode="auto">
          <a:xfrm>
            <a:off x="0" y="4084638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Arial" charset="0"/>
            </a:endParaRPr>
          </a:p>
        </p:txBody>
      </p:sp>
      <p:sp>
        <p:nvSpPr>
          <p:cNvPr id="2078" name="Rectangle 181"/>
          <p:cNvSpPr>
            <a:spLocks noChangeArrowheads="1"/>
          </p:cNvSpPr>
          <p:nvPr/>
        </p:nvSpPr>
        <p:spPr bwMode="auto">
          <a:xfrm>
            <a:off x="0" y="3367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79" name="Rectangle 183"/>
          <p:cNvSpPr>
            <a:spLocks noChangeArrowheads="1"/>
          </p:cNvSpPr>
          <p:nvPr/>
        </p:nvSpPr>
        <p:spPr bwMode="auto">
          <a:xfrm>
            <a:off x="685800" y="3352800"/>
            <a:ext cx="8458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080" name="Rectangle 185"/>
          <p:cNvSpPr>
            <a:spLocks noChangeArrowheads="1"/>
          </p:cNvSpPr>
          <p:nvPr/>
        </p:nvSpPr>
        <p:spPr bwMode="auto">
          <a:xfrm rot="10800000" flipV="1">
            <a:off x="0" y="1524000"/>
            <a:ext cx="9144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2081" name="Rectangle 187"/>
          <p:cNvSpPr>
            <a:spLocks noChangeArrowheads="1"/>
          </p:cNvSpPr>
          <p:nvPr/>
        </p:nvSpPr>
        <p:spPr bwMode="auto">
          <a:xfrm>
            <a:off x="228600" y="2286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2082" name="Picture 191"/>
          <p:cNvPicPr>
            <a:picLocks noChangeAspect="1" noChangeArrowheads="1"/>
          </p:cNvPicPr>
          <p:nvPr/>
        </p:nvPicPr>
        <p:blipFill>
          <a:blip r:embed="rId4" cstate="print"/>
          <a:srcRect l="25053" t="29652" r="53893" b="58562"/>
          <a:stretch>
            <a:fillRect/>
          </a:stretch>
        </p:blipFill>
        <p:spPr bwMode="auto">
          <a:xfrm>
            <a:off x="2286000" y="4937125"/>
            <a:ext cx="1295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3" name="Picture 192"/>
          <p:cNvPicPr>
            <a:picLocks noChangeAspect="1" noChangeArrowheads="1"/>
          </p:cNvPicPr>
          <p:nvPr/>
        </p:nvPicPr>
        <p:blipFill>
          <a:blip r:embed="rId4" cstate="print"/>
          <a:srcRect l="25053" t="29652" r="53893" b="58562"/>
          <a:stretch>
            <a:fillRect/>
          </a:stretch>
        </p:blipFill>
        <p:spPr bwMode="auto">
          <a:xfrm>
            <a:off x="6705600" y="4953000"/>
            <a:ext cx="126047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4" name="Picture 193"/>
          <p:cNvPicPr>
            <a:picLocks noChangeAspect="1" noChangeArrowheads="1"/>
          </p:cNvPicPr>
          <p:nvPr/>
        </p:nvPicPr>
        <p:blipFill>
          <a:blip r:embed="rId4" cstate="print"/>
          <a:srcRect l="35939" t="29652" r="53893" b="58562"/>
          <a:stretch>
            <a:fillRect/>
          </a:stretch>
        </p:blipFill>
        <p:spPr bwMode="auto">
          <a:xfrm>
            <a:off x="7620000" y="3352800"/>
            <a:ext cx="604838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5" name="Picture 194"/>
          <p:cNvPicPr>
            <a:picLocks noChangeAspect="1" noChangeArrowheads="1"/>
          </p:cNvPicPr>
          <p:nvPr/>
        </p:nvPicPr>
        <p:blipFill>
          <a:blip r:embed="rId5" cstate="print"/>
          <a:srcRect l="34669" t="33418" r="51810" b="56293"/>
          <a:stretch>
            <a:fillRect/>
          </a:stretch>
        </p:blipFill>
        <p:spPr bwMode="auto">
          <a:xfrm>
            <a:off x="1752600" y="2754313"/>
            <a:ext cx="1219200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6" name="Picture 195"/>
          <p:cNvPicPr>
            <a:picLocks noChangeAspect="1" noChangeArrowheads="1"/>
          </p:cNvPicPr>
          <p:nvPr/>
        </p:nvPicPr>
        <p:blipFill>
          <a:blip r:embed="rId6" cstate="print"/>
          <a:srcRect l="36499" t="35988" r="53793" b="56268"/>
          <a:stretch>
            <a:fillRect/>
          </a:stretch>
        </p:blipFill>
        <p:spPr bwMode="auto">
          <a:xfrm>
            <a:off x="5486400" y="2819400"/>
            <a:ext cx="91440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87" name="Picture 196"/>
          <p:cNvPicPr>
            <a:picLocks noChangeAspect="1" noChangeArrowheads="1"/>
          </p:cNvPicPr>
          <p:nvPr/>
        </p:nvPicPr>
        <p:blipFill>
          <a:blip r:embed="rId4" cstate="print"/>
          <a:srcRect l="35939" t="29652" r="53893" b="58562"/>
          <a:stretch>
            <a:fillRect/>
          </a:stretch>
        </p:blipFill>
        <p:spPr bwMode="auto">
          <a:xfrm>
            <a:off x="4724400" y="4941888"/>
            <a:ext cx="1066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6870700" cy="9906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chemeClr val="folHlink"/>
                </a:solidFill>
              </a:rPr>
              <a:t>Cos x = a</a:t>
            </a:r>
            <a:endParaRPr lang="ru-RU" smtClean="0">
              <a:solidFill>
                <a:schemeClr val="folHlink"/>
              </a:solidFill>
            </a:endParaRPr>
          </a:p>
        </p:txBody>
      </p:sp>
      <p:graphicFrame>
        <p:nvGraphicFramePr>
          <p:cNvPr id="3074" name="Object 91"/>
          <p:cNvGraphicFramePr>
            <a:graphicFrameLocks noChangeAspect="1"/>
          </p:cNvGraphicFramePr>
          <p:nvPr>
            <p:ph idx="1"/>
          </p:nvPr>
        </p:nvGraphicFramePr>
        <p:xfrm>
          <a:off x="1462088" y="1752600"/>
          <a:ext cx="134937" cy="254000"/>
        </p:xfrm>
        <a:graphic>
          <a:graphicData uri="http://schemas.openxmlformats.org/presentationml/2006/ole">
            <p:oleObj spid="_x0000_s3074" name="Формула" r:id="rId3" imgW="114120" imgH="215640" progId="Equation.3">
              <p:embed/>
            </p:oleObj>
          </a:graphicData>
        </a:graphic>
      </p:graphicFrame>
      <p:sp>
        <p:nvSpPr>
          <p:cNvPr id="3076" name="Rectangle 12"/>
          <p:cNvSpPr>
            <a:spLocks noChangeArrowheads="1"/>
          </p:cNvSpPr>
          <p:nvPr/>
        </p:nvSpPr>
        <p:spPr bwMode="auto">
          <a:xfrm>
            <a:off x="1533525" y="2606675"/>
            <a:ext cx="20256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3077" name="Rectangle 13"/>
          <p:cNvSpPr>
            <a:spLocks noChangeArrowheads="1"/>
          </p:cNvSpPr>
          <p:nvPr/>
        </p:nvSpPr>
        <p:spPr bwMode="auto">
          <a:xfrm>
            <a:off x="1533525" y="2606675"/>
            <a:ext cx="202565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3078" name="Rectangle 15"/>
          <p:cNvSpPr>
            <a:spLocks noChangeArrowheads="1"/>
          </p:cNvSpPr>
          <p:nvPr/>
        </p:nvSpPr>
        <p:spPr bwMode="auto">
          <a:xfrm>
            <a:off x="1533525" y="2606675"/>
            <a:ext cx="40513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97393" name="Group 113"/>
          <p:cNvGraphicFramePr>
            <a:graphicFrameLocks noGrp="1"/>
          </p:cNvGraphicFramePr>
          <p:nvPr/>
        </p:nvGraphicFramePr>
        <p:xfrm>
          <a:off x="762000" y="2362200"/>
          <a:ext cx="7010400" cy="2743201"/>
        </p:xfrm>
        <a:graphic>
          <a:graphicData uri="http://schemas.openxmlformats.org/drawingml/2006/table">
            <a:tbl>
              <a:tblPr/>
              <a:tblGrid>
                <a:gridCol w="2730500"/>
                <a:gridCol w="1917700"/>
                <a:gridCol w="2362200"/>
              </a:tblGrid>
              <a:tr h="73183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817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Решений нет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X=±arccos a + 2πn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,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88950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cos x = - 1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cos x = 0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cosx = 1</a:t>
                      </a: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4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X=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π + 2πn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,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X=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mic Sans MS" pitchFamily="66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X=</a:t>
                      </a: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2πn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,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099" name="Picture 99"/>
          <p:cNvPicPr>
            <a:picLocks noChangeAspect="1" noChangeArrowheads="1"/>
          </p:cNvPicPr>
          <p:nvPr/>
        </p:nvPicPr>
        <p:blipFill>
          <a:blip r:embed="rId4" cstate="print"/>
          <a:srcRect l="34669" t="33418" r="51810" b="56293"/>
          <a:stretch>
            <a:fillRect/>
          </a:stretch>
        </p:blipFill>
        <p:spPr bwMode="auto">
          <a:xfrm>
            <a:off x="1524000" y="2590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0" name="Picture 103"/>
          <p:cNvPicPr>
            <a:picLocks noChangeAspect="1" noChangeArrowheads="1"/>
          </p:cNvPicPr>
          <p:nvPr/>
        </p:nvPicPr>
        <p:blipFill>
          <a:blip r:embed="rId5" cstate="print"/>
          <a:srcRect l="36499" t="35988" r="53793" b="56268"/>
          <a:stretch>
            <a:fillRect/>
          </a:stretch>
        </p:blipFill>
        <p:spPr bwMode="auto">
          <a:xfrm>
            <a:off x="5029200" y="2590800"/>
            <a:ext cx="914400" cy="46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1" name="Picture 105"/>
          <p:cNvPicPr>
            <a:picLocks noChangeAspect="1" noChangeArrowheads="1"/>
          </p:cNvPicPr>
          <p:nvPr/>
        </p:nvPicPr>
        <p:blipFill>
          <a:blip r:embed="rId6" cstate="print"/>
          <a:srcRect l="35939" t="31795" r="53893" b="58562"/>
          <a:stretch>
            <a:fillRect/>
          </a:stretch>
        </p:blipFill>
        <p:spPr bwMode="auto">
          <a:xfrm>
            <a:off x="2590800" y="4419600"/>
            <a:ext cx="762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2" name="Picture 109"/>
          <p:cNvPicPr>
            <a:picLocks noChangeAspect="1" noChangeArrowheads="1"/>
          </p:cNvPicPr>
          <p:nvPr/>
        </p:nvPicPr>
        <p:blipFill>
          <a:blip r:embed="rId6" cstate="print"/>
          <a:srcRect l="35939" t="31532" r="53893" b="58562"/>
          <a:stretch>
            <a:fillRect/>
          </a:stretch>
        </p:blipFill>
        <p:spPr bwMode="auto">
          <a:xfrm>
            <a:off x="6477000" y="4419600"/>
            <a:ext cx="1066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3" name="Picture 114"/>
          <p:cNvPicPr>
            <a:picLocks noChangeAspect="1" noChangeArrowheads="1"/>
          </p:cNvPicPr>
          <p:nvPr/>
        </p:nvPicPr>
        <p:blipFill>
          <a:blip r:embed="rId6" cstate="print">
            <a:lum contrast="66000"/>
          </a:blip>
          <a:srcRect l="25053" t="31920" r="53893" b="58562"/>
          <a:stretch>
            <a:fillRect/>
          </a:stretch>
        </p:blipFill>
        <p:spPr bwMode="auto">
          <a:xfrm>
            <a:off x="3886200" y="4419600"/>
            <a:ext cx="126047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04" name="Picture 115"/>
          <p:cNvPicPr>
            <a:picLocks noChangeAspect="1" noChangeArrowheads="1"/>
          </p:cNvPicPr>
          <p:nvPr/>
        </p:nvPicPr>
        <p:blipFill>
          <a:blip r:embed="rId6" cstate="print"/>
          <a:srcRect l="35939" t="32632" r="53893" b="60764"/>
          <a:stretch>
            <a:fillRect/>
          </a:stretch>
        </p:blipFill>
        <p:spPr bwMode="auto">
          <a:xfrm>
            <a:off x="6858000" y="31242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97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8"/>
          <p:cNvSpPr>
            <a:spLocks noGrp="1" noChangeArrowheads="1"/>
          </p:cNvSpPr>
          <p:nvPr>
            <p:ph sz="half" idx="1"/>
          </p:nvPr>
        </p:nvSpPr>
        <p:spPr>
          <a:xfrm>
            <a:off x="533400" y="609600"/>
            <a:ext cx="3848100" cy="38862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>
                <a:solidFill>
                  <a:schemeClr val="folHlink"/>
                </a:solidFill>
              </a:rPr>
              <a:t>tg x = a</a:t>
            </a:r>
            <a:endParaRPr lang="ru-RU" smtClean="0">
              <a:solidFill>
                <a:schemeClr val="folHlink"/>
              </a:solidFill>
            </a:endParaRPr>
          </a:p>
        </p:txBody>
      </p:sp>
      <p:sp>
        <p:nvSpPr>
          <p:cNvPr id="10243" name="Rectangle 9"/>
          <p:cNvSpPr>
            <a:spLocks noGrp="1" noChangeArrowheads="1"/>
          </p:cNvSpPr>
          <p:nvPr>
            <p:ph sz="half" idx="2"/>
          </p:nvPr>
        </p:nvSpPr>
        <p:spPr>
          <a:xfrm>
            <a:off x="4572000" y="2209800"/>
            <a:ext cx="3771900" cy="3657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mtClean="0">
                <a:solidFill>
                  <a:schemeClr val="folHlink"/>
                </a:solidFill>
              </a:rPr>
              <a:t>ctg x = a</a:t>
            </a:r>
            <a:endParaRPr lang="ru-RU" smtClean="0">
              <a:solidFill>
                <a:schemeClr val="folHlink"/>
              </a:solidFill>
            </a:endParaRPr>
          </a:p>
          <a:p>
            <a:pPr eaLnBrk="1" hangingPunct="1">
              <a:buFontTx/>
              <a:buNone/>
            </a:pPr>
            <a:endParaRPr lang="ru-RU" smtClean="0">
              <a:solidFill>
                <a:schemeClr val="folHlink"/>
              </a:solidFill>
            </a:endParaRPr>
          </a:p>
        </p:txBody>
      </p:sp>
      <p:pic>
        <p:nvPicPr>
          <p:cNvPr id="10244" name="Picture 11"/>
          <p:cNvPicPr>
            <a:picLocks noChangeAspect="1" noChangeArrowheads="1"/>
          </p:cNvPicPr>
          <p:nvPr/>
        </p:nvPicPr>
        <p:blipFill>
          <a:blip r:embed="rId2" cstate="print"/>
          <a:srcRect l="57660" t="38547" r="15428" b="35863"/>
          <a:stretch>
            <a:fillRect/>
          </a:stretch>
        </p:blipFill>
        <p:spPr bwMode="auto">
          <a:xfrm>
            <a:off x="4572000" y="3048000"/>
            <a:ext cx="3581400" cy="255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Picture 12"/>
          <p:cNvPicPr>
            <a:picLocks noChangeAspect="1" noChangeArrowheads="1"/>
          </p:cNvPicPr>
          <p:nvPr/>
        </p:nvPicPr>
        <p:blipFill>
          <a:blip r:embed="rId3" cstate="print"/>
          <a:srcRect l="17276" t="38547" r="59671" b="30727"/>
          <a:stretch>
            <a:fillRect/>
          </a:stretch>
        </p:blipFill>
        <p:spPr bwMode="auto">
          <a:xfrm>
            <a:off x="838200" y="1676400"/>
            <a:ext cx="3182938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6934200" cy="1143000"/>
          </a:xfrm>
        </p:spPr>
        <p:txBody>
          <a:bodyPr/>
          <a:lstStyle/>
          <a:p>
            <a:pPr eaLnBrk="1" hangingPunct="1"/>
            <a:r>
              <a:rPr lang="ru-RU" smtClean="0">
                <a:solidFill>
                  <a:schemeClr val="folHlink"/>
                </a:solidFill>
              </a:rPr>
              <a:t>МЫ ЗНАЕМ ТОЧНО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 eaLnBrk="1" hangingPunct="1"/>
            <a:r>
              <a:rPr lang="ru-RU" sz="2800" smtClean="0"/>
              <a:t>Чем занимались на уроке?</a:t>
            </a:r>
          </a:p>
          <a:p>
            <a:pPr marL="609600" indent="-609600" eaLnBrk="1" hangingPunct="1"/>
            <a:r>
              <a:rPr lang="ru-RU" sz="2800" smtClean="0"/>
              <a:t>Сколько способов решения уравнений рассмотрели. Перечислите.</a:t>
            </a:r>
          </a:p>
          <a:p>
            <a:pPr marL="609600" indent="-609600" eaLnBrk="1" hangingPunct="1"/>
            <a:r>
              <a:rPr lang="ru-RU" sz="2800" smtClean="0"/>
              <a:t>Что интересного узнали?</a:t>
            </a:r>
          </a:p>
          <a:p>
            <a:pPr marL="609600" indent="-609600" eaLnBrk="1" hangingPunct="1"/>
            <a:r>
              <a:rPr lang="ru-RU" sz="2800" smtClean="0"/>
              <a:t>Выставление оценок в таблице контроля.</a:t>
            </a:r>
          </a:p>
          <a:p>
            <a:pPr marL="609600" indent="-609600" eaLnBrk="1" hangingPunct="1"/>
            <a:r>
              <a:rPr lang="ru-RU" sz="2800" smtClean="0">
                <a:solidFill>
                  <a:schemeClr val="hlink"/>
                </a:solidFill>
              </a:rPr>
              <a:t>Домашнее задание</a:t>
            </a:r>
            <a:r>
              <a:rPr lang="ru-RU" sz="2400" smtClean="0">
                <a:solidFill>
                  <a:schemeClr val="hlink"/>
                </a:solidFill>
              </a:rPr>
              <a:t>.§18,№18.10-18.13 </a:t>
            </a:r>
            <a:r>
              <a:rPr lang="ru-RU" sz="2800" smtClean="0">
                <a:solidFill>
                  <a:schemeClr val="hlink"/>
                </a:solidFill>
              </a:rPr>
              <a:t>(а,б).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12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26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26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26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26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26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2" grpId="0"/>
      <p:bldP spid="112643" grpId="0" build="p"/>
    </p:bldLst>
  </p:timing>
</p:sld>
</file>

<file path=ppt/theme/theme1.xml><?xml version="1.0" encoding="utf-8"?>
<a:theme xmlns:a="http://schemas.openxmlformats.org/drawingml/2006/main" name="Пастель">
  <a:themeElements>
    <a:clrScheme name="Пастель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Пастель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астель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астель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астель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381</TotalTime>
  <Words>325</Words>
  <Application>Microsoft Office PowerPoint</Application>
  <PresentationFormat>Экран (4:3)</PresentationFormat>
  <Paragraphs>63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Comic Sans MS</vt:lpstr>
      <vt:lpstr>Arial</vt:lpstr>
      <vt:lpstr>Calibri</vt:lpstr>
      <vt:lpstr>Times New Roman</vt:lpstr>
      <vt:lpstr>Пастель</vt:lpstr>
      <vt:lpstr>Microsoft Equation 3.0</vt:lpstr>
      <vt:lpstr>УРОК - СЕМИНАР</vt:lpstr>
      <vt:lpstr>ЦЕЛИ УРОКА</vt:lpstr>
      <vt:lpstr>Оборудование </vt:lpstr>
      <vt:lpstr>ХОД УРОКА - СЕМИНАРА</vt:lpstr>
      <vt:lpstr>Математическая разминка (устный счёт)</vt:lpstr>
      <vt:lpstr>ПЛЮС- МИНУС</vt:lpstr>
      <vt:lpstr>Cos x = a</vt:lpstr>
      <vt:lpstr>Слайд 8</vt:lpstr>
      <vt:lpstr>МЫ ЗНАЕМ ТОЧНО</vt:lpstr>
      <vt:lpstr>БЛАГОДАРЮ ЗА УРОК!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revaz</cp:lastModifiedBy>
  <cp:revision>21</cp:revision>
  <cp:lastPrinted>1601-01-01T00:00:00Z</cp:lastPrinted>
  <dcterms:created xsi:type="dcterms:W3CDTF">1601-01-01T00:00:00Z</dcterms:created>
  <dcterms:modified xsi:type="dcterms:W3CDTF">2013-04-19T12:38:05Z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