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4" r:id="rId2"/>
    <p:sldId id="293" r:id="rId3"/>
    <p:sldId id="285" r:id="rId4"/>
    <p:sldId id="283" r:id="rId5"/>
    <p:sldId id="281" r:id="rId6"/>
    <p:sldId id="282" r:id="rId7"/>
    <p:sldId id="262" r:id="rId8"/>
    <p:sldId id="265" r:id="rId9"/>
    <p:sldId id="292" r:id="rId10"/>
    <p:sldId id="259" r:id="rId11"/>
    <p:sldId id="266" r:id="rId12"/>
    <p:sldId id="260" r:id="rId13"/>
    <p:sldId id="279" r:id="rId14"/>
    <p:sldId id="280" r:id="rId15"/>
    <p:sldId id="270" r:id="rId16"/>
    <p:sldId id="269" r:id="rId17"/>
    <p:sldId id="272" r:id="rId18"/>
    <p:sldId id="273" r:id="rId19"/>
    <p:sldId id="274" r:id="rId20"/>
    <p:sldId id="275" r:id="rId21"/>
    <p:sldId id="286" r:id="rId22"/>
    <p:sldId id="287" r:id="rId23"/>
    <p:sldId id="288" r:id="rId24"/>
    <p:sldId id="290" r:id="rId25"/>
    <p:sldId id="291" r:id="rId26"/>
    <p:sldId id="289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CFF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3011" autoAdjust="0"/>
  </p:normalViewPr>
  <p:slideViewPr>
    <p:cSldViewPr>
      <p:cViewPr varScale="1">
        <p:scale>
          <a:sx n="44" d="100"/>
          <a:sy n="44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8C71C-15D4-41E0-8A19-4B411603C151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91FE5-6BF4-428A-840B-9959E26ADF1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1FE5-6BF4-428A-840B-9959E26ADF1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1FE5-6BF4-428A-840B-9959E26ADF1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1FE5-6BF4-428A-840B-9959E26ADF1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1FE5-6BF4-428A-840B-9959E26ADF15}" type="slidenum">
              <a:rPr lang="ru-RU" smtClean="0"/>
              <a:pPr/>
              <a:t>26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F5923-8F1A-4C76-9358-7C193D0E14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0F10F-9FAC-4B06-9842-BFABCDAF26E2}" type="datetimeFigureOut">
              <a:rPr lang="ru-RU" smtClean="0"/>
              <a:pPr/>
              <a:t>30.01.2013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&#1056;&#1080;&#1089;&#1091;&#1085;&#1086;&#1082;%201.gs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e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prezentacii.com/matematike/116-prezentaciya-geometricheskiy-smysl-proizvodnoy-v-zadaniyah-urovnya-v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/>
          <p:cNvSpPr/>
          <p:nvPr/>
        </p:nvSpPr>
        <p:spPr>
          <a:xfrm>
            <a:off x="179512" y="260648"/>
            <a:ext cx="8712968" cy="64087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V="1">
            <a:off x="4572000" y="260648"/>
            <a:ext cx="0" cy="6413202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540552" y="3717032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6000" b="1" dirty="0">
              <a:latin typeface="Times New Roman" pitchFamily="18" charset="0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57150">
            <a:solidFill>
              <a:schemeClr val="accent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H="1">
            <a:off x="4906963" y="2000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 flipH="1">
            <a:off x="7020272" y="260648"/>
            <a:ext cx="72008" cy="65973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 flipH="1">
            <a:off x="3475038" y="260647"/>
            <a:ext cx="16842" cy="639891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 flipH="1">
            <a:off x="3124200" y="260648"/>
            <a:ext cx="7640" cy="63687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 flipH="1">
            <a:off x="2759074" y="260648"/>
            <a:ext cx="12726" cy="63687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 flipH="1">
            <a:off x="1646237" y="260647"/>
            <a:ext cx="45442" cy="635287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1259632" y="260647"/>
            <a:ext cx="35768" cy="638462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>
            <a:off x="539552" y="260647"/>
            <a:ext cx="54173" cy="639891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62201" name="Text Box 57"/>
          <p:cNvSpPr txBox="1">
            <a:spLocks noChangeArrowheads="1"/>
          </p:cNvSpPr>
          <p:nvPr/>
        </p:nvSpPr>
        <p:spPr bwMode="auto">
          <a:xfrm>
            <a:off x="5105400" y="990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603" name="Text Box 75"/>
          <p:cNvSpPr txBox="1">
            <a:spLocks noChangeArrowheads="1"/>
          </p:cNvSpPr>
          <p:nvPr/>
        </p:nvSpPr>
        <p:spPr bwMode="auto">
          <a:xfrm>
            <a:off x="6248400" y="152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99592" y="836712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rgbClr val="0070C0"/>
                </a:solidFill>
              </a:rPr>
              <a:t>Геометрический смысл производной</a:t>
            </a:r>
            <a:endParaRPr lang="ru-RU" sz="6000" b="1" i="1" dirty="0">
              <a:solidFill>
                <a:srgbClr val="0070C0"/>
              </a:solidFill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05801" y="6551633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" name="Полилиния 50"/>
          <p:cNvSpPr/>
          <p:nvPr/>
        </p:nvSpPr>
        <p:spPr>
          <a:xfrm>
            <a:off x="4499992" y="2996952"/>
            <a:ext cx="3960440" cy="3384376"/>
          </a:xfrm>
          <a:custGeom>
            <a:avLst/>
            <a:gdLst>
              <a:gd name="connsiteX0" fmla="*/ 0 w 3123028"/>
              <a:gd name="connsiteY0" fmla="*/ 2855742 h 2855742"/>
              <a:gd name="connsiteX1" fmla="*/ 1012874 w 3123028"/>
              <a:gd name="connsiteY1" fmla="*/ 928468 h 2855742"/>
              <a:gd name="connsiteX2" fmla="*/ 2152357 w 3123028"/>
              <a:gd name="connsiteY2" fmla="*/ 2574388 h 2855742"/>
              <a:gd name="connsiteX3" fmla="*/ 3123028 w 3123028"/>
              <a:gd name="connsiteY3" fmla="*/ 0 h 2855742"/>
              <a:gd name="connsiteX4" fmla="*/ 3123028 w 3123028"/>
              <a:gd name="connsiteY4" fmla="*/ 0 h 2855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3028" h="2855742">
                <a:moveTo>
                  <a:pt x="0" y="2855742"/>
                </a:moveTo>
                <a:cubicBezTo>
                  <a:pt x="327074" y="1915551"/>
                  <a:pt x="654148" y="975360"/>
                  <a:pt x="1012874" y="928468"/>
                </a:cubicBezTo>
                <a:cubicBezTo>
                  <a:pt x="1371600" y="881576"/>
                  <a:pt x="1800665" y="2729133"/>
                  <a:pt x="2152357" y="2574388"/>
                </a:cubicBezTo>
                <a:cubicBezTo>
                  <a:pt x="2504049" y="2419643"/>
                  <a:pt x="3123028" y="0"/>
                  <a:pt x="3123028" y="0"/>
                </a:cubicBezTo>
                <a:lnTo>
                  <a:pt x="3123028" y="0"/>
                </a:ln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4067944" y="4509120"/>
            <a:ext cx="468052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V="1">
            <a:off x="6732240" y="3068960"/>
            <a:ext cx="0" cy="331236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635896" y="2708920"/>
            <a:ext cx="3672408" cy="316835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Овал 60"/>
          <p:cNvSpPr/>
          <p:nvPr/>
        </p:nvSpPr>
        <p:spPr>
          <a:xfrm>
            <a:off x="5508104" y="407707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2483768" y="6093296"/>
            <a:ext cx="640871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3" name="Овал 62"/>
          <p:cNvSpPr/>
          <p:nvPr/>
        </p:nvSpPr>
        <p:spPr>
          <a:xfrm>
            <a:off x="7092280" y="602128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7236296" y="6021288"/>
            <a:ext cx="16573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239-827-274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Бондаренко Е.А.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62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20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Скругленный прямоугольник 77"/>
          <p:cNvSpPr/>
          <p:nvPr/>
        </p:nvSpPr>
        <p:spPr>
          <a:xfrm>
            <a:off x="251520" y="188640"/>
            <a:ext cx="8712968" cy="6480720"/>
          </a:xfrm>
          <a:prstGeom prst="roundRect">
            <a:avLst>
              <a:gd name="adj" fmla="val 8545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y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8128000" y="3429000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x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H="1">
            <a:off x="4906963" y="2000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092950" y="-458788"/>
            <a:ext cx="0" cy="7127876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0" name="Line 48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3491880" y="3429001"/>
            <a:ext cx="1440160" cy="584775"/>
          </a:xfrm>
          <a:prstGeom prst="rect">
            <a:avLst/>
          </a:prstGeom>
          <a:noFill/>
          <a:ln w="9525" algn="ctr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   0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262201" name="Text Box 57"/>
          <p:cNvSpPr txBox="1">
            <a:spLocks noChangeArrowheads="1"/>
          </p:cNvSpPr>
          <p:nvPr/>
        </p:nvSpPr>
        <p:spPr bwMode="auto">
          <a:xfrm>
            <a:off x="5105400" y="990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603" name="Text Box 75"/>
          <p:cNvSpPr txBox="1">
            <a:spLocks noChangeArrowheads="1"/>
          </p:cNvSpPr>
          <p:nvPr/>
        </p:nvSpPr>
        <p:spPr bwMode="auto">
          <a:xfrm>
            <a:off x="6248400" y="152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529272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6011863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85127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23585" idx="0"/>
          </p:cNvCxnSpPr>
          <p:nvPr/>
        </p:nvCxnSpPr>
        <p:spPr>
          <a:xfrm flipV="1">
            <a:off x="611560" y="212725"/>
            <a:ext cx="7176715" cy="5736555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Месяц 59"/>
          <p:cNvSpPr/>
          <p:nvPr/>
        </p:nvSpPr>
        <p:spPr>
          <a:xfrm rot="9378865">
            <a:off x="4448332" y="2882497"/>
            <a:ext cx="254798" cy="513233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 flipV="1">
            <a:off x="5940152" y="155679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5940152" y="1628800"/>
            <a:ext cx="1512168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stCxn id="61" idx="0"/>
          </p:cNvCxnSpPr>
          <p:nvPr/>
        </p:nvCxnSpPr>
        <p:spPr>
          <a:xfrm>
            <a:off x="6012160" y="1700808"/>
            <a:ext cx="0" cy="1728192"/>
          </a:xfrm>
          <a:prstGeom prst="line">
            <a:avLst/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7452320" y="476672"/>
            <a:ext cx="0" cy="2952328"/>
          </a:xfrm>
          <a:prstGeom prst="line">
            <a:avLst/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Месяц 71"/>
          <p:cNvSpPr/>
          <p:nvPr/>
        </p:nvSpPr>
        <p:spPr>
          <a:xfrm rot="9378865">
            <a:off x="6680579" y="1082299"/>
            <a:ext cx="254798" cy="513233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 rot="19253832">
            <a:off x="147384" y="4332082"/>
            <a:ext cx="29915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y</a:t>
            </a:r>
            <a:r>
              <a:rPr lang="ru-RU" sz="3600" b="1" dirty="0" smtClean="0"/>
              <a:t>=</a:t>
            </a:r>
            <a:r>
              <a:rPr lang="en-US" sz="3600" b="1" dirty="0" smtClean="0"/>
              <a:t>yₒ+</a:t>
            </a:r>
            <a:r>
              <a:rPr lang="ru-RU" sz="3600" b="1" dirty="0" smtClean="0"/>
              <a:t>к</a:t>
            </a:r>
            <a:r>
              <a:rPr lang="en-US" sz="3600" b="1" dirty="0" smtClean="0"/>
              <a:t>(</a:t>
            </a:r>
            <a:r>
              <a:rPr lang="ru-RU" sz="3600" b="1" dirty="0" err="1" smtClean="0"/>
              <a:t>х</a:t>
            </a:r>
            <a:r>
              <a:rPr lang="en-US" sz="3600" b="1" dirty="0" smtClean="0"/>
              <a:t>-xₒ)</a:t>
            </a:r>
            <a:endParaRPr lang="ru-RU" sz="36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4644008" y="270892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ym typeface="Symbol"/>
              </a:rPr>
              <a:t></a:t>
            </a:r>
            <a:endParaRPr lang="ru-RU" sz="36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6876256" y="90872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ym typeface="Symbol"/>
              </a:rPr>
              <a:t></a:t>
            </a:r>
            <a:endParaRPr lang="ru-RU" sz="36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6156176" y="1772816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x-xₒ</a:t>
            </a:r>
            <a:endParaRPr lang="ru-RU" sz="3200" b="1" i="1" dirty="0"/>
          </a:p>
        </p:txBody>
      </p:sp>
      <p:sp>
        <p:nvSpPr>
          <p:cNvPr id="79" name="TextBox 78"/>
          <p:cNvSpPr txBox="1"/>
          <p:nvPr/>
        </p:nvSpPr>
        <p:spPr>
          <a:xfrm>
            <a:off x="7524328" y="76470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y-yₒ</a:t>
            </a:r>
            <a:endParaRPr lang="ru-RU" sz="3200" b="1" i="1" dirty="0"/>
          </a:p>
        </p:txBody>
      </p:sp>
      <p:sp>
        <p:nvSpPr>
          <p:cNvPr id="80" name="TextBox 79"/>
          <p:cNvSpPr txBox="1"/>
          <p:nvPr/>
        </p:nvSpPr>
        <p:spPr>
          <a:xfrm>
            <a:off x="5652120" y="3429000"/>
            <a:ext cx="7920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x</a:t>
            </a:r>
            <a:r>
              <a:rPr lang="en-US" b="1" i="1" dirty="0" smtClean="0"/>
              <a:t>ₒ</a:t>
            </a:r>
            <a:endParaRPr lang="ru-RU" b="1" i="1" dirty="0" smtClean="0"/>
          </a:p>
          <a:p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7308304" y="3429000"/>
            <a:ext cx="7200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x</a:t>
            </a:r>
            <a:endParaRPr lang="ru-RU" b="1" i="1" dirty="0" smtClean="0"/>
          </a:p>
          <a:p>
            <a:endParaRPr lang="ru-RU" dirty="0"/>
          </a:p>
        </p:txBody>
      </p:sp>
      <p:sp>
        <p:nvSpPr>
          <p:cNvPr id="83" name="Овал 82"/>
          <p:cNvSpPr/>
          <p:nvPr/>
        </p:nvSpPr>
        <p:spPr>
          <a:xfrm>
            <a:off x="7380312" y="155679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7380312" y="4046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TextBox 84"/>
          <p:cNvSpPr txBox="1"/>
          <p:nvPr/>
        </p:nvSpPr>
        <p:spPr>
          <a:xfrm>
            <a:off x="4644008" y="980728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Mₒ(xₒ;yₒ)</a:t>
            </a:r>
            <a:endParaRPr lang="ru-RU" sz="3200" b="1" i="1" dirty="0"/>
          </a:p>
        </p:txBody>
      </p:sp>
      <p:sp>
        <p:nvSpPr>
          <p:cNvPr id="87" name="TextBox 86"/>
          <p:cNvSpPr txBox="1"/>
          <p:nvPr/>
        </p:nvSpPr>
        <p:spPr>
          <a:xfrm>
            <a:off x="6228184" y="188640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M(</a:t>
            </a:r>
            <a:r>
              <a:rPr lang="en-US" sz="3200" b="1" i="1" dirty="0" err="1" smtClean="0"/>
              <a:t>x;y</a:t>
            </a:r>
            <a:r>
              <a:rPr lang="en-US" sz="3200" b="1" i="1" dirty="0" smtClean="0"/>
              <a:t>)</a:t>
            </a:r>
            <a:endParaRPr lang="ru-RU" sz="3200" b="1" i="1" dirty="0"/>
          </a:p>
        </p:txBody>
      </p:sp>
      <p:sp>
        <p:nvSpPr>
          <p:cNvPr id="89" name="TextBox 88"/>
          <p:cNvSpPr txBox="1"/>
          <p:nvPr/>
        </p:nvSpPr>
        <p:spPr>
          <a:xfrm>
            <a:off x="7452320" y="1340768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A(</a:t>
            </a:r>
            <a:r>
              <a:rPr lang="en-US" sz="3200" b="1" i="1" dirty="0" err="1" smtClean="0"/>
              <a:t>x;y</a:t>
            </a:r>
            <a:r>
              <a:rPr lang="en-US" sz="3200" b="1" i="1" dirty="0" smtClean="0"/>
              <a:t>ₒ)</a:t>
            </a:r>
            <a:endParaRPr lang="ru-RU" sz="3200" b="1" i="1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4860032" y="5229200"/>
            <a:ext cx="4104456" cy="12241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1" name="Объект 90"/>
          <p:cNvGraphicFramePr>
            <a:graphicFrameLocks noChangeAspect="1"/>
          </p:cNvGraphicFramePr>
          <p:nvPr/>
        </p:nvGraphicFramePr>
        <p:xfrm>
          <a:off x="5436096" y="5157192"/>
          <a:ext cx="2592288" cy="1296144"/>
        </p:xfrm>
        <a:graphic>
          <a:graphicData uri="http://schemas.openxmlformats.org/presentationml/2006/ole">
            <p:oleObj spid="_x0000_s36867" name="Формула" r:id="rId3" imgW="812520" imgH="4316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62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20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782669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Уравнение прямой</a:t>
            </a:r>
            <a:r>
              <a:rPr lang="ru-RU" dirty="0" smtClean="0"/>
              <a:t> с угловым коэффициентом </a:t>
            </a:r>
            <a:r>
              <a:rPr lang="en-US" dirty="0" smtClean="0"/>
              <a:t>k</a:t>
            </a:r>
            <a:r>
              <a:rPr lang="ru-RU" dirty="0" smtClean="0"/>
              <a:t>, проходящей через точку (х</a:t>
            </a:r>
            <a:r>
              <a:rPr lang="ru-RU" baseline="-25000" dirty="0" smtClean="0"/>
              <a:t>0</a:t>
            </a:r>
            <a:r>
              <a:rPr lang="ru-RU" dirty="0" smtClean="0"/>
              <a:t>;у</a:t>
            </a:r>
            <a:r>
              <a:rPr lang="ru-RU" baseline="-25000" dirty="0" smtClean="0"/>
              <a:t>0</a:t>
            </a:r>
            <a:r>
              <a:rPr lang="ru-RU" dirty="0" smtClean="0"/>
              <a:t>)</a:t>
            </a:r>
          </a:p>
          <a:p>
            <a:pPr algn="ctr"/>
            <a:r>
              <a:rPr lang="ru-RU" sz="2400" dirty="0" smtClean="0"/>
              <a:t>у=у</a:t>
            </a:r>
            <a:r>
              <a:rPr lang="ru-RU" sz="2400" baseline="-25000" dirty="0" smtClean="0"/>
              <a:t>0</a:t>
            </a:r>
            <a:r>
              <a:rPr lang="ru-RU" sz="2400" dirty="0" smtClean="0"/>
              <a:t>+</a:t>
            </a:r>
            <a:r>
              <a:rPr lang="en-US" sz="2400" dirty="0" smtClean="0"/>
              <a:t>k(x-x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)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332656"/>
            <a:ext cx="8640960" cy="6192688"/>
          </a:xfrm>
          <a:prstGeom prst="roundRect">
            <a:avLst>
              <a:gd name="adj" fmla="val 7580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124744"/>
            <a:ext cx="74888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FF0000"/>
                </a:solidFill>
              </a:rPr>
              <a:t>Уравнение прямой</a:t>
            </a:r>
            <a:r>
              <a:rPr lang="ru-RU" sz="4000" b="1" i="1" dirty="0" smtClean="0"/>
              <a:t> с угловым коэффициентом </a:t>
            </a:r>
            <a:r>
              <a:rPr lang="en-US" sz="4000" b="1" i="1" dirty="0" smtClean="0"/>
              <a:t>k</a:t>
            </a:r>
            <a:r>
              <a:rPr lang="ru-RU" sz="4000" b="1" i="1" dirty="0" smtClean="0"/>
              <a:t>, проходящей через точку (х</a:t>
            </a:r>
            <a:r>
              <a:rPr lang="ru-RU" sz="4000" b="1" i="1" baseline="-25000" dirty="0" smtClean="0"/>
              <a:t>0</a:t>
            </a:r>
            <a:r>
              <a:rPr lang="ru-RU" sz="4000" b="1" i="1" dirty="0" smtClean="0"/>
              <a:t>;у</a:t>
            </a:r>
            <a:r>
              <a:rPr lang="ru-RU" sz="4000" b="1" i="1" baseline="-25000" dirty="0" smtClean="0"/>
              <a:t>0</a:t>
            </a:r>
            <a:r>
              <a:rPr lang="ru-RU" sz="4000" b="1" i="1" dirty="0" smtClean="0"/>
              <a:t>)</a:t>
            </a:r>
          </a:p>
          <a:p>
            <a:pPr algn="ctr"/>
            <a:r>
              <a:rPr lang="ru-RU" sz="4000" b="1" i="1" dirty="0" smtClean="0"/>
              <a:t>у=у</a:t>
            </a:r>
            <a:r>
              <a:rPr lang="ru-RU" sz="4000" b="1" i="1" baseline="-25000" dirty="0" smtClean="0"/>
              <a:t>0</a:t>
            </a:r>
            <a:r>
              <a:rPr lang="ru-RU" sz="4000" b="1" i="1" dirty="0" smtClean="0"/>
              <a:t>+</a:t>
            </a:r>
            <a:r>
              <a:rPr lang="en-US" sz="4000" b="1" i="1" dirty="0" smtClean="0"/>
              <a:t>k(x-x</a:t>
            </a:r>
            <a:r>
              <a:rPr lang="en-US" sz="4000" b="1" i="1" baseline="-25000" dirty="0" smtClean="0"/>
              <a:t>0</a:t>
            </a:r>
            <a:r>
              <a:rPr lang="en-US" sz="4000" b="1" i="1" dirty="0" smtClean="0"/>
              <a:t>)</a:t>
            </a:r>
            <a:r>
              <a:rPr lang="ru-RU" sz="4000" b="1" i="1" dirty="0" smtClean="0"/>
              <a:t>     (1)</a:t>
            </a:r>
            <a:endParaRPr lang="ru-RU" sz="40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450912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3347864" y="5013176"/>
          <a:ext cx="2304256" cy="1399013"/>
        </p:xfrm>
        <a:graphic>
          <a:graphicData uri="http://schemas.openxmlformats.org/presentationml/2006/ole">
            <p:oleObj spid="_x0000_s38915" name="Формула" r:id="rId3" imgW="711000" imgH="4316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71600" y="3933056"/>
            <a:ext cx="770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Угловой коэффициент прямой проходящий  через  точки  (х</a:t>
            </a:r>
            <a:r>
              <a:rPr lang="ru-RU" sz="3200" b="1" i="1" baseline="-25000" dirty="0" smtClean="0"/>
              <a:t>1</a:t>
            </a:r>
            <a:r>
              <a:rPr lang="ru-RU" sz="3200" b="1" i="1" dirty="0" smtClean="0"/>
              <a:t>;у</a:t>
            </a:r>
            <a:r>
              <a:rPr lang="ru-RU" sz="3200" b="1" i="1" baseline="-25000" dirty="0" smtClean="0"/>
              <a:t>1</a:t>
            </a:r>
            <a:r>
              <a:rPr lang="ru-RU" sz="3200" b="1" i="1" dirty="0" smtClean="0"/>
              <a:t>) и (х</a:t>
            </a:r>
            <a:r>
              <a:rPr lang="ru-RU" sz="3200" b="1" i="1" baseline="-25000" dirty="0" smtClean="0"/>
              <a:t>0</a:t>
            </a:r>
            <a:r>
              <a:rPr lang="ru-RU" sz="3200" b="1" i="1" dirty="0" smtClean="0"/>
              <a:t>;у</a:t>
            </a:r>
            <a:r>
              <a:rPr lang="ru-RU" sz="3200" b="1" i="1" baseline="-25000" dirty="0" smtClean="0"/>
              <a:t>0</a:t>
            </a:r>
            <a:r>
              <a:rPr lang="ru-RU" sz="3200" b="1" i="1" dirty="0" smtClean="0"/>
              <a:t>)</a:t>
            </a:r>
            <a:endParaRPr lang="ru-RU" sz="32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156176" y="5373216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(2)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Прямоугольник 68"/>
          <p:cNvSpPr/>
          <p:nvPr/>
        </p:nvSpPr>
        <p:spPr>
          <a:xfrm>
            <a:off x="251520" y="260648"/>
            <a:ext cx="8568952" cy="6408712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y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8128000" y="3429000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x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H="1">
            <a:off x="4906963" y="2000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092280" y="260648"/>
            <a:ext cx="670" cy="640844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2771800" y="260649"/>
            <a:ext cx="0" cy="6408711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0" name="Line 48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3491880" y="3429000"/>
            <a:ext cx="3672408" cy="584775"/>
          </a:xfrm>
          <a:prstGeom prst="rect">
            <a:avLst/>
          </a:prstGeom>
          <a:noFill/>
          <a:ln w="9525" algn="ctr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</a:rPr>
              <a:t>-</a:t>
            </a:r>
            <a:r>
              <a:rPr lang="ru-RU" sz="3200" b="1" dirty="0" smtClean="0">
                <a:latin typeface="Times New Roman" pitchFamily="18" charset="0"/>
              </a:rPr>
              <a:t>1   </a:t>
            </a:r>
            <a:r>
              <a:rPr lang="ru-RU" sz="3200" b="1" dirty="0">
                <a:latin typeface="Times New Roman" pitchFamily="18" charset="0"/>
              </a:rPr>
              <a:t>0   </a:t>
            </a:r>
            <a:r>
              <a:rPr lang="ru-RU" sz="3200" b="1" dirty="0" smtClean="0">
                <a:latin typeface="Times New Roman" pitchFamily="18" charset="0"/>
              </a:rPr>
              <a:t>    </a:t>
            </a:r>
            <a:r>
              <a:rPr lang="ru-RU" sz="3200" b="1" dirty="0">
                <a:latin typeface="Times New Roman" pitchFamily="18" charset="0"/>
              </a:rPr>
              <a:t>1  </a:t>
            </a:r>
            <a:r>
              <a:rPr lang="ru-RU" sz="3200" b="1" dirty="0" smtClean="0">
                <a:latin typeface="Times New Roman" pitchFamily="18" charset="0"/>
              </a:rPr>
              <a:t>   2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262201" name="Text Box 57"/>
          <p:cNvSpPr txBox="1">
            <a:spLocks noChangeArrowheads="1"/>
          </p:cNvSpPr>
          <p:nvPr/>
        </p:nvSpPr>
        <p:spPr bwMode="auto">
          <a:xfrm>
            <a:off x="5105400" y="990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603" name="Text Box 75"/>
          <p:cNvSpPr txBox="1">
            <a:spLocks noChangeArrowheads="1"/>
          </p:cNvSpPr>
          <p:nvPr/>
        </p:nvSpPr>
        <p:spPr bwMode="auto">
          <a:xfrm>
            <a:off x="6248400" y="152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529272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6011863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85127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1187624" y="908720"/>
            <a:ext cx="5688632" cy="504056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Овал 59"/>
          <p:cNvSpPr/>
          <p:nvPr/>
        </p:nvSpPr>
        <p:spPr>
          <a:xfrm flipH="1">
            <a:off x="5220072" y="22768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1979712" y="515719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4932040" y="5229200"/>
            <a:ext cx="3888432" cy="11304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5076056" y="5301208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Найдите угловой коэффициент прямой</a:t>
            </a:r>
            <a:endParaRPr lang="ru-RU" sz="2400" b="1" i="1" dirty="0"/>
          </a:p>
        </p:txBody>
      </p:sp>
      <p:sp>
        <p:nvSpPr>
          <p:cNvPr id="68" name="TextBox 67"/>
          <p:cNvSpPr txBox="1"/>
          <p:nvPr/>
        </p:nvSpPr>
        <p:spPr>
          <a:xfrm rot="19027782">
            <a:off x="288891" y="4417360"/>
            <a:ext cx="31328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y</a:t>
            </a:r>
            <a:r>
              <a:rPr lang="ru-RU" sz="3200" b="1" dirty="0" err="1" smtClean="0"/>
              <a:t>=кх+</a:t>
            </a:r>
            <a:r>
              <a:rPr lang="en-US" sz="3200" b="1" dirty="0" smtClean="0"/>
              <a:t>b</a:t>
            </a:r>
            <a:endParaRPr lang="ru-RU" sz="3200" b="1" dirty="0" smtClean="0"/>
          </a:p>
          <a:p>
            <a:endParaRPr lang="ru-RU" dirty="0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2195736" y="260648"/>
            <a:ext cx="1368152" cy="659735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Овал 71"/>
          <p:cNvSpPr/>
          <p:nvPr/>
        </p:nvSpPr>
        <p:spPr>
          <a:xfrm>
            <a:off x="2339752" y="1196752"/>
            <a:ext cx="144016" cy="144016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Овал 72"/>
          <p:cNvSpPr/>
          <p:nvPr/>
        </p:nvSpPr>
        <p:spPr>
          <a:xfrm flipH="1">
            <a:off x="3059832" y="4797152"/>
            <a:ext cx="144016" cy="144016"/>
          </a:xfrm>
          <a:prstGeom prst="ellipse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62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201" grpId="0"/>
      <p:bldP spid="60" grpId="0" animBg="1"/>
      <p:bldP spid="63" grpId="0" animBg="1"/>
      <p:bldP spid="68" grpId="0"/>
      <p:bldP spid="72" grpId="0" animBg="1"/>
      <p:bldP spid="7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260648"/>
            <a:ext cx="8712968" cy="6408712"/>
          </a:xfrm>
          <a:prstGeom prst="roundRect">
            <a:avLst>
              <a:gd name="adj" fmla="val 8325"/>
            </a:avLst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</a:rPr>
              <a:t>Определение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291264" cy="4497363"/>
          </a:xfrm>
        </p:spPr>
        <p:txBody>
          <a:bodyPr/>
          <a:lstStyle/>
          <a:p>
            <a:pPr eaLnBrk="1" hangingPunct="1"/>
            <a:r>
              <a:rPr lang="ru-RU" sz="4000" b="1" i="1" dirty="0" smtClean="0"/>
              <a:t>Касательной к графику функции </a:t>
            </a:r>
            <a:r>
              <a:rPr lang="ru-RU" sz="4000" b="1" i="1" dirty="0" err="1" smtClean="0"/>
              <a:t>у=</a:t>
            </a:r>
            <a:r>
              <a:rPr lang="en-US" sz="4000" b="1" i="1" dirty="0" smtClean="0"/>
              <a:t>f(x) </a:t>
            </a:r>
            <a:r>
              <a:rPr lang="ru-RU" sz="4000" b="1" i="1" dirty="0" smtClean="0"/>
              <a:t> называется предельное положение секущей.</a:t>
            </a:r>
          </a:p>
          <a:p>
            <a:pPr eaLnBrk="1" hangingPunct="1"/>
            <a:r>
              <a:rPr lang="ru-RU" sz="4000" dirty="0" smtClean="0">
                <a:hlinkClick r:id="rId3" action="ppaction://hlinkfile"/>
              </a:rPr>
              <a:t>рисунок</a:t>
            </a:r>
            <a:endParaRPr lang="ru-RU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179512" y="260648"/>
            <a:ext cx="8784976" cy="6264696"/>
          </a:xfrm>
          <a:prstGeom prst="roundRect">
            <a:avLst>
              <a:gd name="adj" fmla="val 11278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48680"/>
            <a:ext cx="8287143" cy="56886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467544" y="2348880"/>
            <a:ext cx="7776864" cy="352839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3779912" y="422108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 rot="20228772">
            <a:off x="5700668" y="3033764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касательная</a:t>
            </a:r>
            <a:endParaRPr lang="ru-RU" sz="3200" i="1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3851920" y="4293096"/>
            <a:ext cx="1923125" cy="21091"/>
          </a:xfrm>
          <a:prstGeom prst="line">
            <a:avLst/>
          </a:prstGeom>
          <a:ln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148064" y="3212976"/>
            <a:ext cx="0" cy="273630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5148064" y="30689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 rot="19065992">
            <a:off x="6159943" y="1418056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секущая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188640"/>
            <a:ext cx="8640960" cy="6408712"/>
          </a:xfrm>
          <a:prstGeom prst="roundRect">
            <a:avLst>
              <a:gd name="adj" fmla="val 10960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Практическая исследовательская работа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</a:rPr>
              <a:t>Геометрический смысл производной</a:t>
            </a:r>
            <a:endParaRPr lang="ru-RU" b="1" i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u="sng" dirty="0" smtClean="0">
                <a:solidFill>
                  <a:schemeClr val="tx2"/>
                </a:solidFill>
              </a:rPr>
              <a:t>Цель:</a:t>
            </a:r>
            <a:r>
              <a:rPr lang="ru-RU" u="sng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i="1" dirty="0" smtClean="0"/>
              <a:t>Используя данные практической работы определить, в чем состоит геометрический смысл производной</a:t>
            </a:r>
          </a:p>
          <a:p>
            <a:pPr>
              <a:buNone/>
            </a:pPr>
            <a:r>
              <a:rPr lang="ru-RU" u="sng" dirty="0" smtClean="0">
                <a:solidFill>
                  <a:schemeClr val="tx2"/>
                </a:solidFill>
              </a:rPr>
              <a:t>Оборудование: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i="1" dirty="0" smtClean="0"/>
              <a:t>Линейки, транспортиры, микрокалькуляторы, миллиметровая бумага с построенным графиком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79512" y="188640"/>
            <a:ext cx="8784976" cy="6480720"/>
          </a:xfrm>
          <a:prstGeom prst="roundRect">
            <a:avLst>
              <a:gd name="adj" fmla="val 8852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</a:rPr>
              <a:t>Задание</a:t>
            </a:r>
            <a:endParaRPr lang="ru-RU" b="1" i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dirty="0" smtClean="0"/>
              <a:t>1. Постройте касательную к графику функции … в точке с абсциссой </a:t>
            </a:r>
            <a:r>
              <a:rPr lang="ru-RU" dirty="0" err="1" smtClean="0"/>
              <a:t>хₒ</a:t>
            </a:r>
            <a:r>
              <a:rPr lang="ru-RU" dirty="0" smtClean="0"/>
              <a:t>=2</a:t>
            </a:r>
          </a:p>
          <a:p>
            <a:pPr lvl="0">
              <a:buNone/>
            </a:pPr>
            <a:r>
              <a:rPr lang="ru-RU" dirty="0" smtClean="0"/>
              <a:t>2. Измерьте угол, образованный касательной и положительным  направлением оси </a:t>
            </a:r>
            <a:r>
              <a:rPr lang="ru-RU" dirty="0" err="1" smtClean="0"/>
              <a:t>оХ</a:t>
            </a:r>
            <a:r>
              <a:rPr lang="ru-RU" dirty="0" smtClean="0"/>
              <a:t>.</a:t>
            </a:r>
          </a:p>
          <a:p>
            <a:pPr lvl="0">
              <a:buNone/>
            </a:pPr>
            <a:r>
              <a:rPr lang="ru-RU" dirty="0" smtClean="0"/>
              <a:t>3. Записать </a:t>
            </a:r>
            <a:r>
              <a:rPr lang="ru-RU" dirty="0" smtClean="0">
                <a:sym typeface="Symbol"/>
              </a:rPr>
              <a:t></a:t>
            </a:r>
            <a:r>
              <a:rPr lang="ru-RU" dirty="0" smtClean="0"/>
              <a:t>=… .</a:t>
            </a:r>
          </a:p>
          <a:p>
            <a:pPr lvl="0">
              <a:buNone/>
            </a:pPr>
            <a:r>
              <a:rPr lang="ru-RU" dirty="0" smtClean="0"/>
              <a:t>4. Вычислите с помощью микрокалькулятора </a:t>
            </a:r>
          </a:p>
          <a:p>
            <a:pPr lvl="0">
              <a:buNone/>
            </a:pPr>
            <a:r>
              <a:rPr lang="ru-RU" dirty="0" smtClean="0"/>
              <a:t>    </a:t>
            </a:r>
            <a:r>
              <a:rPr lang="en-US" dirty="0" err="1" smtClean="0"/>
              <a:t>tg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</a:t>
            </a:r>
            <a:r>
              <a:rPr lang="ru-RU" dirty="0" smtClean="0"/>
              <a:t>=…  .</a:t>
            </a:r>
          </a:p>
          <a:p>
            <a:pPr lvl="0">
              <a:buNone/>
            </a:pPr>
            <a:r>
              <a:rPr lang="ru-RU" dirty="0" smtClean="0"/>
              <a:t>5. Вычислите </a:t>
            </a:r>
            <a:r>
              <a:rPr lang="en-US" dirty="0" smtClean="0"/>
              <a:t>f</a:t>
            </a:r>
            <a:r>
              <a:rPr lang="ru-RU" dirty="0" smtClean="0"/>
              <a:t>´(</a:t>
            </a:r>
            <a:r>
              <a:rPr lang="en-US" dirty="0" smtClean="0"/>
              <a:t>x</a:t>
            </a:r>
            <a:r>
              <a:rPr lang="ru-RU" dirty="0" smtClean="0"/>
              <a:t>ₒ ), для этого найдите </a:t>
            </a:r>
            <a:r>
              <a:rPr lang="en-US" dirty="0" smtClean="0"/>
              <a:t>f</a:t>
            </a:r>
            <a:r>
              <a:rPr lang="ru-RU" dirty="0" smtClean="0"/>
              <a:t>´(</a:t>
            </a:r>
            <a:r>
              <a:rPr lang="en-US" dirty="0" smtClean="0"/>
              <a:t>x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6. Запишите:  </a:t>
            </a:r>
            <a:r>
              <a:rPr lang="en-US" dirty="0" smtClean="0"/>
              <a:t>f</a:t>
            </a:r>
            <a:r>
              <a:rPr lang="ru-RU" dirty="0" smtClean="0"/>
              <a:t>´(</a:t>
            </a:r>
            <a:r>
              <a:rPr lang="en-US" dirty="0" smtClean="0"/>
              <a:t>x</a:t>
            </a:r>
            <a:r>
              <a:rPr lang="ru-RU" dirty="0" smtClean="0"/>
              <a:t> )=….    ; </a:t>
            </a:r>
            <a:r>
              <a:rPr lang="en-US" dirty="0" smtClean="0"/>
              <a:t>f</a:t>
            </a:r>
            <a:r>
              <a:rPr lang="ru-RU" dirty="0" smtClean="0"/>
              <a:t>´(</a:t>
            </a:r>
            <a:r>
              <a:rPr lang="en-US" dirty="0" smtClean="0"/>
              <a:t>x</a:t>
            </a:r>
            <a:r>
              <a:rPr lang="ru-RU" dirty="0" smtClean="0"/>
              <a:t>ₒ )=….    </a:t>
            </a:r>
          </a:p>
          <a:p>
            <a:pPr>
              <a:buNone/>
            </a:pPr>
            <a:r>
              <a:rPr lang="ru-RU" dirty="0" smtClean="0"/>
              <a:t>7. Выберите две  точки на графике касательной, запишите их координаты.</a:t>
            </a:r>
          </a:p>
          <a:p>
            <a:pPr>
              <a:buNone/>
            </a:pPr>
            <a:r>
              <a:rPr lang="ru-RU" dirty="0" smtClean="0"/>
              <a:t>8. Вычислите угловой коэффициент прямой </a:t>
            </a:r>
            <a:r>
              <a:rPr lang="en-US" i="1" dirty="0" smtClean="0"/>
              <a:t>k</a:t>
            </a:r>
            <a:r>
              <a:rPr lang="ru-RU" dirty="0" smtClean="0"/>
              <a:t>  по формуле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627784" y="5373216"/>
          <a:ext cx="1944216" cy="918102"/>
        </p:xfrm>
        <a:graphic>
          <a:graphicData uri="http://schemas.openxmlformats.org/presentationml/2006/ole">
            <p:oleObj spid="_x0000_s43011" name="Формула" r:id="rId3" imgW="711000" imgH="4316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6093296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9. Результаты вычисления внесите в таблицу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51520" y="188640"/>
            <a:ext cx="8712968" cy="6408712"/>
          </a:xfrm>
          <a:prstGeom prst="roundRect">
            <a:avLst>
              <a:gd name="adj" fmla="val 8453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ru-RU" sz="4000" b="1" i="1" u="sng" dirty="0" smtClean="0">
                <a:solidFill>
                  <a:schemeClr val="accent1">
                    <a:lumMod val="75000"/>
                  </a:schemeClr>
                </a:solidFill>
              </a:rPr>
              <a:t>Геометрический смысл производной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4525963"/>
          </a:xfrm>
        </p:spPr>
        <p:txBody>
          <a:bodyPr/>
          <a:lstStyle/>
          <a:p>
            <a:pPr eaLnBrk="1" hangingPunct="1">
              <a:buNone/>
            </a:pPr>
            <a:r>
              <a:rPr lang="ru-RU" sz="3600" dirty="0" smtClean="0"/>
              <a:t>		</a:t>
            </a:r>
            <a:r>
              <a:rPr lang="ru-RU" sz="3600" b="1" dirty="0" smtClean="0"/>
              <a:t>Значение производной функции </a:t>
            </a:r>
            <a:r>
              <a:rPr lang="en-US" sz="3600" b="1" dirty="0" smtClean="0"/>
              <a:t>y=f</a:t>
            </a:r>
            <a:r>
              <a:rPr lang="ru-RU" sz="3600" b="1" dirty="0" smtClean="0"/>
              <a:t>(</a:t>
            </a:r>
            <a:r>
              <a:rPr lang="ru-RU" sz="3600" b="1" dirty="0" err="1" smtClean="0"/>
              <a:t>х</a:t>
            </a:r>
            <a:r>
              <a:rPr lang="ru-RU" sz="3600" b="1" dirty="0" smtClean="0"/>
              <a:t>)</a:t>
            </a:r>
            <a:r>
              <a:rPr lang="en-US" sz="3600" b="1" dirty="0" smtClean="0"/>
              <a:t> </a:t>
            </a:r>
            <a:r>
              <a:rPr lang="ru-RU" sz="3600" b="1" dirty="0" smtClean="0"/>
              <a:t>в точке х</a:t>
            </a:r>
            <a:r>
              <a:rPr lang="ru-RU" sz="3600" b="1" baseline="-25000" dirty="0" smtClean="0"/>
              <a:t>0</a:t>
            </a:r>
            <a:r>
              <a:rPr lang="ru-RU" sz="3600" b="1" dirty="0" smtClean="0"/>
              <a:t> равно угловому коэффициенту касательной к графику функции </a:t>
            </a:r>
            <a:r>
              <a:rPr lang="en-US" sz="3600" b="1" dirty="0" smtClean="0"/>
              <a:t>y=f</a:t>
            </a:r>
            <a:r>
              <a:rPr lang="ru-RU" sz="3600" b="1" dirty="0" smtClean="0"/>
              <a:t>(</a:t>
            </a:r>
            <a:r>
              <a:rPr lang="ru-RU" sz="3600" b="1" dirty="0" err="1" smtClean="0"/>
              <a:t>х</a:t>
            </a:r>
            <a:r>
              <a:rPr lang="ru-RU" sz="3600" b="1" dirty="0" smtClean="0"/>
              <a:t>)</a:t>
            </a:r>
            <a:r>
              <a:rPr lang="en-US" sz="3600" b="1" dirty="0" smtClean="0"/>
              <a:t> </a:t>
            </a:r>
            <a:r>
              <a:rPr lang="ru-RU" sz="3600" b="1" dirty="0" smtClean="0"/>
              <a:t> в точке (х</a:t>
            </a:r>
            <a:r>
              <a:rPr lang="ru-RU" sz="3600" b="1" baseline="-25000" dirty="0" smtClean="0"/>
              <a:t>0</a:t>
            </a:r>
            <a:r>
              <a:rPr lang="ru-RU" sz="3600" b="1" dirty="0" smtClean="0"/>
              <a:t>;</a:t>
            </a:r>
            <a:r>
              <a:rPr lang="en-US" sz="3600" b="1" dirty="0" smtClean="0"/>
              <a:t>f(x</a:t>
            </a:r>
            <a:r>
              <a:rPr lang="en-US" sz="3600" b="1" baseline="-25000" dirty="0" smtClean="0"/>
              <a:t>0</a:t>
            </a:r>
            <a:r>
              <a:rPr lang="en-US" sz="3600" b="1" dirty="0" smtClean="0"/>
              <a:t>)</a:t>
            </a:r>
            <a:r>
              <a:rPr lang="ru-RU" sz="3600" b="1" dirty="0" smtClean="0"/>
              <a:t>)</a:t>
            </a:r>
          </a:p>
          <a:p>
            <a:pPr eaLnBrk="1" hangingPunct="1"/>
            <a:endParaRPr lang="ru-RU" sz="3600" dirty="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331913" y="4868863"/>
          <a:ext cx="5976937" cy="1311275"/>
        </p:xfrm>
        <a:graphic>
          <a:graphicData uri="http://schemas.openxmlformats.org/presentationml/2006/ole">
            <p:oleObj spid="_x0000_s44034" name="Формула" r:id="rId3" imgW="10411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51520" y="260648"/>
            <a:ext cx="8712968" cy="6264696"/>
          </a:xfrm>
          <a:prstGeom prst="roundRect">
            <a:avLst>
              <a:gd name="adj" fmla="val 7236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8497192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Line 4"/>
          <p:cNvSpPr>
            <a:spLocks noChangeShapeType="1"/>
          </p:cNvSpPr>
          <p:nvPr/>
        </p:nvSpPr>
        <p:spPr bwMode="auto">
          <a:xfrm>
            <a:off x="1835150" y="32131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2700338" y="2060575"/>
            <a:ext cx="1008062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684213" y="2060575"/>
            <a:ext cx="22320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dirty="0"/>
              <a:t>(-3;1)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flipH="1">
            <a:off x="5867400" y="3357563"/>
            <a:ext cx="1368425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7092950" y="2420938"/>
            <a:ext cx="1835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/>
              <a:t>(3;-2)</a:t>
            </a:r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827088" y="4652963"/>
            <a:ext cx="6265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graphicFrame>
        <p:nvGraphicFramePr>
          <p:cNvPr id="44042" name="Object 10"/>
          <p:cNvGraphicFramePr>
            <a:graphicFrameLocks noChangeAspect="1"/>
          </p:cNvGraphicFramePr>
          <p:nvPr>
            <p:ph idx="1"/>
          </p:nvPr>
        </p:nvGraphicFramePr>
        <p:xfrm>
          <a:off x="323850" y="4616450"/>
          <a:ext cx="8569325" cy="1681163"/>
        </p:xfrm>
        <a:graphic>
          <a:graphicData uri="http://schemas.openxmlformats.org/presentationml/2006/ole">
            <p:oleObj spid="_x0000_s45058" name="Формула" r:id="rId4" imgW="2006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  <p:bldP spid="4403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179512" y="260648"/>
            <a:ext cx="8784976" cy="6408712"/>
          </a:xfrm>
          <a:prstGeom prst="roundRect">
            <a:avLst>
              <a:gd name="adj" fmla="val 9032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417513"/>
            <a:ext cx="8569325" cy="484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1908175" y="2924175"/>
            <a:ext cx="935038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50825" y="2205038"/>
            <a:ext cx="17287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/>
              <a:t>(-7;1)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6948488" y="1773238"/>
            <a:ext cx="20161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/>
              <a:t>(5;4)</a:t>
            </a:r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 flipH="1">
            <a:off x="6588125" y="2708275"/>
            <a:ext cx="647700" cy="4333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468313" y="5229225"/>
            <a:ext cx="7775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graphicFrame>
        <p:nvGraphicFramePr>
          <p:cNvPr id="45065" name="Object 9"/>
          <p:cNvGraphicFramePr>
            <a:graphicFrameLocks noChangeAspect="1"/>
          </p:cNvGraphicFramePr>
          <p:nvPr>
            <p:ph idx="1"/>
          </p:nvPr>
        </p:nvGraphicFramePr>
        <p:xfrm>
          <a:off x="755576" y="5130800"/>
          <a:ext cx="7764099" cy="1250528"/>
        </p:xfrm>
        <a:graphic>
          <a:graphicData uri="http://schemas.openxmlformats.org/presentationml/2006/ole">
            <p:oleObj spid="_x0000_s46082" name="Формула" r:id="rId4" imgW="20826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  <p:bldP spid="450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536" y="188640"/>
            <a:ext cx="8424936" cy="6480720"/>
          </a:xfrm>
          <a:prstGeom prst="roundRect">
            <a:avLst>
              <a:gd name="adj" fmla="val 9938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476672"/>
            <a:ext cx="6995120" cy="590465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i="1" dirty="0" smtClean="0"/>
              <a:t>  </a:t>
            </a:r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r>
              <a:rPr lang="ru-RU" b="1" i="1" dirty="0" smtClean="0"/>
              <a:t>  </a:t>
            </a:r>
          </a:p>
          <a:p>
            <a:pPr algn="ctr">
              <a:buNone/>
            </a:pPr>
            <a:endParaRPr lang="ru-RU" sz="3600" b="1" i="1" dirty="0" smtClean="0"/>
          </a:p>
          <a:p>
            <a:pPr algn="ctr">
              <a:buNone/>
            </a:pPr>
            <a:endParaRPr lang="ru-RU" sz="3600" b="1" i="1" dirty="0" smtClean="0"/>
          </a:p>
          <a:p>
            <a:pPr algn="ctr">
              <a:buNone/>
            </a:pPr>
            <a:endParaRPr lang="ru-RU" sz="3600" b="1" i="1" dirty="0" smtClean="0"/>
          </a:p>
          <a:p>
            <a:pPr algn="ctr">
              <a:buNone/>
            </a:pPr>
            <a:endParaRPr lang="ru-RU" sz="3600" b="1" i="1" dirty="0" smtClean="0"/>
          </a:p>
          <a:p>
            <a:pPr algn="ctr">
              <a:buNone/>
            </a:pPr>
            <a:r>
              <a:rPr lang="ru-RU" sz="4600" b="1" i="1" dirty="0" smtClean="0"/>
              <a:t>Рано или  поздно всякая правильная математическая идея находит применение в том или ином деле.</a:t>
            </a:r>
          </a:p>
          <a:p>
            <a:pPr>
              <a:buNone/>
            </a:pPr>
            <a:r>
              <a:rPr lang="ru-RU" sz="4600" b="1" i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А.Н.Крылов</a:t>
            </a:r>
            <a:endParaRPr lang="ru-RU" sz="46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Содержимое 3" descr="Alexey_Krylov_1910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548680"/>
            <a:ext cx="2714625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251520" y="260648"/>
            <a:ext cx="8712968" cy="6336704"/>
          </a:xfrm>
          <a:prstGeom prst="roundRect">
            <a:avLst>
              <a:gd name="adj" fmla="val 8231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5124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675888"/>
            <a:ext cx="7474024" cy="4110425"/>
          </a:xfrm>
        </p:spPr>
      </p:pic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2124075" y="3141663"/>
            <a:ext cx="1368425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468313" y="2276475"/>
            <a:ext cx="16557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/>
              <a:t>(-6;3)</a:t>
            </a:r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 flipV="1">
            <a:off x="6156325" y="2492375"/>
            <a:ext cx="1511300" cy="1444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7380288" y="1773238"/>
            <a:ext cx="19796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/>
              <a:t>(0;6)</a:t>
            </a:r>
          </a:p>
        </p:txBody>
      </p:sp>
      <p:sp>
        <p:nvSpPr>
          <p:cNvPr id="5129" name="Text Box 8"/>
          <p:cNvSpPr txBox="1">
            <a:spLocks noChangeArrowheads="1"/>
          </p:cNvSpPr>
          <p:nvPr/>
        </p:nvSpPr>
        <p:spPr bwMode="auto">
          <a:xfrm>
            <a:off x="250825" y="4797425"/>
            <a:ext cx="8137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graphicFrame>
        <p:nvGraphicFramePr>
          <p:cNvPr id="46089" name="Object 9"/>
          <p:cNvGraphicFramePr>
            <a:graphicFrameLocks noChangeAspect="1"/>
          </p:cNvGraphicFramePr>
          <p:nvPr>
            <p:ph idx="1"/>
          </p:nvPr>
        </p:nvGraphicFramePr>
        <p:xfrm>
          <a:off x="755577" y="4941168"/>
          <a:ext cx="7416824" cy="1368152"/>
        </p:xfrm>
        <a:graphic>
          <a:graphicData uri="http://schemas.openxmlformats.org/presentationml/2006/ole">
            <p:oleObj spid="_x0000_s47106" name="Формула" r:id="rId4" imgW="16887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nimBg="1"/>
      <p:bldP spid="4608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179512" y="188640"/>
            <a:ext cx="8712968" cy="6480720"/>
          </a:xfrm>
          <a:prstGeom prst="roundRect">
            <a:avLst>
              <a:gd name="adj" fmla="val 8635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Уравнение касательной к графику</a:t>
            </a:r>
            <a:b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функции 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1. Запишите уравнение прямой с угловым коэффициентом </a:t>
            </a:r>
            <a:r>
              <a:rPr lang="en-US" b="1" i="1" dirty="0" smtClean="0"/>
              <a:t>k</a:t>
            </a:r>
            <a:r>
              <a:rPr lang="ru-RU" b="1" i="1" dirty="0" smtClean="0"/>
              <a:t>, проходящую через точку</a:t>
            </a:r>
          </a:p>
          <a:p>
            <a:endParaRPr lang="ru-RU" b="1" i="1" dirty="0" smtClean="0"/>
          </a:p>
          <a:p>
            <a:endParaRPr lang="ru-RU" dirty="0" smtClean="0"/>
          </a:p>
          <a:p>
            <a:pPr>
              <a:buNone/>
            </a:pPr>
            <a:r>
              <a:rPr lang="ru-RU" b="1" i="1" dirty="0" smtClean="0"/>
              <a:t>2. Замените </a:t>
            </a:r>
            <a:r>
              <a:rPr lang="en-US" b="1" i="1" dirty="0" smtClean="0"/>
              <a:t>k</a:t>
            </a:r>
            <a:r>
              <a:rPr lang="ru-RU" b="1" i="1" dirty="0" smtClean="0"/>
              <a:t> на             , а</a:t>
            </a:r>
            <a:r>
              <a:rPr lang="ru-RU" b="1" i="1" baseline="-25000" dirty="0" smtClean="0"/>
              <a:t>  </a:t>
            </a:r>
          </a:p>
          <a:p>
            <a:pPr>
              <a:buNone/>
            </a:pPr>
            <a:r>
              <a:rPr lang="ru-RU" b="1" i="1" baseline="-25000" dirty="0" smtClean="0"/>
              <a:t>                 </a:t>
            </a:r>
            <a:endParaRPr lang="ru-RU" b="1" i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195736" y="2564904"/>
          <a:ext cx="1216136" cy="576064"/>
        </p:xfrm>
        <a:graphic>
          <a:graphicData uri="http://schemas.openxmlformats.org/presentationml/2006/ole">
            <p:oleObj spid="_x0000_s80898" name="Формула" r:id="rId3" imgW="482400" imgH="2286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51920" y="32129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/>
              <a:t>у=у</a:t>
            </a:r>
            <a:r>
              <a:rPr lang="ru-RU" sz="4000" b="1" i="1" baseline="-25000" dirty="0" smtClean="0"/>
              <a:t>0</a:t>
            </a:r>
            <a:r>
              <a:rPr lang="ru-RU" sz="4000" b="1" i="1" dirty="0" smtClean="0"/>
              <a:t>+</a:t>
            </a:r>
            <a:r>
              <a:rPr lang="en-US" sz="4000" b="1" i="1" dirty="0" smtClean="0"/>
              <a:t>k(x-x</a:t>
            </a:r>
            <a:r>
              <a:rPr lang="en-US" sz="4000" b="1" i="1" baseline="-25000" dirty="0" smtClean="0"/>
              <a:t>0</a:t>
            </a:r>
            <a:r>
              <a:rPr lang="en-US" sz="4000" b="1" i="1" dirty="0" smtClean="0"/>
              <a:t>)</a:t>
            </a:r>
            <a:r>
              <a:rPr lang="ru-RU" sz="4000" b="1" i="1" dirty="0" smtClean="0"/>
              <a:t>     </a:t>
            </a:r>
            <a:endParaRPr lang="ru-RU" sz="40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730625" y="4349750"/>
          <a:ext cx="1112838" cy="619125"/>
        </p:xfrm>
        <a:graphic>
          <a:graphicData uri="http://schemas.openxmlformats.org/presentationml/2006/ole">
            <p:oleObj spid="_x0000_s80899" name="Формула" r:id="rId4" imgW="431640" imgH="2412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084168" y="4293096"/>
          <a:ext cx="1856204" cy="668234"/>
        </p:xfrm>
        <a:graphic>
          <a:graphicData uri="http://schemas.openxmlformats.org/presentationml/2006/ole">
            <p:oleObj spid="_x0000_s80900" name="Формула" r:id="rId5" imgW="634680" imgH="22860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508104" y="4293096"/>
          <a:ext cx="504056" cy="648072"/>
        </p:xfrm>
        <a:graphic>
          <a:graphicData uri="http://schemas.openxmlformats.org/presentationml/2006/ole">
            <p:oleObj spid="_x0000_s80901" name="Формула" r:id="rId6" imgW="177480" imgH="22860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691680" y="5085184"/>
          <a:ext cx="5040560" cy="754099"/>
        </p:xfrm>
        <a:graphic>
          <a:graphicData uri="http://schemas.openxmlformats.org/presentationml/2006/ole">
            <p:oleObj spid="_x0000_s80902" name="Формула" r:id="rId7" imgW="16128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23528" y="188640"/>
            <a:ext cx="8568952" cy="6408712"/>
          </a:xfrm>
          <a:prstGeom prst="roundRect">
            <a:avLst>
              <a:gd name="adj" fmla="val 6350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Алгоритм составления уравнения касательной</a:t>
            </a: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b="1" i="1" dirty="0" smtClean="0"/>
              <a:t>Запишите уравнение касательной к графику функции                    в точке с абсциссой          в  общем виде.</a:t>
            </a:r>
          </a:p>
          <a:p>
            <a:pPr marL="514350" indent="-514350">
              <a:buAutoNum type="arabicPeriod"/>
            </a:pPr>
            <a:r>
              <a:rPr lang="ru-RU" b="1" i="1" dirty="0" smtClean="0"/>
              <a:t>Найдите  производную функции                .</a:t>
            </a:r>
          </a:p>
          <a:p>
            <a:pPr marL="514350" indent="-514350">
              <a:buAutoNum type="arabicPeriod"/>
            </a:pPr>
            <a:r>
              <a:rPr lang="ru-RU" b="1" i="1" dirty="0" smtClean="0"/>
              <a:t>Вычислите значение производной</a:t>
            </a:r>
          </a:p>
          <a:p>
            <a:pPr marL="514350" indent="-514350">
              <a:buNone/>
            </a:pPr>
            <a:r>
              <a:rPr lang="ru-RU" b="1" i="1" dirty="0" smtClean="0"/>
              <a:t>      </a:t>
            </a:r>
          </a:p>
          <a:p>
            <a:pPr marL="514350" indent="-514350">
              <a:buNone/>
            </a:pPr>
            <a:r>
              <a:rPr lang="ru-RU" b="1" i="1" dirty="0" smtClean="0"/>
              <a:t>4. Вычислите значение функции в точке </a:t>
            </a:r>
          </a:p>
          <a:p>
            <a:pPr marL="514350" indent="-514350">
              <a:buNone/>
            </a:pPr>
            <a:endParaRPr lang="ru-RU" b="1" i="1" dirty="0" smtClean="0"/>
          </a:p>
          <a:p>
            <a:pPr marL="514350" indent="-514350">
              <a:buNone/>
            </a:pPr>
            <a:r>
              <a:rPr lang="ru-RU" b="1" i="1" dirty="0" smtClean="0"/>
              <a:t> 5. Подставьте найденные значения в уравнение касательной</a:t>
            </a: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139952" y="1844824"/>
          <a:ext cx="1449161" cy="504056"/>
        </p:xfrm>
        <a:graphic>
          <a:graphicData uri="http://schemas.openxmlformats.org/presentationml/2006/ole">
            <p:oleObj spid="_x0000_s81922" name="Формула" r:id="rId3" imgW="583920" imgH="2030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915816" y="2204864"/>
          <a:ext cx="576064" cy="691276"/>
        </p:xfrm>
        <a:graphic>
          <a:graphicData uri="http://schemas.openxmlformats.org/presentationml/2006/ole">
            <p:oleObj spid="_x0000_s81923" name="Формула" r:id="rId4" imgW="164880" imgH="22860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804248" y="2780928"/>
          <a:ext cx="1080120" cy="508292"/>
        </p:xfrm>
        <a:graphic>
          <a:graphicData uri="http://schemas.openxmlformats.org/presentationml/2006/ole">
            <p:oleObj spid="_x0000_s81927" name="Формула" r:id="rId5" imgW="583920" imgH="20304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259632" y="3861048"/>
          <a:ext cx="1584176" cy="528059"/>
        </p:xfrm>
        <a:graphic>
          <a:graphicData uri="http://schemas.openxmlformats.org/presentationml/2006/ole">
            <p:oleObj spid="_x0000_s81928" name="Формула" r:id="rId6" imgW="723600" imgH="24120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7524328" y="4149080"/>
          <a:ext cx="520058" cy="720080"/>
        </p:xfrm>
        <a:graphic>
          <a:graphicData uri="http://schemas.openxmlformats.org/presentationml/2006/ole">
            <p:oleObj spid="_x0000_s81930" name="Формула" r:id="rId7" imgW="164880" imgH="22860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403648" y="4797152"/>
          <a:ext cx="1980221" cy="648072"/>
        </p:xfrm>
        <a:graphic>
          <a:graphicData uri="http://schemas.openxmlformats.org/presentationml/2006/ole">
            <p:oleObj spid="_x0000_s81932" name="Формула" r:id="rId8" imgW="6984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51520" y="188640"/>
            <a:ext cx="8712968" cy="6480720"/>
          </a:xfrm>
          <a:prstGeom prst="roundRect">
            <a:avLst>
              <a:gd name="adj" fmla="val 8418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>
                <a:solidFill>
                  <a:schemeClr val="tx2">
                    <a:lumMod val="75000"/>
                  </a:schemeClr>
                </a:solidFill>
              </a:rPr>
              <a:t>Задача 1</a:t>
            </a:r>
            <a:endParaRPr lang="ru-RU" b="1" i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i="1" dirty="0" smtClean="0"/>
              <a:t>Напишите уравнение касательной к графику функции </a:t>
            </a:r>
            <a:r>
              <a:rPr lang="ru-RU" b="1" i="1" dirty="0" err="1" smtClean="0"/>
              <a:t>у=</a:t>
            </a:r>
            <a:r>
              <a:rPr lang="en-US" b="1" i="1" dirty="0" smtClean="0"/>
              <a:t>f(x) </a:t>
            </a:r>
            <a:r>
              <a:rPr lang="ru-RU" b="1" i="1" dirty="0" smtClean="0"/>
              <a:t>в точке с абсциссой       . </a:t>
            </a:r>
          </a:p>
          <a:p>
            <a:pPr>
              <a:buNone/>
            </a:pPr>
            <a:endParaRPr lang="ru-RU" sz="3600" b="1" i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843808" y="2132856"/>
          <a:ext cx="488054" cy="675767"/>
        </p:xfrm>
        <a:graphic>
          <a:graphicData uri="http://schemas.openxmlformats.org/presentationml/2006/ole">
            <p:oleObj spid="_x0000_s82946" name="Формула" r:id="rId3" imgW="164880" imgH="2286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979712" y="2636912"/>
          <a:ext cx="5400600" cy="3970105"/>
        </p:xfrm>
        <a:graphic>
          <a:graphicData uri="http://schemas.openxmlformats.org/presentationml/2006/ole">
            <p:oleObj spid="_x0000_s82947" name="Формула" r:id="rId4" imgW="1968480" imgH="1447560" progId="Equation.3">
              <p:embed/>
            </p:oleObj>
          </a:graphicData>
        </a:graphic>
      </p:graphicFrame>
      <p:sp>
        <p:nvSpPr>
          <p:cNvPr id="8" name="Овал 7"/>
          <p:cNvSpPr/>
          <p:nvPr/>
        </p:nvSpPr>
        <p:spPr>
          <a:xfrm>
            <a:off x="1835696" y="3429000"/>
            <a:ext cx="576064" cy="432048"/>
          </a:xfrm>
          <a:prstGeom prst="ellipse">
            <a:avLst/>
          </a:prstGeom>
          <a:solidFill>
            <a:srgbClr val="10CFFC">
              <a:alpha val="1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835696" y="4149080"/>
            <a:ext cx="576064" cy="432048"/>
          </a:xfrm>
          <a:prstGeom prst="ellipse">
            <a:avLst/>
          </a:prstGeom>
          <a:solidFill>
            <a:srgbClr val="10CFFC">
              <a:alpha val="1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835696" y="4797152"/>
            <a:ext cx="576064" cy="432048"/>
          </a:xfrm>
          <a:prstGeom prst="ellipse">
            <a:avLst/>
          </a:prstGeom>
          <a:solidFill>
            <a:srgbClr val="10CFFC">
              <a:alpha val="1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835696" y="5445224"/>
            <a:ext cx="576064" cy="432048"/>
          </a:xfrm>
          <a:prstGeom prst="ellipse">
            <a:avLst/>
          </a:prstGeom>
          <a:solidFill>
            <a:srgbClr val="10CFFC">
              <a:alpha val="1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1835696" y="6021288"/>
            <a:ext cx="576064" cy="432048"/>
          </a:xfrm>
          <a:prstGeom prst="ellipse">
            <a:avLst/>
          </a:prstGeom>
          <a:solidFill>
            <a:srgbClr val="10CFFC">
              <a:alpha val="1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508104" y="6525344"/>
            <a:ext cx="208823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6"/>
            <a:ext cx="197167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066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797152"/>
            <a:ext cx="188595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066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4581128"/>
            <a:ext cx="170022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AutoShape 35"/>
          <p:cNvSpPr>
            <a:spLocks noChangeArrowheads="1"/>
          </p:cNvSpPr>
          <p:nvPr/>
        </p:nvSpPr>
        <p:spPr bwMode="auto">
          <a:xfrm rot="990887">
            <a:off x="1398491" y="3072169"/>
            <a:ext cx="4313616" cy="1932645"/>
          </a:xfrm>
          <a:prstGeom prst="cloudCallout">
            <a:avLst>
              <a:gd name="adj1" fmla="val -34640"/>
              <a:gd name="adj2" fmla="val 13087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7030A0"/>
                </a:solidFill>
                <a:latin typeface="Georgia" pitchFamily="18" charset="0"/>
              </a:rPr>
              <a:t>Ну кто придумал эту математику !</a:t>
            </a:r>
            <a:endParaRPr lang="ru-RU" sz="2400" b="1" i="1" dirty="0">
              <a:solidFill>
                <a:srgbClr val="7030A0"/>
              </a:solidFill>
              <a:latin typeface="Georgia" pitchFamily="18" charset="0"/>
            </a:endParaRPr>
          </a:p>
        </p:txBody>
      </p:sp>
      <p:sp>
        <p:nvSpPr>
          <p:cNvPr id="13" name="AutoShape 35"/>
          <p:cNvSpPr>
            <a:spLocks noChangeArrowheads="1"/>
          </p:cNvSpPr>
          <p:nvPr/>
        </p:nvSpPr>
        <p:spPr bwMode="auto">
          <a:xfrm>
            <a:off x="3422357" y="345829"/>
            <a:ext cx="3960735" cy="1515894"/>
          </a:xfrm>
          <a:prstGeom prst="cloudCallout">
            <a:avLst>
              <a:gd name="adj1" fmla="val -59148"/>
              <a:gd name="adj2" fmla="val 10172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800" b="1" i="1" dirty="0" smtClean="0">
                <a:solidFill>
                  <a:srgbClr val="800000"/>
                </a:solidFill>
                <a:latin typeface="Georgia" pitchFamily="18" charset="0"/>
              </a:rPr>
              <a:t>У меня всё получилось!!!</a:t>
            </a:r>
            <a:endParaRPr lang="ru-RU" sz="2800" b="1" i="1" dirty="0">
              <a:solidFill>
                <a:srgbClr val="800000"/>
              </a:solidFill>
              <a:latin typeface="Georgia" pitchFamily="18" charset="0"/>
            </a:endParaRPr>
          </a:p>
          <a:p>
            <a:pPr algn="ctr"/>
            <a:endParaRPr lang="ru-RU" sz="2800" b="1" i="1" dirty="0">
              <a:solidFill>
                <a:srgbClr val="DE0000"/>
              </a:solidFill>
              <a:latin typeface="Georgia" pitchFamily="18" charset="0"/>
            </a:endParaRPr>
          </a:p>
        </p:txBody>
      </p:sp>
      <p:sp>
        <p:nvSpPr>
          <p:cNvPr id="14" name="AutoShape 35"/>
          <p:cNvSpPr>
            <a:spLocks noChangeArrowheads="1"/>
          </p:cNvSpPr>
          <p:nvPr/>
        </p:nvSpPr>
        <p:spPr bwMode="auto">
          <a:xfrm rot="19895362">
            <a:off x="4975537" y="1696609"/>
            <a:ext cx="4316839" cy="1578285"/>
          </a:xfrm>
          <a:prstGeom prst="cloudCallout">
            <a:avLst>
              <a:gd name="adj1" fmla="val -48754"/>
              <a:gd name="adj2" fmla="val 135346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Georgia" pitchFamily="18" charset="0"/>
              </a:rPr>
              <a:t>Надо решить ещё пару примеров.</a:t>
            </a:r>
            <a:endParaRPr lang="ru-RU" sz="2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3643314"/>
            <a:ext cx="9358378" cy="1107996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  <a:scene3d>
              <a:camera prst="perspectiveContrastingRightFacing"/>
              <a:lightRig rig="threePt" dir="t"/>
            </a:scene3d>
          </a:bodyPr>
          <a:lstStyle/>
          <a:p>
            <a:r>
              <a:rPr lang="ru-RU" sz="6600" b="1" i="1" dirty="0" smtClean="0">
                <a:solidFill>
                  <a:srgbClr val="7030A0"/>
                </a:solidFill>
                <a:latin typeface="Georgia" pitchFamily="18" charset="0"/>
              </a:rPr>
              <a:t>Спасибо за работу!</a:t>
            </a:r>
            <a:endParaRPr lang="ru-RU" sz="6600" b="1" i="1" dirty="0">
              <a:solidFill>
                <a:srgbClr val="7030A0"/>
              </a:solidFill>
              <a:latin typeface="Georgia" pitchFamily="18" charset="0"/>
            </a:endParaRPr>
          </a:p>
        </p:txBody>
      </p:sp>
      <p:pic>
        <p:nvPicPr>
          <p:cNvPr id="6348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642918"/>
            <a:ext cx="2428892" cy="2362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1. Алгебра и начала математического анализа</a:t>
            </a:r>
          </a:p>
          <a:p>
            <a:pPr>
              <a:buNone/>
            </a:pPr>
            <a:r>
              <a:rPr lang="ru-RU" sz="2400" dirty="0" smtClean="0"/>
              <a:t>    11 класс Ю.М.Колягин, М.В.Ткачева, Н.Е.Федорова, М. И. </a:t>
            </a:r>
            <a:r>
              <a:rPr lang="ru-RU" sz="2400" dirty="0" err="1" smtClean="0"/>
              <a:t>Шабунин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dirty="0" smtClean="0"/>
              <a:t>2. ЕГЭ: 3000 задач с ответами по математике. Все задачи группы В /А.Л.Семенов, И.В.Ященко, И.Р.Высоцкий и др./</a:t>
            </a:r>
          </a:p>
          <a:p>
            <a:pPr>
              <a:buNone/>
            </a:pPr>
            <a:r>
              <a:rPr lang="ru-RU" sz="2400" dirty="0" smtClean="0"/>
              <a:t>3. </a:t>
            </a:r>
            <a:r>
              <a:rPr lang="en-US" sz="2400" dirty="0" smtClean="0">
                <a:hlinkClick r:id="rId3"/>
              </a:rPr>
              <a:t>http://prezentacii.com/matematike/116-prezentaciya-geometricheskiy-smysl-proizvodnoy-v-zadaniyah-urovnya-v.html</a:t>
            </a:r>
            <a:r>
              <a:rPr lang="ru-RU" sz="2400" dirty="0" smtClean="0"/>
              <a:t>    (слайд 24,25)</a:t>
            </a:r>
          </a:p>
          <a:p>
            <a:pPr>
              <a:buNone/>
            </a:pPr>
            <a:r>
              <a:rPr lang="ru-RU" sz="2400" dirty="0" smtClean="0"/>
              <a:t>4.  Программа  «Живая математика» 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188640"/>
            <a:ext cx="8640960" cy="6408712"/>
          </a:xfrm>
          <a:prstGeom prst="roundRect">
            <a:avLst>
              <a:gd name="adj" fmla="val 5472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</a:rPr>
              <a:t>Цель урока</a:t>
            </a:r>
            <a:endParaRPr lang="ru-RU" b="1" i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1) выяснить,  в чем состоит геометрический смысл производной, вывести уравнения касательной к графику функции</a:t>
            </a:r>
          </a:p>
          <a:p>
            <a:pPr>
              <a:buNone/>
            </a:pPr>
            <a:r>
              <a:rPr lang="ru-RU" dirty="0" smtClean="0"/>
              <a:t>2) Развивать ОУУН мыслительной деятельности: анализ, обобщение и систематизация, логическое мышление, сознательное восприятие учебного материала</a:t>
            </a:r>
          </a:p>
          <a:p>
            <a:pPr>
              <a:buNone/>
            </a:pPr>
            <a:r>
              <a:rPr lang="ru-RU" dirty="0" smtClean="0"/>
              <a:t>3) формировать умение оценивать свой уровень знаний   и стремление его повышать, способствовать развитию потребности к самообразованию. Воспитание ответственности, коллективизма.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332656"/>
            <a:ext cx="8640960" cy="6048672"/>
          </a:xfrm>
          <a:prstGeom prst="roundRect">
            <a:avLst>
              <a:gd name="adj" fmla="val 10620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</a:rPr>
              <a:t>Словарь урока</a:t>
            </a:r>
            <a:endParaRPr lang="ru-RU" b="1" i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4000" b="1" i="1" dirty="0" smtClean="0"/>
              <a:t>производная,  линейная функция,  угловой коэффициент, непрерывность, тангенсы  углов  (острый, тупой).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2" y="2132856"/>
          <a:ext cx="8712966" cy="4486656"/>
        </p:xfrm>
        <a:graphic>
          <a:graphicData uri="http://schemas.openxmlformats.org/drawingml/2006/table">
            <a:tbl>
              <a:tblPr/>
              <a:tblGrid>
                <a:gridCol w="693482"/>
                <a:gridCol w="691740"/>
                <a:gridCol w="919032"/>
                <a:gridCol w="840811"/>
                <a:gridCol w="1103405"/>
                <a:gridCol w="770568"/>
                <a:gridCol w="868594"/>
                <a:gridCol w="941778"/>
                <a:gridCol w="941778"/>
                <a:gridCol w="941778"/>
              </a:tblGrid>
              <a:tr h="52944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 dirty="0" err="1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 dirty="0">
                          <a:latin typeface="Calibri"/>
                          <a:ea typeface="Calibri"/>
                          <a:cs typeface="Times New Roman"/>
                        </a:rPr>
                        <a:t>2х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44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latin typeface="Calibri"/>
                          <a:ea typeface="Calibri"/>
                          <a:cs typeface="Times New Roman"/>
                        </a:rPr>
                        <a:t>Sin</a:t>
                      </a:r>
                      <a:r>
                        <a:rPr lang="ru-RU" sz="2800" b="1" i="1" dirty="0" err="1" smtClean="0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44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>
                          <a:latin typeface="Calibri"/>
                          <a:ea typeface="Calibri"/>
                          <a:cs typeface="Times New Roman"/>
                        </a:rPr>
                        <a:t>-3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i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3200" b="1" i="1" dirty="0" err="1" smtClean="0">
                          <a:latin typeface="+mn-lt"/>
                          <a:ea typeface="Calibri"/>
                          <a:cs typeface="Times New Roman"/>
                        </a:rPr>
                        <a:t>sinx</a:t>
                      </a:r>
                      <a:endParaRPr lang="ru-RU" sz="32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>
                          <a:latin typeface="Calibri"/>
                          <a:ea typeface="Calibri"/>
                          <a:cs typeface="Times New Roman"/>
                        </a:rPr>
                        <a:t>ax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44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>
                          <a:latin typeface="Calibri"/>
                          <a:ea typeface="Calibri"/>
                          <a:cs typeface="Times New Roman"/>
                        </a:rPr>
                        <a:t>cosx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i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830" marR="658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51520" y="260648"/>
            <a:ext cx="2808312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i="1" dirty="0" smtClean="0"/>
              <a:t>Составь пару</a:t>
            </a:r>
            <a:endParaRPr lang="ru-RU" sz="3200" b="1" i="1" dirty="0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95536" y="2204864"/>
          <a:ext cx="720080" cy="648072"/>
        </p:xfrm>
        <a:graphic>
          <a:graphicData uri="http://schemas.openxmlformats.org/presentationml/2006/ole">
            <p:oleObj spid="_x0000_s52226" name="Формула" r:id="rId3" imgW="177480" imgH="203040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251520" y="3140968"/>
          <a:ext cx="792088" cy="864096"/>
        </p:xfrm>
        <a:graphic>
          <a:graphicData uri="http://schemas.openxmlformats.org/presentationml/2006/ole">
            <p:oleObj spid="_x0000_s52227" name="Формула" r:id="rId4" imgW="228600" imgH="203040" progId="Equation.3">
              <p:embed/>
            </p:oleObj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691680" y="3212976"/>
          <a:ext cx="792088" cy="864096"/>
        </p:xfrm>
        <a:graphic>
          <a:graphicData uri="http://schemas.openxmlformats.org/presentationml/2006/ole">
            <p:oleObj spid="_x0000_s52228" name="Формула" r:id="rId5" imgW="241200" imgH="228600" progId="Equation.3">
              <p:embed/>
            </p:oleObj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5364088" y="3284984"/>
          <a:ext cx="847080" cy="677664"/>
        </p:xfrm>
        <a:graphic>
          <a:graphicData uri="http://schemas.openxmlformats.org/presentationml/2006/ole">
            <p:oleObj spid="_x0000_s52229" name="Формула" r:id="rId6" imgW="253800" imgH="203040" progId="Equation.3">
              <p:embed/>
            </p:oleObj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7164287" y="3284984"/>
          <a:ext cx="1008113" cy="648072"/>
        </p:xfrm>
        <a:graphic>
          <a:graphicData uri="http://schemas.openxmlformats.org/presentationml/2006/ole">
            <p:oleObj spid="_x0000_s52230" name="Формула" r:id="rId7" imgW="406080" imgH="203040" progId="Equation.3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323528" y="4365104"/>
          <a:ext cx="576064" cy="936104"/>
        </p:xfrm>
        <a:graphic>
          <a:graphicData uri="http://schemas.openxmlformats.org/presentationml/2006/ole">
            <p:oleObj spid="_x0000_s52231" name="Формула" r:id="rId8" imgW="215640" imgH="393480" progId="Equation.3">
              <p:embed/>
            </p:oleObj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5364088" y="4365104"/>
          <a:ext cx="700881" cy="916930"/>
        </p:xfrm>
        <a:graphic>
          <a:graphicData uri="http://schemas.openxmlformats.org/presentationml/2006/ole">
            <p:oleObj spid="_x0000_s52232" name="Формула" r:id="rId9" imgW="317160" imgH="393480" progId="Equation.3">
              <p:embed/>
            </p:oleObj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3563888" y="5589240"/>
          <a:ext cx="755310" cy="923156"/>
        </p:xfrm>
        <a:graphic>
          <a:graphicData uri="http://schemas.openxmlformats.org/presentationml/2006/ole">
            <p:oleObj spid="_x0000_s52233" name="Формула" r:id="rId10" imgW="342720" imgH="419040" progId="Equation.3">
              <p:embed/>
            </p:oleObj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7164288" y="5661248"/>
          <a:ext cx="1152128" cy="635248"/>
        </p:xfrm>
        <a:graphic>
          <a:graphicData uri="http://schemas.openxmlformats.org/presentationml/2006/ole">
            <p:oleObj spid="_x0000_s52234" name="Формула" r:id="rId11" imgW="368280" imgH="203040" progId="Equation.3">
              <p:embed/>
            </p:oleObj>
          </a:graphicData>
        </a:graphic>
      </p:graphicFrame>
      <p:cxnSp>
        <p:nvCxnSpPr>
          <p:cNvPr id="29" name="Прямая соединительная линия 28"/>
          <p:cNvCxnSpPr/>
          <p:nvPr/>
        </p:nvCxnSpPr>
        <p:spPr>
          <a:xfrm>
            <a:off x="5292080" y="4221088"/>
            <a:ext cx="0" cy="1296144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03848" y="0"/>
            <a:ext cx="59401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</a:t>
            </a:r>
            <a:r>
              <a:rPr lang="ru-RU" sz="2400" b="1" dirty="0" smtClean="0"/>
              <a:t>3 мин каждый ученик работает самостоятельно, </a:t>
            </a:r>
          </a:p>
          <a:p>
            <a:r>
              <a:rPr lang="ru-RU" sz="2400" b="1" dirty="0" smtClean="0"/>
              <a:t>2 минуты - работа в парах.  Обсуждение результатов и запись в карточку  ответов.  </a:t>
            </a:r>
            <a:r>
              <a:rPr lang="ru-RU" sz="1600" dirty="0" smtClean="0"/>
              <a:t>(Карточка №1  остается у  ученика для самоконтроля,  карточка №2 должна быть сдана учителю)  </a:t>
            </a:r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55576" y="548680"/>
            <a:ext cx="3096344" cy="7200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27584" y="620688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Составь пару</a:t>
            </a:r>
            <a:endParaRPr lang="ru-RU" sz="3200" b="1" i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      Ответ.</a:t>
            </a:r>
            <a:endParaRPr lang="ru-RU" b="1" i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772816"/>
          <a:ext cx="8229600" cy="3456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ru-RU" sz="3600" b="1" i="1" dirty="0" smtClean="0"/>
                        <a:t>-9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ru-RU" sz="3600" b="1" i="1" dirty="0" smtClean="0"/>
                        <a:t>-19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ru-RU" sz="3600" b="1" i="1" dirty="0" smtClean="0"/>
                        <a:t>-20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r>
                        <a:rPr lang="ru-RU" sz="3600" b="1" i="1" dirty="0" smtClean="0"/>
                        <a:t>-19</a:t>
                      </a:r>
                      <a:endParaRPr lang="ru-RU" sz="3600" b="1" i="1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ru-RU" sz="3600" b="1" i="1" dirty="0" smtClean="0"/>
                        <a:t>-4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ru-RU" sz="3600" b="1" i="1" dirty="0" smtClean="0"/>
                        <a:t>-10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ru-RU" sz="3600" b="1" i="1" dirty="0" smtClean="0"/>
                        <a:t>-14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17</a:t>
                      </a:r>
                      <a:r>
                        <a:rPr lang="ru-RU" sz="3600" b="1" i="1" dirty="0" smtClean="0"/>
                        <a:t>-13</a:t>
                      </a:r>
                      <a:endParaRPr lang="ru-RU" sz="3600" b="1" i="1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ru-RU" sz="3600" b="1" i="1" dirty="0" smtClean="0"/>
                        <a:t>-5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ru-RU" sz="3600" b="1" i="1" dirty="0" smtClean="0"/>
                        <a:t>-18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r>
                        <a:rPr lang="ru-RU" sz="3600" b="1" i="1" dirty="0" smtClean="0"/>
                        <a:t>-19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i="1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ru-RU" sz="3600" b="1" i="1" dirty="0" smtClean="0"/>
                        <a:t>-19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ru-RU" sz="3600" b="1" i="1" dirty="0" smtClean="0"/>
                        <a:t>-17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r>
                        <a:rPr lang="ru-RU" sz="3600" b="1" i="1" dirty="0" smtClean="0"/>
                        <a:t>-16</a:t>
                      </a:r>
                      <a:endParaRPr lang="ru-RU" sz="3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188640"/>
            <a:ext cx="8640960" cy="6408712"/>
          </a:xfrm>
          <a:prstGeom prst="roundRect">
            <a:avLst>
              <a:gd name="adj" fmla="val 9852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/>
          <a:p>
            <a:r>
              <a:rPr lang="ru-RU" b="1" i="1" u="sng" dirty="0" smtClean="0">
                <a:solidFill>
                  <a:schemeClr val="accent1">
                    <a:lumMod val="75000"/>
                  </a:schemeClr>
                </a:solidFill>
              </a:rPr>
              <a:t>Определение</a:t>
            </a:r>
            <a:endParaRPr lang="ru-RU" b="1" i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4000" dirty="0"/>
              <a:t>	</a:t>
            </a:r>
            <a:r>
              <a:rPr lang="ru-RU" sz="4000" b="1" i="1" dirty="0"/>
              <a:t>Функция заданная с помощью формулы </a:t>
            </a:r>
            <a:r>
              <a:rPr lang="ru-RU" sz="4000" b="1" i="1" dirty="0" err="1"/>
              <a:t>у=кх+</a:t>
            </a:r>
            <a:r>
              <a:rPr lang="en-US" sz="4000" b="1" i="1" dirty="0"/>
              <a:t>b</a:t>
            </a:r>
            <a:r>
              <a:rPr lang="ru-RU" sz="4000" b="1" i="1" dirty="0"/>
              <a:t> называется линейной.</a:t>
            </a:r>
          </a:p>
          <a:p>
            <a:pPr>
              <a:buFontTx/>
              <a:buNone/>
            </a:pPr>
            <a:r>
              <a:rPr lang="ru-RU" sz="4000" b="1" i="1" dirty="0"/>
              <a:t>	Число </a:t>
            </a:r>
            <a:r>
              <a:rPr lang="en-US" sz="4000" b="1" i="1" dirty="0"/>
              <a:t>k</a:t>
            </a:r>
            <a:r>
              <a:rPr lang="ru-RU" sz="4000" b="1" i="1" dirty="0"/>
              <a:t>=</a:t>
            </a:r>
            <a:r>
              <a:rPr lang="en-US" sz="4000" b="1" i="1" dirty="0" err="1"/>
              <a:t>tg</a:t>
            </a:r>
            <a:r>
              <a:rPr lang="en-US" sz="4000" b="1" i="1" dirty="0">
                <a:sym typeface="Symbol" pitchFamily="18" charset="2"/>
              </a:rPr>
              <a:t> </a:t>
            </a:r>
            <a:r>
              <a:rPr lang="ru-RU" sz="4000" b="1" i="1" dirty="0">
                <a:sym typeface="Symbol" pitchFamily="18" charset="2"/>
              </a:rPr>
              <a:t>называется </a:t>
            </a:r>
            <a:r>
              <a:rPr lang="ru-RU" sz="4000" b="1" i="1" u="sng" dirty="0">
                <a:sym typeface="Symbol" pitchFamily="18" charset="2"/>
              </a:rPr>
              <a:t>угловым коэффициентом прямой.</a:t>
            </a:r>
            <a:endParaRPr lang="en-US" sz="4000" b="1" i="1" u="sng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Скругленный прямоугольник 62"/>
          <p:cNvSpPr/>
          <p:nvPr/>
        </p:nvSpPr>
        <p:spPr>
          <a:xfrm>
            <a:off x="251520" y="188640"/>
            <a:ext cx="8712968" cy="6480720"/>
          </a:xfrm>
          <a:prstGeom prst="roundRect">
            <a:avLst>
              <a:gd name="adj" fmla="val 10155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y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8128000" y="3429000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x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H="1">
            <a:off x="4932038" y="260648"/>
            <a:ext cx="72009" cy="65973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092280" y="260648"/>
            <a:ext cx="670" cy="640844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0" name="Line 48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3419872" y="3429000"/>
            <a:ext cx="3672408" cy="584775"/>
          </a:xfrm>
          <a:prstGeom prst="rect">
            <a:avLst/>
          </a:prstGeom>
          <a:noFill/>
          <a:ln w="9525" algn="ctr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</a:rPr>
              <a:t>-</a:t>
            </a:r>
            <a:r>
              <a:rPr lang="ru-RU" sz="3200" b="1" dirty="0" smtClean="0">
                <a:latin typeface="Times New Roman" pitchFamily="18" charset="0"/>
              </a:rPr>
              <a:t>1   </a:t>
            </a:r>
            <a:r>
              <a:rPr lang="ru-RU" sz="3200" b="1" dirty="0">
                <a:latin typeface="Times New Roman" pitchFamily="18" charset="0"/>
              </a:rPr>
              <a:t>0   </a:t>
            </a:r>
            <a:r>
              <a:rPr lang="ru-RU" sz="3200" b="1" dirty="0" smtClean="0">
                <a:latin typeface="Times New Roman" pitchFamily="18" charset="0"/>
              </a:rPr>
              <a:t>    </a:t>
            </a:r>
            <a:r>
              <a:rPr lang="ru-RU" sz="3200" b="1" dirty="0">
                <a:latin typeface="Times New Roman" pitchFamily="18" charset="0"/>
              </a:rPr>
              <a:t>1  </a:t>
            </a:r>
            <a:r>
              <a:rPr lang="ru-RU" sz="3200" b="1" dirty="0" smtClean="0">
                <a:latin typeface="Times New Roman" pitchFamily="18" charset="0"/>
              </a:rPr>
              <a:t>   2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262201" name="Text Box 57"/>
          <p:cNvSpPr txBox="1">
            <a:spLocks noChangeArrowheads="1"/>
          </p:cNvSpPr>
          <p:nvPr/>
        </p:nvSpPr>
        <p:spPr bwMode="auto">
          <a:xfrm>
            <a:off x="5105400" y="990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603" name="Text Box 75"/>
          <p:cNvSpPr txBox="1">
            <a:spLocks noChangeArrowheads="1"/>
          </p:cNvSpPr>
          <p:nvPr/>
        </p:nvSpPr>
        <p:spPr bwMode="auto">
          <a:xfrm>
            <a:off x="6248400" y="152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529272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6011863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85127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 flipV="1">
            <a:off x="2771800" y="476672"/>
            <a:ext cx="4032448" cy="48245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 rot="2966788">
            <a:off x="2750781" y="729771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y</a:t>
            </a:r>
            <a:r>
              <a:rPr lang="ru-RU" sz="3600" b="1" dirty="0" err="1" smtClean="0"/>
              <a:t>=кх+</a:t>
            </a:r>
            <a:r>
              <a:rPr lang="en-US" sz="3600" b="1" dirty="0" smtClean="0"/>
              <a:t>b</a:t>
            </a:r>
            <a:endParaRPr lang="ru-RU" sz="3600" b="1" dirty="0"/>
          </a:p>
        </p:txBody>
      </p:sp>
      <p:sp>
        <p:nvSpPr>
          <p:cNvPr id="60" name="Дуга 59"/>
          <p:cNvSpPr/>
          <p:nvPr/>
        </p:nvSpPr>
        <p:spPr>
          <a:xfrm rot="2336813">
            <a:off x="5719304" y="3315698"/>
            <a:ext cx="645095" cy="900073"/>
          </a:xfrm>
          <a:prstGeom prst="arc">
            <a:avLst>
              <a:gd name="adj1" fmla="val 16933279"/>
              <a:gd name="adj2" fmla="val 4466115"/>
            </a:avLst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1" name="Объект 60"/>
          <p:cNvGraphicFramePr>
            <a:graphicFrameLocks noChangeAspect="1"/>
          </p:cNvGraphicFramePr>
          <p:nvPr/>
        </p:nvGraphicFramePr>
        <p:xfrm>
          <a:off x="6372200" y="3717032"/>
          <a:ext cx="792088" cy="432048"/>
        </p:xfrm>
        <a:graphic>
          <a:graphicData uri="http://schemas.openxmlformats.org/presentationml/2006/ole">
            <p:oleObj spid="_x0000_s18434" name="Формула" r:id="rId3" imgW="152280" imgH="139680" progId="Equation.3">
              <p:embed/>
            </p:oleObj>
          </a:graphicData>
        </a:graphic>
      </p:graphicFrame>
      <p:sp>
        <p:nvSpPr>
          <p:cNvPr id="65" name="Прямоугольник 64"/>
          <p:cNvSpPr/>
          <p:nvPr/>
        </p:nvSpPr>
        <p:spPr>
          <a:xfrm>
            <a:off x="4932040" y="5229200"/>
            <a:ext cx="3960440" cy="1296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5004048" y="5229200"/>
          <a:ext cx="3763715" cy="1216025"/>
        </p:xfrm>
        <a:graphic>
          <a:graphicData uri="http://schemas.openxmlformats.org/presentationml/2006/ole">
            <p:oleObj spid="_x0000_s18435" name="Формула" r:id="rId4" imgW="1396800" imgH="393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Скругленный прямоугольник 67"/>
          <p:cNvSpPr/>
          <p:nvPr/>
        </p:nvSpPr>
        <p:spPr>
          <a:xfrm>
            <a:off x="251520" y="188640"/>
            <a:ext cx="8712968" cy="6480720"/>
          </a:xfrm>
          <a:prstGeom prst="roundRect">
            <a:avLst>
              <a:gd name="adj" fmla="val 6465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y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8128000" y="3429000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x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H="1">
            <a:off x="4932038" y="260648"/>
            <a:ext cx="72009" cy="65973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092280" y="260648"/>
            <a:ext cx="670" cy="640844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0" name="Line 48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3419872" y="3429000"/>
            <a:ext cx="3672408" cy="584775"/>
          </a:xfrm>
          <a:prstGeom prst="rect">
            <a:avLst/>
          </a:prstGeom>
          <a:noFill/>
          <a:ln w="9525" algn="ctr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</a:rPr>
              <a:t>-</a:t>
            </a:r>
            <a:r>
              <a:rPr lang="ru-RU" sz="3200" b="1" dirty="0" smtClean="0">
                <a:latin typeface="Times New Roman" pitchFamily="18" charset="0"/>
              </a:rPr>
              <a:t>1   </a:t>
            </a:r>
            <a:r>
              <a:rPr lang="ru-RU" sz="3200" b="1" dirty="0">
                <a:latin typeface="Times New Roman" pitchFamily="18" charset="0"/>
              </a:rPr>
              <a:t>0   </a:t>
            </a:r>
            <a:r>
              <a:rPr lang="ru-RU" sz="3200" b="1" dirty="0" smtClean="0">
                <a:latin typeface="Times New Roman" pitchFamily="18" charset="0"/>
              </a:rPr>
              <a:t>    </a:t>
            </a:r>
            <a:r>
              <a:rPr lang="ru-RU" sz="3200" b="1" dirty="0">
                <a:latin typeface="Times New Roman" pitchFamily="18" charset="0"/>
              </a:rPr>
              <a:t>1  </a:t>
            </a:r>
            <a:r>
              <a:rPr lang="ru-RU" sz="3200" b="1" dirty="0" smtClean="0">
                <a:latin typeface="Times New Roman" pitchFamily="18" charset="0"/>
              </a:rPr>
              <a:t>   2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262201" name="Text Box 57"/>
          <p:cNvSpPr txBox="1">
            <a:spLocks noChangeArrowheads="1"/>
          </p:cNvSpPr>
          <p:nvPr/>
        </p:nvSpPr>
        <p:spPr bwMode="auto">
          <a:xfrm>
            <a:off x="5105400" y="990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603" name="Text Box 75"/>
          <p:cNvSpPr txBox="1">
            <a:spLocks noChangeArrowheads="1"/>
          </p:cNvSpPr>
          <p:nvPr/>
        </p:nvSpPr>
        <p:spPr bwMode="auto">
          <a:xfrm>
            <a:off x="6248400" y="152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529272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6011863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85127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899592" y="188640"/>
            <a:ext cx="5544616" cy="5400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 rot="18883445">
            <a:off x="352967" y="418832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y</a:t>
            </a:r>
            <a:r>
              <a:rPr lang="ru-RU" sz="3600" b="1" dirty="0" err="1" smtClean="0"/>
              <a:t>=кх+</a:t>
            </a:r>
            <a:r>
              <a:rPr lang="en-US" sz="3600" b="1" dirty="0" smtClean="0"/>
              <a:t>b</a:t>
            </a:r>
            <a:endParaRPr lang="ru-RU" sz="3600" b="1" dirty="0"/>
          </a:p>
        </p:txBody>
      </p:sp>
      <p:sp>
        <p:nvSpPr>
          <p:cNvPr id="60" name="Дуга 59"/>
          <p:cNvSpPr/>
          <p:nvPr/>
        </p:nvSpPr>
        <p:spPr>
          <a:xfrm rot="10606928" flipH="1">
            <a:off x="3372551" y="2728670"/>
            <a:ext cx="728959" cy="900073"/>
          </a:xfrm>
          <a:prstGeom prst="arc">
            <a:avLst>
              <a:gd name="adj1" fmla="val 18959602"/>
              <a:gd name="adj2" fmla="val 4466115"/>
            </a:avLst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1" name="Объект 60"/>
          <p:cNvGraphicFramePr>
            <a:graphicFrameLocks noChangeAspect="1"/>
          </p:cNvGraphicFramePr>
          <p:nvPr/>
        </p:nvGraphicFramePr>
        <p:xfrm>
          <a:off x="3995936" y="2636912"/>
          <a:ext cx="792088" cy="432048"/>
        </p:xfrm>
        <a:graphic>
          <a:graphicData uri="http://schemas.openxmlformats.org/presentationml/2006/ole">
            <p:oleObj spid="_x0000_s83970" name="Формула" r:id="rId3" imgW="152280" imgH="139680" progId="Equation.3">
              <p:embed/>
            </p:oleObj>
          </a:graphicData>
        </a:graphic>
      </p:graphicFrame>
      <p:sp>
        <p:nvSpPr>
          <p:cNvPr id="65" name="Прямоугольник 64"/>
          <p:cNvSpPr/>
          <p:nvPr/>
        </p:nvSpPr>
        <p:spPr>
          <a:xfrm>
            <a:off x="4932040" y="5229200"/>
            <a:ext cx="3960440" cy="1296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5140325" y="5229225"/>
          <a:ext cx="3489325" cy="1216025"/>
        </p:xfrm>
        <a:graphic>
          <a:graphicData uri="http://schemas.openxmlformats.org/presentationml/2006/ole">
            <p:oleObj spid="_x0000_s83971" name="Формула" r:id="rId4" imgW="1295280" imgH="393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647</Words>
  <Application>Microsoft Office PowerPoint</Application>
  <PresentationFormat>Экран (4:3)</PresentationFormat>
  <Paragraphs>169</Paragraphs>
  <Slides>26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Тема Office</vt:lpstr>
      <vt:lpstr>Формула</vt:lpstr>
      <vt:lpstr>Слайд 1</vt:lpstr>
      <vt:lpstr>Слайд 2</vt:lpstr>
      <vt:lpstr>Цель урока</vt:lpstr>
      <vt:lpstr>Словарь урока</vt:lpstr>
      <vt:lpstr>Слайд 5</vt:lpstr>
      <vt:lpstr>        Ответ.</vt:lpstr>
      <vt:lpstr>Определение</vt:lpstr>
      <vt:lpstr>Слайд 8</vt:lpstr>
      <vt:lpstr>Слайд 9</vt:lpstr>
      <vt:lpstr>Слайд 10</vt:lpstr>
      <vt:lpstr>Слайд 11</vt:lpstr>
      <vt:lpstr>Слайд 12</vt:lpstr>
      <vt:lpstr>Определение</vt:lpstr>
      <vt:lpstr>Слайд 14</vt:lpstr>
      <vt:lpstr> Практическая исследовательская работа  Геометрический смысл производной</vt:lpstr>
      <vt:lpstr>Задание</vt:lpstr>
      <vt:lpstr>Геометрический смысл производной</vt:lpstr>
      <vt:lpstr>Слайд 18</vt:lpstr>
      <vt:lpstr>Слайд 19</vt:lpstr>
      <vt:lpstr>Слайд 20</vt:lpstr>
      <vt:lpstr>Уравнение касательной к графику функции </vt:lpstr>
      <vt:lpstr>Алгоритм составления уравнения касательной</vt:lpstr>
      <vt:lpstr>Задача 1</vt:lpstr>
      <vt:lpstr>Слайд 24</vt:lpstr>
      <vt:lpstr>Слайд 25</vt:lpstr>
      <vt:lpstr>Литература.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Елена</cp:lastModifiedBy>
  <cp:revision>41</cp:revision>
  <dcterms:created xsi:type="dcterms:W3CDTF">2012-10-20T10:16:09Z</dcterms:created>
  <dcterms:modified xsi:type="dcterms:W3CDTF">2013-01-30T14:00:49Z</dcterms:modified>
</cp:coreProperties>
</file>