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1"/>
  </p:notesMasterIdLst>
  <p:sldIdLst>
    <p:sldId id="256" r:id="rId2"/>
    <p:sldId id="257" r:id="rId3"/>
    <p:sldId id="265" r:id="rId4"/>
    <p:sldId id="258" r:id="rId5"/>
    <p:sldId id="266" r:id="rId6"/>
    <p:sldId id="260" r:id="rId7"/>
    <p:sldId id="277" r:id="rId8"/>
    <p:sldId id="273" r:id="rId9"/>
    <p:sldId id="261" r:id="rId10"/>
    <p:sldId id="262" r:id="rId11"/>
    <p:sldId id="274" r:id="rId12"/>
    <p:sldId id="275" r:id="rId13"/>
    <p:sldId id="267" r:id="rId14"/>
    <p:sldId id="268" r:id="rId15"/>
    <p:sldId id="278" r:id="rId16"/>
    <p:sldId id="279" r:id="rId17"/>
    <p:sldId id="280" r:id="rId18"/>
    <p:sldId id="281" r:id="rId19"/>
    <p:sldId id="28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56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6610" autoAdjust="0"/>
  </p:normalViewPr>
  <p:slideViewPr>
    <p:cSldViewPr>
      <p:cViewPr>
        <p:scale>
          <a:sx n="70" d="100"/>
          <a:sy n="70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9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9.wmf"/><Relationship Id="rId7" Type="http://schemas.openxmlformats.org/officeDocument/2006/relationships/image" Target="../media/image82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1.wmf"/><Relationship Id="rId11" Type="http://schemas.openxmlformats.org/officeDocument/2006/relationships/image" Target="../media/image86.wmf"/><Relationship Id="rId5" Type="http://schemas.openxmlformats.org/officeDocument/2006/relationships/image" Target="../media/image3.wmf"/><Relationship Id="rId10" Type="http://schemas.openxmlformats.org/officeDocument/2006/relationships/image" Target="../media/image85.wmf"/><Relationship Id="rId4" Type="http://schemas.openxmlformats.org/officeDocument/2006/relationships/image" Target="../media/image80.wmf"/><Relationship Id="rId9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30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B251E4-79D3-4426-ADCA-C8EA5955E2DC}" type="datetimeFigureOut">
              <a:rPr lang="ru-RU"/>
              <a:pPr>
                <a:defRPr/>
              </a:pPr>
              <a:t>12.04.2013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231E1FC-F17C-4111-BE8E-B02F7D428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025C23-3A55-4FB4-B019-8EFA26BFD304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529A-6809-4E50-9F86-7BEF3A7F66DC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C1E75-A6B2-4283-A0DA-B4D005C211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7FB14-D8C3-4788-B457-CBF3A59FD041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2F64D-8C6E-4074-A7A2-D38877A53E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377EB-FEA4-43DA-9683-064D9F9FB651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CCD32-ABC9-46DC-B87F-892E8F076F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01625" y="1676400"/>
            <a:ext cx="8540750" cy="4422775"/>
          </a:xfrm>
        </p:spPr>
        <p:txBody>
          <a:bodyPr>
            <a:normAutofit/>
          </a:bodyPr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B5C24-089B-4A07-8FF6-82CF5B8879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8E7E9-9837-4812-84CE-77B6577EC8EF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66EFC-B18F-49F6-9A78-5976AEFA77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25610-75A3-4005-9AC7-DD109CC25046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34A2A-F514-4E99-B142-FA2AD4BF5E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4B084-7011-448D-8AF0-7FC52B75DE65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7C15D-F282-4217-B8F2-C77568D75E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60C89-C7A6-4E81-99A7-125C82B19773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76E65-9250-433D-A960-A8F6096091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3A36B-4E98-45C9-9984-EE0B5600DF43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D8119-F518-438D-BB34-ECB5BA82B2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9FD23-F985-4F21-A741-CCF34CE7EB6B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7B0F0-D9C5-4E4B-9620-9896540309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20582-BD9F-4A00-BAF0-AAF65608E9D3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72EDD-906C-4C82-86CE-963ACBE9DB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BB922-D820-41D3-A2B3-87EFCD40EEAC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29C56-D232-419A-AFD9-B198DCBB35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101CB7-7364-4BEB-BE95-56DD71673432}" type="datetimeFigureOut">
              <a:rPr lang="ru-RU"/>
              <a:pPr>
                <a:defRPr/>
              </a:pPr>
              <a:t>12.04.2013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3B8E79-5119-4607-9BD6-221E272D74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97" r:id="rId2"/>
    <p:sldLayoutId id="2147484106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7" r:id="rId9"/>
    <p:sldLayoutId id="2147484103" r:id="rId10"/>
    <p:sldLayoutId id="2147484104" r:id="rId11"/>
    <p:sldLayoutId id="214748410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4.xml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9.bin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57.bin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61.bin"/><Relationship Id="rId14" Type="http://schemas.openxmlformats.org/officeDocument/2006/relationships/oleObject" Target="../embeddings/oleObject6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0.bin"/><Relationship Id="rId5" Type="http://schemas.openxmlformats.org/officeDocument/2006/relationships/oleObject" Target="../embeddings/oleObject69.bin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8.bin"/><Relationship Id="rId5" Type="http://schemas.openxmlformats.org/officeDocument/2006/relationships/oleObject" Target="../embeddings/oleObject77.bin"/><Relationship Id="rId4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4.bin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3.bin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2.bin"/><Relationship Id="rId9" Type="http://schemas.openxmlformats.org/officeDocument/2006/relationships/oleObject" Target="../embeddings/oleObject8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oleObject" Target="../embeddings/oleObject100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4.bin"/><Relationship Id="rId12" Type="http://schemas.openxmlformats.org/officeDocument/2006/relationships/oleObject" Target="../embeddings/oleObject99.bin"/><Relationship Id="rId17" Type="http://schemas.openxmlformats.org/officeDocument/2006/relationships/oleObject" Target="../embeddings/oleObject10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3.bin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102.bin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1.bin"/><Relationship Id="rId9" Type="http://schemas.openxmlformats.org/officeDocument/2006/relationships/oleObject" Target="../embeddings/oleObject96.bin"/><Relationship Id="rId14" Type="http://schemas.openxmlformats.org/officeDocument/2006/relationships/oleObject" Target="../embeddings/oleObject10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0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oleObject" Target="../embeddings/oleObject117.bin"/><Relationship Id="rId18" Type="http://schemas.openxmlformats.org/officeDocument/2006/relationships/oleObject" Target="../embeddings/oleObject12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11.bin"/><Relationship Id="rId12" Type="http://schemas.openxmlformats.org/officeDocument/2006/relationships/oleObject" Target="../embeddings/oleObject116.bin"/><Relationship Id="rId17" Type="http://schemas.openxmlformats.org/officeDocument/2006/relationships/oleObject" Target="../embeddings/oleObject12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0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10.bin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9.bin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08.bin"/><Relationship Id="rId9" Type="http://schemas.openxmlformats.org/officeDocument/2006/relationships/oleObject" Target="../embeddings/oleObject113.bin"/><Relationship Id="rId14" Type="http://schemas.openxmlformats.org/officeDocument/2006/relationships/oleObject" Target="../embeddings/oleObject11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26.bin"/><Relationship Id="rId5" Type="http://schemas.openxmlformats.org/officeDocument/2006/relationships/oleObject" Target="../embeddings/oleObject125.bin"/><Relationship Id="rId4" Type="http://schemas.openxmlformats.org/officeDocument/2006/relationships/oleObject" Target="../embeddings/oleObject124.bin"/><Relationship Id="rId9" Type="http://schemas.openxmlformats.org/officeDocument/2006/relationships/oleObject" Target="../embeddings/oleObject12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5.bin"/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33.bin"/><Relationship Id="rId5" Type="http://schemas.openxmlformats.org/officeDocument/2006/relationships/oleObject" Target="../embeddings/oleObject132.bin"/><Relationship Id="rId10" Type="http://schemas.openxmlformats.org/officeDocument/2006/relationships/oleObject" Target="../embeddings/oleObject137.bin"/><Relationship Id="rId4" Type="http://schemas.openxmlformats.org/officeDocument/2006/relationships/oleObject" Target="../embeddings/oleObject131.bin"/><Relationship Id="rId9" Type="http://schemas.openxmlformats.org/officeDocument/2006/relationships/oleObject" Target="../embeddings/oleObject13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41.bin"/><Relationship Id="rId5" Type="http://schemas.openxmlformats.org/officeDocument/2006/relationships/oleObject" Target="../embeddings/oleObject140.bin"/><Relationship Id="rId10" Type="http://schemas.openxmlformats.org/officeDocument/2006/relationships/oleObject" Target="../embeddings/oleObject145.bin"/><Relationship Id="rId4" Type="http://schemas.openxmlformats.org/officeDocument/2006/relationships/oleObject" Target="../embeddings/oleObject139.bin"/><Relationship Id="rId9" Type="http://schemas.openxmlformats.org/officeDocument/2006/relationships/oleObject" Target="../embeddings/oleObject14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5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28992" y="857232"/>
            <a:ext cx="5481551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Векторы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875" y="5929313"/>
            <a:ext cx="535781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u="sng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Геометрия 7-9 </a:t>
            </a:r>
            <a:r>
              <a:rPr lang="ru-RU" sz="2400" i="1" u="sng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Атанасян</a:t>
            </a:r>
            <a:r>
              <a:rPr lang="ru-RU" sz="2400" i="1" u="sng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Л.С.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u="sng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Учитель  МОУ Савинская сош Леонтьева Т.А.</a:t>
            </a:r>
          </a:p>
        </p:txBody>
      </p:sp>
      <p:pic>
        <p:nvPicPr>
          <p:cNvPr id="1026" name="Picture 2" descr="C:\Users\ф\Pictures\2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0"/>
            <a:ext cx="2857500" cy="28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трелка вправо 6"/>
          <p:cNvSpPr/>
          <p:nvPr/>
        </p:nvSpPr>
        <p:spPr>
          <a:xfrm>
            <a:off x="571500" y="2071688"/>
            <a:ext cx="2214563" cy="357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86125" y="2500313"/>
            <a:ext cx="4857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2060"/>
                </a:solidFill>
              </a:rPr>
              <a:t>§ 1</a:t>
            </a:r>
            <a:r>
              <a:rPr lang="ru-RU" sz="3600"/>
              <a:t>.  </a:t>
            </a:r>
            <a:r>
              <a:rPr lang="ru-RU" sz="3600">
                <a:hlinkClick r:id="rId3" action="ppaction://hlinksldjump"/>
              </a:rPr>
              <a:t>Понятие вектора</a:t>
            </a:r>
            <a:endParaRPr lang="ru-RU" sz="3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86125" y="3286125"/>
            <a:ext cx="5857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2060"/>
                </a:solidFill>
              </a:rPr>
              <a:t>§ 2</a:t>
            </a:r>
            <a:r>
              <a:rPr lang="ru-RU" sz="3600"/>
              <a:t>.  </a:t>
            </a:r>
            <a:r>
              <a:rPr lang="ru-RU" sz="3600">
                <a:hlinkClick r:id="rId4" action="ppaction://hlinksldjump"/>
              </a:rPr>
              <a:t>Сложение и </a:t>
            </a:r>
          </a:p>
          <a:p>
            <a:r>
              <a:rPr lang="ru-RU" sz="3600">
                <a:hlinkClick r:id="rId4" action="ppaction://hlinksldjump"/>
              </a:rPr>
              <a:t>        вычитание векторов </a:t>
            </a:r>
            <a:endParaRPr lang="ru-RU" sz="3600">
              <a:latin typeface="Constantia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28750" y="4429125"/>
            <a:ext cx="74295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2060"/>
                </a:solidFill>
              </a:rPr>
              <a:t>§ 3. </a:t>
            </a:r>
            <a:r>
              <a:rPr lang="ru-RU" sz="3600">
                <a:solidFill>
                  <a:srgbClr val="002060"/>
                </a:solidFill>
                <a:hlinkClick r:id="rId5" action="ppaction://hlinksldjump"/>
              </a:rPr>
              <a:t>Умножение вектора на число.</a:t>
            </a:r>
          </a:p>
          <a:p>
            <a:r>
              <a:rPr lang="ru-RU" sz="3600">
                <a:solidFill>
                  <a:srgbClr val="002060"/>
                </a:solidFill>
                <a:hlinkClick r:id="rId5" action="ppaction://hlinksldjump"/>
              </a:rPr>
              <a:t>Применение векторов к решению  </a:t>
            </a:r>
          </a:p>
          <a:p>
            <a:r>
              <a:rPr lang="ru-RU" sz="3600">
                <a:solidFill>
                  <a:srgbClr val="002060"/>
                </a:solidFill>
                <a:hlinkClick r:id="rId5" action="ppaction://hlinksldjump"/>
              </a:rPr>
              <a:t>задач</a:t>
            </a:r>
            <a:endParaRPr lang="ru-RU" sz="36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4"/>
          <p:cNvSpPr>
            <a:spLocks noChangeArrowheads="1"/>
          </p:cNvSpPr>
          <p:nvPr/>
        </p:nvSpPr>
        <p:spPr bwMode="auto">
          <a:xfrm>
            <a:off x="1071563" y="285750"/>
            <a:ext cx="7050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2060"/>
                </a:solidFill>
              </a:rPr>
              <a:t>СУММА НЕСКОЛЬКИХ ВЕКТОРОВ</a:t>
            </a:r>
            <a:endParaRPr lang="ru-RU" sz="320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357313" y="1143000"/>
          <a:ext cx="6096000" cy="555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578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6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621" name="Object 4"/>
          <p:cNvGraphicFramePr>
            <a:graphicFrameLocks noChangeAspect="1"/>
          </p:cNvGraphicFramePr>
          <p:nvPr/>
        </p:nvGraphicFramePr>
        <p:xfrm>
          <a:off x="2143125" y="1643063"/>
          <a:ext cx="563563" cy="569912"/>
        </p:xfrm>
        <a:graphic>
          <a:graphicData uri="http://schemas.openxmlformats.org/presentationml/2006/ole">
            <p:oleObj spid="_x0000_s15621" name="Формула" r:id="rId3" imgW="126835" imgH="139518" progId="Equation.3">
              <p:embed/>
            </p:oleObj>
          </a:graphicData>
        </a:graphic>
      </p:graphicFrame>
      <p:cxnSp>
        <p:nvCxnSpPr>
          <p:cNvPr id="2" name="Прямая со стрелкой 7"/>
          <p:cNvCxnSpPr/>
          <p:nvPr/>
        </p:nvCxnSpPr>
        <p:spPr>
          <a:xfrm>
            <a:off x="2286000" y="1643063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1607344" y="1321594"/>
            <a:ext cx="1143000" cy="7858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624" name="Object 3"/>
          <p:cNvGraphicFramePr>
            <a:graphicFrameLocks noChangeAspect="1"/>
          </p:cNvGraphicFramePr>
          <p:nvPr/>
        </p:nvGraphicFramePr>
        <p:xfrm>
          <a:off x="3786188" y="1214438"/>
          <a:ext cx="428625" cy="460375"/>
        </p:xfrm>
        <a:graphic>
          <a:graphicData uri="http://schemas.openxmlformats.org/presentationml/2006/ole">
            <p:oleObj spid="_x0000_s15624" name="Формула" r:id="rId4" imgW="152202" imgH="177569" progId="Equation.3">
              <p:embed/>
            </p:oleObj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>
            <a:off x="3786188" y="1214438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000375" y="1500188"/>
            <a:ext cx="1643063" cy="3571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627" name="Object 5"/>
          <p:cNvGraphicFramePr>
            <a:graphicFrameLocks noChangeAspect="1"/>
          </p:cNvGraphicFramePr>
          <p:nvPr/>
        </p:nvGraphicFramePr>
        <p:xfrm>
          <a:off x="2786063" y="2000250"/>
          <a:ext cx="619125" cy="725488"/>
        </p:xfrm>
        <a:graphic>
          <a:graphicData uri="http://schemas.openxmlformats.org/presentationml/2006/ole">
            <p:oleObj spid="_x0000_s15627" name="Формула" r:id="rId5" imgW="139579" imgH="177646" progId="Equation.3">
              <p:embed/>
            </p:oleObj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>
            <a:off x="2928938" y="2071688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214563" y="2643188"/>
            <a:ext cx="2000250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630" name="Object 6"/>
          <p:cNvGraphicFramePr>
            <a:graphicFrameLocks noChangeAspect="1"/>
          </p:cNvGraphicFramePr>
          <p:nvPr/>
        </p:nvGraphicFramePr>
        <p:xfrm>
          <a:off x="5000625" y="1785938"/>
          <a:ext cx="563563" cy="725487"/>
        </p:xfrm>
        <a:graphic>
          <a:graphicData uri="http://schemas.openxmlformats.org/presentationml/2006/ole">
            <p:oleObj spid="_x0000_s15630" name="Формула" r:id="rId6" imgW="126725" imgH="177415" progId="Equation.3">
              <p:embed/>
            </p:oleObj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>
            <a:off x="5143500" y="1785938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4429919" y="2070894"/>
            <a:ext cx="1143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633" name="Object 7"/>
          <p:cNvGraphicFramePr>
            <a:graphicFrameLocks noChangeAspect="1"/>
          </p:cNvGraphicFramePr>
          <p:nvPr/>
        </p:nvGraphicFramePr>
        <p:xfrm>
          <a:off x="6357938" y="2000250"/>
          <a:ext cx="563562" cy="725488"/>
        </p:xfrm>
        <a:graphic>
          <a:graphicData uri="http://schemas.openxmlformats.org/presentationml/2006/ole">
            <p:oleObj spid="_x0000_s15633" name="Формула" r:id="rId7" imgW="126725" imgH="177415" progId="Equation.3">
              <p:embed/>
            </p:oleObj>
          </a:graphicData>
        </a:graphic>
      </p:graphicFrame>
      <p:cxnSp>
        <p:nvCxnSpPr>
          <p:cNvPr id="28" name="Прямая со стрелкой 27"/>
          <p:cNvCxnSpPr/>
          <p:nvPr/>
        </p:nvCxnSpPr>
        <p:spPr>
          <a:xfrm>
            <a:off x="6500813" y="2071688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6200000" flipH="1">
            <a:off x="6107906" y="2035970"/>
            <a:ext cx="1857375" cy="7858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 flipH="1" flipV="1">
            <a:off x="1607344" y="3893344"/>
            <a:ext cx="1143000" cy="7858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6200000" flipH="1">
            <a:off x="2035968" y="4250532"/>
            <a:ext cx="1928813" cy="8572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3357563" y="5572125"/>
            <a:ext cx="1643062" cy="3571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000625" y="5929313"/>
            <a:ext cx="2071688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 flipH="1" flipV="1">
            <a:off x="6501607" y="5357019"/>
            <a:ext cx="1143000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1785938" y="4857750"/>
            <a:ext cx="5286375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643063" y="3857625"/>
          <a:ext cx="563562" cy="569913"/>
        </p:xfrm>
        <a:graphic>
          <a:graphicData uri="http://schemas.openxmlformats.org/presentationml/2006/ole">
            <p:oleObj spid="_x0000_s15642" name="Формула" r:id="rId8" imgW="126835" imgH="139518" progId="Equation.3">
              <p:embed/>
            </p:oleObj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5715000" y="6000750"/>
          <a:ext cx="619125" cy="725488"/>
        </p:xfrm>
        <a:graphic>
          <a:graphicData uri="http://schemas.openxmlformats.org/presentationml/2006/ole">
            <p:oleObj spid="_x0000_s15643" name="Формула" r:id="rId9" imgW="139579" imgH="177646" progId="Equation.3">
              <p:embed/>
            </p:oleObj>
          </a:graphicData>
        </a:graphic>
      </p:graphicFrame>
      <p:graphicFrame>
        <p:nvGraphicFramePr>
          <p:cNvPr id="45" name="Object 10"/>
          <p:cNvGraphicFramePr>
            <a:graphicFrameLocks noChangeAspect="1"/>
          </p:cNvGraphicFramePr>
          <p:nvPr/>
        </p:nvGraphicFramePr>
        <p:xfrm>
          <a:off x="3929063" y="5857875"/>
          <a:ext cx="428625" cy="460375"/>
        </p:xfrm>
        <a:graphic>
          <a:graphicData uri="http://schemas.openxmlformats.org/presentationml/2006/ole">
            <p:oleObj spid="_x0000_s15644" name="Формула" r:id="rId10" imgW="152202" imgH="177569" progId="Equation.3">
              <p:embed/>
            </p:oleObj>
          </a:graphicData>
        </a:graphic>
      </p:graphicFrame>
      <p:graphicFrame>
        <p:nvGraphicFramePr>
          <p:cNvPr id="46" name="Object 11"/>
          <p:cNvGraphicFramePr>
            <a:graphicFrameLocks noChangeAspect="1"/>
          </p:cNvGraphicFramePr>
          <p:nvPr/>
        </p:nvGraphicFramePr>
        <p:xfrm>
          <a:off x="7072313" y="5143500"/>
          <a:ext cx="563562" cy="725488"/>
        </p:xfrm>
        <a:graphic>
          <a:graphicData uri="http://schemas.openxmlformats.org/presentationml/2006/ole">
            <p:oleObj spid="_x0000_s15645" name="Формула" r:id="rId11" imgW="126725" imgH="177415" progId="Equation.3">
              <p:embed/>
            </p:oleObj>
          </a:graphicData>
        </a:graphic>
      </p:graphicFrame>
      <p:graphicFrame>
        <p:nvGraphicFramePr>
          <p:cNvPr id="47" name="Object 12"/>
          <p:cNvGraphicFramePr>
            <a:graphicFrameLocks noChangeAspect="1"/>
          </p:cNvGraphicFramePr>
          <p:nvPr/>
        </p:nvGraphicFramePr>
        <p:xfrm>
          <a:off x="2857500" y="3929063"/>
          <a:ext cx="563563" cy="725487"/>
        </p:xfrm>
        <a:graphic>
          <a:graphicData uri="http://schemas.openxmlformats.org/presentationml/2006/ole">
            <p:oleObj spid="_x0000_s15646" name="Формула" r:id="rId12" imgW="126725" imgH="177415" progId="Equation.3">
              <p:embed/>
            </p:oleObj>
          </a:graphicData>
        </a:graphic>
      </p:graphicFrame>
      <p:graphicFrame>
        <p:nvGraphicFramePr>
          <p:cNvPr id="48" name="Object 13"/>
          <p:cNvGraphicFramePr>
            <a:graphicFrameLocks noChangeAspect="1"/>
          </p:cNvGraphicFramePr>
          <p:nvPr/>
        </p:nvGraphicFramePr>
        <p:xfrm>
          <a:off x="4572000" y="4286250"/>
          <a:ext cx="563563" cy="569913"/>
        </p:xfrm>
        <a:graphic>
          <a:graphicData uri="http://schemas.openxmlformats.org/presentationml/2006/ole">
            <p:oleObj spid="_x0000_s15647" name="Формула" r:id="rId13" imgW="126835" imgH="139518" progId="Equation.3">
              <p:embed/>
            </p:oleObj>
          </a:graphicData>
        </a:graphic>
      </p:graphicFrame>
      <p:cxnSp>
        <p:nvCxnSpPr>
          <p:cNvPr id="51" name="Прямая со стрелкой 50"/>
          <p:cNvCxnSpPr/>
          <p:nvPr/>
        </p:nvCxnSpPr>
        <p:spPr>
          <a:xfrm>
            <a:off x="1785938" y="3857625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000500" y="5857875"/>
            <a:ext cx="3571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5857875" y="6072188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4714875" y="4286250"/>
            <a:ext cx="3571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7143750" y="5143500"/>
            <a:ext cx="3571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2928938" y="3929063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54" name="Прямоугольник 56"/>
          <p:cNvSpPr>
            <a:spLocks noChangeArrowheads="1"/>
          </p:cNvSpPr>
          <p:nvPr/>
        </p:nvSpPr>
        <p:spPr bwMode="auto">
          <a:xfrm>
            <a:off x="1643063" y="4500563"/>
            <a:ext cx="3444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sp>
        <p:nvSpPr>
          <p:cNvPr id="15655" name="Прямоугольник 57"/>
          <p:cNvSpPr>
            <a:spLocks noChangeArrowheads="1"/>
          </p:cNvSpPr>
          <p:nvPr/>
        </p:nvSpPr>
        <p:spPr bwMode="auto">
          <a:xfrm>
            <a:off x="1214438" y="4643438"/>
            <a:ext cx="5651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latin typeface="Constantia" pitchFamily="18" charset="0"/>
              </a:rPr>
              <a:t>A</a:t>
            </a:r>
            <a:endParaRPr lang="ru-RU" sz="4400">
              <a:latin typeface="Constantia" pitchFamily="18" charset="0"/>
            </a:endParaRPr>
          </a:p>
        </p:txBody>
      </p:sp>
      <p:graphicFrame>
        <p:nvGraphicFramePr>
          <p:cNvPr id="41" name="Object 296"/>
          <p:cNvGraphicFramePr>
            <a:graphicFrameLocks noChangeAspect="1"/>
          </p:cNvGraphicFramePr>
          <p:nvPr/>
        </p:nvGraphicFramePr>
        <p:xfrm>
          <a:off x="1357313" y="2714625"/>
          <a:ext cx="4071937" cy="714375"/>
        </p:xfrm>
        <a:graphic>
          <a:graphicData uri="http://schemas.openxmlformats.org/presentationml/2006/ole">
            <p:oleObj spid="_x0000_s15656" name="Формула" r:id="rId14" imgW="1256755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714750" y="785813"/>
            <a:ext cx="538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2060"/>
                </a:solidFill>
              </a:rPr>
              <a:t>ВЫЧИТАНИЕ  ВЕКТОРОВ</a:t>
            </a:r>
            <a:endParaRPr lang="ru-RU" sz="3200"/>
          </a:p>
        </p:txBody>
      </p:sp>
      <p:graphicFrame>
        <p:nvGraphicFramePr>
          <p:cNvPr id="16387" name="Object 4"/>
          <p:cNvGraphicFramePr>
            <a:graphicFrameLocks noChangeAspect="1"/>
          </p:cNvGraphicFramePr>
          <p:nvPr/>
        </p:nvGraphicFramePr>
        <p:xfrm>
          <a:off x="1000125" y="279400"/>
          <a:ext cx="563563" cy="725488"/>
        </p:xfrm>
        <a:graphic>
          <a:graphicData uri="http://schemas.openxmlformats.org/presentationml/2006/ole">
            <p:oleObj spid="_x0000_s16387" name="Формула" r:id="rId3" imgW="126725" imgH="177415" progId="Equation.3">
              <p:embed/>
            </p:oleObj>
          </a:graphicData>
        </a:graphic>
      </p:graphicFrame>
      <p:cxnSp>
        <p:nvCxnSpPr>
          <p:cNvPr id="14" name="Прямая со стрелкой 13"/>
          <p:cNvCxnSpPr/>
          <p:nvPr/>
        </p:nvCxnSpPr>
        <p:spPr>
          <a:xfrm>
            <a:off x="428625" y="1000125"/>
            <a:ext cx="2500313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857250" y="1357313"/>
            <a:ext cx="1571625" cy="12858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90" name="Object 5"/>
          <p:cNvGraphicFramePr>
            <a:graphicFrameLocks noChangeAspect="1"/>
          </p:cNvGraphicFramePr>
          <p:nvPr/>
        </p:nvGraphicFramePr>
        <p:xfrm>
          <a:off x="1214438" y="1214438"/>
          <a:ext cx="619125" cy="976312"/>
        </p:xfrm>
        <a:graphic>
          <a:graphicData uri="http://schemas.openxmlformats.org/presentationml/2006/ole">
            <p:oleObj spid="_x0000_s16390" name="Формула" r:id="rId4" imgW="139579" imgH="215713" progId="Equation.3">
              <p:embed/>
            </p:oleObj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14313" y="3000375"/>
          <a:ext cx="3405185" cy="325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55"/>
                <a:gridCol w="486455"/>
                <a:gridCol w="486455"/>
                <a:gridCol w="486455"/>
                <a:gridCol w="486455"/>
                <a:gridCol w="486455"/>
                <a:gridCol w="486455"/>
              </a:tblGrid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19" name="Прямая со стрелкой 18"/>
          <p:cNvCxnSpPr/>
          <p:nvPr/>
        </p:nvCxnSpPr>
        <p:spPr>
          <a:xfrm>
            <a:off x="714375" y="5357813"/>
            <a:ext cx="2428875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714375" y="3929063"/>
            <a:ext cx="1428750" cy="1428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1928813" y="4143375"/>
            <a:ext cx="1428750" cy="10001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60" name="Прямоугольник 26"/>
          <p:cNvSpPr>
            <a:spLocks noChangeArrowheads="1"/>
          </p:cNvSpPr>
          <p:nvPr/>
        </p:nvSpPr>
        <p:spPr bwMode="auto">
          <a:xfrm>
            <a:off x="142875" y="5000625"/>
            <a:ext cx="5651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А</a:t>
            </a: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3143250" y="5000625"/>
            <a:ext cx="5207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000000"/>
                </a:solidFill>
                <a:latin typeface="Constantia" pitchFamily="18" charset="0"/>
              </a:rPr>
              <a:t>B</a:t>
            </a:r>
            <a:endParaRPr lang="ru-RU" sz="4400">
              <a:solidFill>
                <a:srgbClr val="000000"/>
              </a:solidFill>
              <a:latin typeface="Constantia" pitchFamily="18" charset="0"/>
            </a:endParaRP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1714500" y="3286125"/>
            <a:ext cx="5524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С</a:t>
            </a:r>
          </a:p>
        </p:txBody>
      </p:sp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828675" y="4065588"/>
          <a:ext cx="620713" cy="881062"/>
        </p:xfrm>
        <a:graphic>
          <a:graphicData uri="http://schemas.openxmlformats.org/presentationml/2006/ole">
            <p:oleObj spid="_x0000_s16463" name="Формула" r:id="rId5" imgW="139579" imgH="215713" progId="Equation.3">
              <p:embed/>
            </p:oleObj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/>
        </p:nvGraphicFramePr>
        <p:xfrm>
          <a:off x="1643063" y="5343525"/>
          <a:ext cx="500062" cy="703263"/>
        </p:xfrm>
        <a:graphic>
          <a:graphicData uri="http://schemas.openxmlformats.org/presentationml/2006/ole">
            <p:oleObj spid="_x0000_s16464" name="Формула" r:id="rId6" imgW="126725" imgH="177415" progId="Equation.3">
              <p:embed/>
            </p:oleObj>
          </a:graphicData>
        </a:graphic>
      </p:graphicFrame>
      <p:sp>
        <p:nvSpPr>
          <p:cNvPr id="16465" name="Прямоугольник 33"/>
          <p:cNvSpPr>
            <a:spLocks noChangeArrowheads="1"/>
          </p:cNvSpPr>
          <p:nvPr/>
        </p:nvSpPr>
        <p:spPr bwMode="auto">
          <a:xfrm>
            <a:off x="571500" y="5000625"/>
            <a:ext cx="344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graphicFrame>
        <p:nvGraphicFramePr>
          <p:cNvPr id="35" name="Object 8"/>
          <p:cNvGraphicFramePr>
            <a:graphicFrameLocks noChangeAspect="1"/>
          </p:cNvGraphicFramePr>
          <p:nvPr/>
        </p:nvGraphicFramePr>
        <p:xfrm>
          <a:off x="2571750" y="4000500"/>
          <a:ext cx="565150" cy="725488"/>
        </p:xfrm>
        <a:graphic>
          <a:graphicData uri="http://schemas.openxmlformats.org/presentationml/2006/ole">
            <p:oleObj spid="_x0000_s16466" name="Формула" r:id="rId7" imgW="126725" imgH="177415" progId="Equation.3">
              <p:embed/>
            </p:oleObj>
          </a:graphicData>
        </a:graphic>
      </p:graphicFrame>
      <p:graphicFrame>
        <p:nvGraphicFramePr>
          <p:cNvPr id="39" name="Object 9"/>
          <p:cNvGraphicFramePr>
            <a:graphicFrameLocks noChangeAspect="1"/>
          </p:cNvGraphicFramePr>
          <p:nvPr/>
        </p:nvGraphicFramePr>
        <p:xfrm>
          <a:off x="4522788" y="4424363"/>
          <a:ext cx="2457450" cy="982662"/>
        </p:xfrm>
        <a:graphic>
          <a:graphicData uri="http://schemas.openxmlformats.org/presentationml/2006/ole">
            <p:oleObj spid="_x0000_s16467" name="Формула" r:id="rId8" imgW="622030" imgH="241195" progId="Equation.3">
              <p:embed/>
            </p:oleObj>
          </a:graphicData>
        </a:graphic>
      </p:graphicFrame>
      <p:graphicFrame>
        <p:nvGraphicFramePr>
          <p:cNvPr id="52" name="Object 10"/>
          <p:cNvGraphicFramePr>
            <a:graphicFrameLocks noChangeAspect="1"/>
          </p:cNvGraphicFramePr>
          <p:nvPr/>
        </p:nvGraphicFramePr>
        <p:xfrm>
          <a:off x="6215063" y="5429250"/>
          <a:ext cx="2555875" cy="917575"/>
        </p:xfrm>
        <a:graphic>
          <a:graphicData uri="http://schemas.openxmlformats.org/presentationml/2006/ole">
            <p:oleObj spid="_x0000_s16468" name="Формула" r:id="rId9" imgW="583693" imgH="215713" progId="Equation.3">
              <p:embed/>
            </p:oleObj>
          </a:graphicData>
        </a:graphic>
      </p:graphicFrame>
      <p:sp>
        <p:nvSpPr>
          <p:cNvPr id="37" name="Овал 36"/>
          <p:cNvSpPr/>
          <p:nvPr/>
        </p:nvSpPr>
        <p:spPr>
          <a:xfrm>
            <a:off x="3929063" y="1357313"/>
            <a:ext cx="4929187" cy="27146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ВЕКТОР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 – 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u="sng" dirty="0">
                <a:solidFill>
                  <a:srgbClr val="FF0000"/>
                </a:solidFill>
              </a:rPr>
              <a:t>РАЗНОСТЬ   ВЕКТОРОВ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>
              <a:solidFill>
                <a:srgbClr val="FF0000"/>
              </a:solidFill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6572250" y="1928813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12"/>
          <p:cNvGraphicFramePr>
            <a:graphicFrameLocks noChangeAspect="1"/>
          </p:cNvGraphicFramePr>
          <p:nvPr/>
        </p:nvGraphicFramePr>
        <p:xfrm>
          <a:off x="5572125" y="2857500"/>
          <a:ext cx="1606550" cy="663575"/>
        </p:xfrm>
        <a:graphic>
          <a:graphicData uri="http://schemas.openxmlformats.org/presentationml/2006/ole">
            <p:oleObj spid="_x0000_s16471" name="Формула" r:id="rId10" imgW="583947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/>
      <p:bldP spid="29" grpId="0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285750" y="3357563"/>
          <a:ext cx="3405185" cy="325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55"/>
                <a:gridCol w="486455"/>
                <a:gridCol w="486455"/>
                <a:gridCol w="486455"/>
                <a:gridCol w="486455"/>
                <a:gridCol w="486455"/>
                <a:gridCol w="486455"/>
              </a:tblGrid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0" name="Овал 19"/>
          <p:cNvSpPr/>
          <p:nvPr/>
        </p:nvSpPr>
        <p:spPr>
          <a:xfrm>
            <a:off x="3429000" y="857250"/>
            <a:ext cx="5357813" cy="27146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ВЕКТОРЫ           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ПРОТИВОПОЛОЖНЫЕ   ВЕКТОРЫ 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1357313" y="5000625"/>
          <a:ext cx="1071562" cy="723900"/>
        </p:xfrm>
        <a:graphic>
          <a:graphicData uri="http://schemas.openxmlformats.org/presentationml/2006/ole">
            <p:oleObj spid="_x0000_s17477" name="Формула" r:id="rId3" imgW="241091" imgH="177646" progId="Equation.3">
              <p:embed/>
            </p:oleObj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6357938" y="1214438"/>
          <a:ext cx="563562" cy="725487"/>
        </p:xfrm>
        <a:graphic>
          <a:graphicData uri="http://schemas.openxmlformats.org/presentationml/2006/ole">
            <p:oleObj spid="_x0000_s17478" name="Формула" r:id="rId4" imgW="126725" imgH="177415" progId="Equation.3">
              <p:embed/>
            </p:oleObj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286625" y="1214438"/>
          <a:ext cx="958850" cy="830262"/>
        </p:xfrm>
        <a:graphic>
          <a:graphicData uri="http://schemas.openxmlformats.org/presentationml/2006/ole">
            <p:oleObj spid="_x0000_s17479" name="Формула" r:id="rId5" imgW="215713" imgH="203024" progId="Equation.3">
              <p:embed/>
            </p:oleObj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4500563" y="3851275"/>
          <a:ext cx="3438525" cy="985838"/>
        </p:xfrm>
        <a:graphic>
          <a:graphicData uri="http://schemas.openxmlformats.org/presentationml/2006/ole">
            <p:oleObj spid="_x0000_s17480" name="Формула" r:id="rId6" imgW="774364" imgH="241195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572000" y="5072063"/>
          <a:ext cx="2500313" cy="1006475"/>
        </p:xfrm>
        <a:graphic>
          <a:graphicData uri="http://schemas.openxmlformats.org/presentationml/2006/ole">
            <p:oleObj spid="_x0000_s17481" name="Формула" r:id="rId7" imgW="558558" imgH="253890" progId="Equation.3">
              <p:embed/>
            </p:oleObj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>
            <a:off x="785813" y="5715000"/>
            <a:ext cx="2428875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1714500" y="3571875"/>
          <a:ext cx="500063" cy="703263"/>
        </p:xfrm>
        <a:graphic>
          <a:graphicData uri="http://schemas.openxmlformats.org/presentationml/2006/ole">
            <p:oleObj spid="_x0000_s17483" name="Формула" r:id="rId8" imgW="126725" imgH="177415" progId="Equation.3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10800000">
            <a:off x="785813" y="4286250"/>
            <a:ext cx="2428875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357313" y="1357313"/>
          <a:ext cx="563562" cy="714375"/>
        </p:xfrm>
        <a:graphic>
          <a:graphicData uri="http://schemas.openxmlformats.org/presentationml/2006/ole">
            <p:oleObj spid="_x0000_s18434" name="Формула" r:id="rId3" imgW="126725" imgH="177415" progId="Equation.3">
              <p:embed/>
            </p:oleObj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28875" y="1214438"/>
          <a:ext cx="619125" cy="881062"/>
        </p:xfrm>
        <a:graphic>
          <a:graphicData uri="http://schemas.openxmlformats.org/presentationml/2006/ole">
            <p:oleObj spid="_x0000_s18435" name="Формула" r:id="rId4" imgW="139579" imgH="215713" progId="Equation.3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0" y="2071688"/>
          <a:ext cx="4054475" cy="823912"/>
        </p:xfrm>
        <a:graphic>
          <a:graphicData uri="http://schemas.openxmlformats.org/presentationml/2006/ole">
            <p:oleObj spid="_x0000_s18436" name="Формула" r:id="rId5" imgW="1016000" imgH="241300" progId="Equation.3">
              <p:embed/>
            </p:oleObj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57188" y="3357563"/>
          <a:ext cx="5572127" cy="3251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557"/>
                <a:gridCol w="506557"/>
                <a:gridCol w="506557"/>
                <a:gridCol w="506557"/>
                <a:gridCol w="506557"/>
                <a:gridCol w="506557"/>
                <a:gridCol w="506557"/>
                <a:gridCol w="506557"/>
                <a:gridCol w="506557"/>
                <a:gridCol w="506557"/>
                <a:gridCol w="506557"/>
              </a:tblGrid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44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9" marR="91439" marT="45710" marB="4571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>
            <a:off x="2928938" y="4286250"/>
            <a:ext cx="2500312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857250" y="3857625"/>
            <a:ext cx="1500188" cy="13573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2714626" y="4500562"/>
            <a:ext cx="1428750" cy="10001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78" name="Прямоугольник 15"/>
          <p:cNvSpPr>
            <a:spLocks noChangeArrowheads="1"/>
          </p:cNvSpPr>
          <p:nvPr/>
        </p:nvSpPr>
        <p:spPr bwMode="auto">
          <a:xfrm>
            <a:off x="2571750" y="3571875"/>
            <a:ext cx="5651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А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286375" y="3643313"/>
            <a:ext cx="5207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000000"/>
                </a:solidFill>
                <a:latin typeface="Constantia" pitchFamily="18" charset="0"/>
              </a:rPr>
              <a:t>B</a:t>
            </a:r>
            <a:endParaRPr lang="ru-RU" sz="4400">
              <a:solidFill>
                <a:srgbClr val="000000"/>
              </a:solidFill>
              <a:latin typeface="Constantia" pitchFamily="18" charset="0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643313" y="5643563"/>
            <a:ext cx="5524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С</a:t>
            </a: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4429125" y="4786313"/>
          <a:ext cx="1012825" cy="984250"/>
        </p:xfrm>
        <a:graphic>
          <a:graphicData uri="http://schemas.openxmlformats.org/presentationml/2006/ole">
            <p:oleObj spid="_x0000_s18541" name="Формула" r:id="rId6" imgW="228600" imgH="241300" progId="Equation.3">
              <p:embed/>
            </p:oleObj>
          </a:graphicData>
        </a:graphic>
      </p:graphicFrame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3714750" y="3571875"/>
          <a:ext cx="571500" cy="728663"/>
        </p:xfrm>
        <a:graphic>
          <a:graphicData uri="http://schemas.openxmlformats.org/presentationml/2006/ole">
            <p:oleObj spid="_x0000_s18542" name="Формула" r:id="rId7" imgW="126725" imgH="177415" progId="Equation.3">
              <p:embed/>
            </p:oleObj>
          </a:graphicData>
        </a:graphic>
      </p:graphicFrame>
      <p:sp>
        <p:nvSpPr>
          <p:cNvPr id="11383" name="Прямоугольник 22"/>
          <p:cNvSpPr>
            <a:spLocks noChangeArrowheads="1"/>
          </p:cNvSpPr>
          <p:nvPr/>
        </p:nvSpPr>
        <p:spPr bwMode="auto">
          <a:xfrm>
            <a:off x="2714625" y="3929063"/>
            <a:ext cx="344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2857500" y="4714875"/>
          <a:ext cx="565150" cy="725488"/>
        </p:xfrm>
        <a:graphic>
          <a:graphicData uri="http://schemas.openxmlformats.org/presentationml/2006/ole">
            <p:oleObj spid="_x0000_s18544" name="Формула" r:id="rId8" imgW="126725" imgH="177415" progId="Equation.3">
              <p:embed/>
            </p:oleObj>
          </a:graphicData>
        </a:graphic>
      </p:graphicFrame>
      <p:cxnSp>
        <p:nvCxnSpPr>
          <p:cNvPr id="26" name="Прямая со стрелкой 25"/>
          <p:cNvCxnSpPr/>
          <p:nvPr/>
        </p:nvCxnSpPr>
        <p:spPr>
          <a:xfrm rot="10800000" flipV="1">
            <a:off x="3929063" y="4286250"/>
            <a:ext cx="1500187" cy="14287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116013" y="3851275"/>
          <a:ext cx="619125" cy="881063"/>
        </p:xfrm>
        <a:graphic>
          <a:graphicData uri="http://schemas.openxmlformats.org/presentationml/2006/ole">
            <p:oleObj spid="_x0000_s18546" name="Формула" r:id="rId9" imgW="139579" imgH="215713" progId="Equation.3">
              <p:embed/>
            </p:oleObj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1928813" y="5429250"/>
          <a:ext cx="563562" cy="725488"/>
        </p:xfrm>
        <a:graphic>
          <a:graphicData uri="http://schemas.openxmlformats.org/presentationml/2006/ole">
            <p:oleObj spid="_x0000_s18547" name="Формула" r:id="rId10" imgW="126725" imgH="177415" progId="Equation.3">
              <p:embed/>
            </p:oleObj>
          </a:graphicData>
        </a:graphic>
      </p:graphicFrame>
      <p:cxnSp>
        <p:nvCxnSpPr>
          <p:cNvPr id="39" name="Прямая со стрелкой 38"/>
          <p:cNvCxnSpPr/>
          <p:nvPr/>
        </p:nvCxnSpPr>
        <p:spPr>
          <a:xfrm>
            <a:off x="857250" y="6143625"/>
            <a:ext cx="257175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Управляющая кнопка: в начало 27">
            <a:hlinkClick r:id="" action="ppaction://hlinkshowjump?jump=firstslide" highlightClick="1"/>
          </p:cNvPr>
          <p:cNvSpPr/>
          <p:nvPr/>
        </p:nvSpPr>
        <p:spPr>
          <a:xfrm>
            <a:off x="8572500" y="5715000"/>
            <a:ext cx="428625" cy="428625"/>
          </a:xfrm>
          <a:prstGeom prst="actionButtonBeginning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Управляющая кнопка: в конец 21">
            <a:hlinkClick r:id="" action="ppaction://hlinkshowjump?jump=endshow" highlightClick="1"/>
          </p:cNvPr>
          <p:cNvSpPr/>
          <p:nvPr/>
        </p:nvSpPr>
        <p:spPr>
          <a:xfrm>
            <a:off x="8572500" y="6286500"/>
            <a:ext cx="428625" cy="428625"/>
          </a:xfrm>
          <a:prstGeom prst="actionButtonEn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286250" y="714375"/>
            <a:ext cx="4572000" cy="235743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ВЕКТОР   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АС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 – 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u="sng" dirty="0">
                <a:solidFill>
                  <a:srgbClr val="FF0000"/>
                </a:solidFill>
              </a:rPr>
              <a:t>РАЗНОСТЬ   ВЕКТОРОВ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>
              <a:solidFill>
                <a:srgbClr val="FF0000"/>
              </a:solidFill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6858000" y="1071563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12"/>
          <p:cNvGraphicFramePr>
            <a:graphicFrameLocks noChangeAspect="1"/>
          </p:cNvGraphicFramePr>
          <p:nvPr/>
        </p:nvGraphicFramePr>
        <p:xfrm>
          <a:off x="5929313" y="2000250"/>
          <a:ext cx="1606550" cy="663575"/>
        </p:xfrm>
        <a:graphic>
          <a:graphicData uri="http://schemas.openxmlformats.org/presentationml/2006/ole">
            <p:oleObj spid="_x0000_s18553" name="Формула" r:id="rId11" imgW="583947" imgH="241195" progId="Equation.3">
              <p:embed/>
            </p:oleObj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0" y="857250"/>
            <a:ext cx="428625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ЛЮБЫХ ВЕКТОРОВ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8" grpId="0"/>
      <p:bldP spid="17" grpId="0"/>
      <p:bldP spid="18" grpId="0"/>
      <p:bldP spid="11383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Овал 32"/>
          <p:cNvSpPr/>
          <p:nvPr/>
        </p:nvSpPr>
        <p:spPr>
          <a:xfrm>
            <a:off x="0" y="714375"/>
            <a:ext cx="5429250" cy="27146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ПРОИЗВЕДЕНИЕМ НЕНУЛЕВОГО   ВЕКТОРА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ЧИСЛО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НАЗЫВАЮТ 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ТАКОЙ     ВЕКТОР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, ЧТО 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357563" y="285750"/>
            <a:ext cx="5929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§3  Умножение   вектора </a:t>
            </a:r>
          </a:p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на число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29063" y="2928938"/>
          <a:ext cx="4967290" cy="3622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29"/>
                <a:gridCol w="496729"/>
                <a:gridCol w="496729"/>
                <a:gridCol w="496729"/>
                <a:gridCol w="496729"/>
                <a:gridCol w="496729"/>
                <a:gridCol w="496729"/>
                <a:gridCol w="496729"/>
                <a:gridCol w="496729"/>
                <a:gridCol w="496729"/>
              </a:tblGrid>
              <a:tr h="423976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5695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4" marR="91434" marT="45717" marB="45717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>
            <a:off x="4429125" y="5213350"/>
            <a:ext cx="4000500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V="1">
            <a:off x="4429125" y="3355975"/>
            <a:ext cx="2286000" cy="13573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4240213" y="3355975"/>
          <a:ext cx="1619250" cy="769938"/>
        </p:xfrm>
        <a:graphic>
          <a:graphicData uri="http://schemas.openxmlformats.org/presentationml/2006/ole">
            <p:oleObj spid="_x0000_s19563" name="Формула" r:id="rId3" imgW="393529" imgH="203112" progId="Equation.3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6143625" y="4498975"/>
          <a:ext cx="971550" cy="804863"/>
        </p:xfrm>
        <a:graphic>
          <a:graphicData uri="http://schemas.openxmlformats.org/presentationml/2006/ole">
            <p:oleObj spid="_x0000_s19564" name="Формула" r:id="rId4" imgW="215619" imgH="177569" progId="Equation.3">
              <p:embed/>
            </p:oleObj>
          </a:graphicData>
        </a:graphic>
      </p:graphicFrame>
      <p:sp>
        <p:nvSpPr>
          <p:cNvPr id="12403" name="Прямоугольник 22"/>
          <p:cNvSpPr>
            <a:spLocks noChangeArrowheads="1"/>
          </p:cNvSpPr>
          <p:nvPr/>
        </p:nvSpPr>
        <p:spPr bwMode="auto">
          <a:xfrm>
            <a:off x="4286250" y="4856163"/>
            <a:ext cx="287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10800000" flipV="1">
            <a:off x="6929438" y="3355975"/>
            <a:ext cx="1500187" cy="9286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7315200" y="3148013"/>
          <a:ext cx="565150" cy="723900"/>
        </p:xfrm>
        <a:graphic>
          <a:graphicData uri="http://schemas.openxmlformats.org/presentationml/2006/ole">
            <p:oleObj spid="_x0000_s19567" name="Формула" r:id="rId5" imgW="126725" imgH="177415" progId="Equation.3">
              <p:embed/>
            </p:oleObj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4857750" y="5641975"/>
          <a:ext cx="563563" cy="725488"/>
        </p:xfrm>
        <a:graphic>
          <a:graphicData uri="http://schemas.openxmlformats.org/presentationml/2006/ole">
            <p:oleObj spid="_x0000_s19568" name="Формула" r:id="rId6" imgW="126725" imgH="177415" progId="Equation.3">
              <p:embed/>
            </p:oleObj>
          </a:graphicData>
        </a:graphic>
      </p:graphicFrame>
      <p:cxnSp>
        <p:nvCxnSpPr>
          <p:cNvPr id="22" name="Прямая со стрелкой 21"/>
          <p:cNvCxnSpPr/>
          <p:nvPr/>
        </p:nvCxnSpPr>
        <p:spPr>
          <a:xfrm>
            <a:off x="4429125" y="5641975"/>
            <a:ext cx="2000250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4286250" y="4427538"/>
            <a:ext cx="3286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onstantia" pitchFamily="18" charset="0"/>
              </a:rPr>
              <a:t>•</a:t>
            </a:r>
            <a:endParaRPr lang="ru-RU" sz="3600">
              <a:latin typeface="Constantia" pitchFamily="18" charset="0"/>
            </a:endParaRP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6719888" y="1749425"/>
          <a:ext cx="114300" cy="215900"/>
        </p:xfrm>
        <a:graphic>
          <a:graphicData uri="http://schemas.openxmlformats.org/presentationml/2006/ole">
            <p:oleObj spid="_x0000_s19571" name="Формула" r:id="rId7" imgW="114151" imgH="215619" progId="Equation.3">
              <p:embed/>
            </p:oleObj>
          </a:graphicData>
        </a:graphic>
      </p:graphicFrame>
      <p:graphicFrame>
        <p:nvGraphicFramePr>
          <p:cNvPr id="39" name="Object 3"/>
          <p:cNvGraphicFramePr>
            <a:graphicFrameLocks noChangeAspect="1"/>
          </p:cNvGraphicFramePr>
          <p:nvPr/>
        </p:nvGraphicFramePr>
        <p:xfrm>
          <a:off x="6719888" y="1749425"/>
          <a:ext cx="114300" cy="215900"/>
        </p:xfrm>
        <a:graphic>
          <a:graphicData uri="http://schemas.openxmlformats.org/presentationml/2006/ole">
            <p:oleObj spid="_x0000_s19572" name="Формула" r:id="rId8" imgW="114151" imgH="215619" progId="Equation.3">
              <p:embed/>
            </p:oleObj>
          </a:graphicData>
        </a:graphic>
      </p:graphicFrame>
      <p:graphicFrame>
        <p:nvGraphicFramePr>
          <p:cNvPr id="43" name="Object 8"/>
          <p:cNvGraphicFramePr>
            <a:graphicFrameLocks noChangeAspect="1"/>
          </p:cNvGraphicFramePr>
          <p:nvPr/>
        </p:nvGraphicFramePr>
        <p:xfrm>
          <a:off x="4143375" y="1357313"/>
          <a:ext cx="431800" cy="555625"/>
        </p:xfrm>
        <a:graphic>
          <a:graphicData uri="http://schemas.openxmlformats.org/presentationml/2006/ole">
            <p:oleObj spid="_x0000_s19573" name="Формула" r:id="rId9" imgW="126725" imgH="177415" progId="Equation.3">
              <p:embed/>
            </p:oleObj>
          </a:graphicData>
        </a:graphic>
      </p:graphicFrame>
      <p:graphicFrame>
        <p:nvGraphicFramePr>
          <p:cNvPr id="19574" name="Object 10"/>
          <p:cNvGraphicFramePr>
            <a:graphicFrameLocks noChangeAspect="1"/>
          </p:cNvGraphicFramePr>
          <p:nvPr/>
        </p:nvGraphicFramePr>
        <p:xfrm>
          <a:off x="4943475" y="3248025"/>
          <a:ext cx="114300" cy="215900"/>
        </p:xfrm>
        <a:graphic>
          <a:graphicData uri="http://schemas.openxmlformats.org/presentationml/2006/ole">
            <p:oleObj spid="_x0000_s19574" name="Формула" r:id="rId10" imgW="114151" imgH="215619" progId="Equation.3">
              <p:embed/>
            </p:oleObj>
          </a:graphicData>
        </a:graphic>
      </p:graphicFrame>
      <p:graphicFrame>
        <p:nvGraphicFramePr>
          <p:cNvPr id="47" name="Object 13"/>
          <p:cNvGraphicFramePr>
            <a:graphicFrameLocks noChangeAspect="1"/>
          </p:cNvGraphicFramePr>
          <p:nvPr/>
        </p:nvGraphicFramePr>
        <p:xfrm>
          <a:off x="2428875" y="1785938"/>
          <a:ext cx="287338" cy="520700"/>
        </p:xfrm>
        <a:graphic>
          <a:graphicData uri="http://schemas.openxmlformats.org/presentationml/2006/ole">
            <p:oleObj spid="_x0000_s19575" name="Формула" r:id="rId11" imgW="126725" imgH="177415" progId="Equation.3">
              <p:embed/>
            </p:oleObj>
          </a:graphicData>
        </a:graphic>
      </p:graphicFrame>
      <p:graphicFrame>
        <p:nvGraphicFramePr>
          <p:cNvPr id="48" name="Object 14"/>
          <p:cNvGraphicFramePr>
            <a:graphicFrameLocks noChangeAspect="1"/>
          </p:cNvGraphicFramePr>
          <p:nvPr/>
        </p:nvGraphicFramePr>
        <p:xfrm>
          <a:off x="3143250" y="2214563"/>
          <a:ext cx="381000" cy="588962"/>
        </p:xfrm>
        <a:graphic>
          <a:graphicData uri="http://schemas.openxmlformats.org/presentationml/2006/ole">
            <p:oleObj spid="_x0000_s19576" name="Формула" r:id="rId12" imgW="139579" imgH="215713" progId="Equation.3">
              <p:embed/>
            </p:oleObj>
          </a:graphicData>
        </a:graphic>
      </p:graphicFrame>
      <p:graphicFrame>
        <p:nvGraphicFramePr>
          <p:cNvPr id="49" name="Object 15"/>
          <p:cNvGraphicFramePr>
            <a:graphicFrameLocks noChangeAspect="1"/>
          </p:cNvGraphicFramePr>
          <p:nvPr/>
        </p:nvGraphicFramePr>
        <p:xfrm>
          <a:off x="1785938" y="2714625"/>
          <a:ext cx="1943100" cy="677863"/>
        </p:xfrm>
        <a:graphic>
          <a:graphicData uri="http://schemas.openxmlformats.org/presentationml/2006/ole">
            <p:oleObj spid="_x0000_s19577" name="Формула" r:id="rId13" imgW="647419" imgH="304668" progId="Equation.3">
              <p:embed/>
            </p:oleObj>
          </a:graphicData>
        </a:graphic>
      </p:graphicFrame>
      <p:graphicFrame>
        <p:nvGraphicFramePr>
          <p:cNvPr id="50" name="Object 16"/>
          <p:cNvGraphicFramePr>
            <a:graphicFrameLocks noChangeAspect="1"/>
          </p:cNvGraphicFramePr>
          <p:nvPr/>
        </p:nvGraphicFramePr>
        <p:xfrm>
          <a:off x="785813" y="3643313"/>
          <a:ext cx="2794000" cy="2857500"/>
        </p:xfrm>
        <a:graphic>
          <a:graphicData uri="http://schemas.openxmlformats.org/presentationml/2006/ole">
            <p:oleObj spid="_x0000_s19578" name="Формула" r:id="rId14" imgW="876300" imgH="736600" progId="Equation.3">
              <p:embed/>
            </p:oleObj>
          </a:graphicData>
        </a:graphic>
      </p:graphicFrame>
      <p:graphicFrame>
        <p:nvGraphicFramePr>
          <p:cNvPr id="19579" name="Object 120"/>
          <p:cNvGraphicFramePr>
            <a:graphicFrameLocks noChangeAspect="1"/>
          </p:cNvGraphicFramePr>
          <p:nvPr/>
        </p:nvGraphicFramePr>
        <p:xfrm>
          <a:off x="214313" y="6000750"/>
          <a:ext cx="214312" cy="269875"/>
        </p:xfrm>
        <a:graphic>
          <a:graphicData uri="http://schemas.openxmlformats.org/presentationml/2006/ole">
            <p:oleObj spid="_x0000_s19579" name="Формула" r:id="rId15" imgW="114102" imgH="126780" progId="Equation.3">
              <p:embed/>
            </p:oleObj>
          </a:graphicData>
        </a:graphic>
      </p:graphicFrame>
      <p:graphicFrame>
        <p:nvGraphicFramePr>
          <p:cNvPr id="19580" name="Object 121"/>
          <p:cNvGraphicFramePr>
            <a:graphicFrameLocks noChangeAspect="1"/>
          </p:cNvGraphicFramePr>
          <p:nvPr/>
        </p:nvGraphicFramePr>
        <p:xfrm>
          <a:off x="214313" y="5000625"/>
          <a:ext cx="214312" cy="269875"/>
        </p:xfrm>
        <a:graphic>
          <a:graphicData uri="http://schemas.openxmlformats.org/presentationml/2006/ole">
            <p:oleObj spid="_x0000_s19580" name="Формула" r:id="rId16" imgW="114102" imgH="126780" progId="Equation.3">
              <p:embed/>
            </p:oleObj>
          </a:graphicData>
        </a:graphic>
      </p:graphicFrame>
      <p:graphicFrame>
        <p:nvGraphicFramePr>
          <p:cNvPr id="19581" name="Object 122"/>
          <p:cNvGraphicFramePr>
            <a:graphicFrameLocks noChangeAspect="1"/>
          </p:cNvGraphicFramePr>
          <p:nvPr/>
        </p:nvGraphicFramePr>
        <p:xfrm>
          <a:off x="214313" y="4071938"/>
          <a:ext cx="214312" cy="269875"/>
        </p:xfrm>
        <a:graphic>
          <a:graphicData uri="http://schemas.openxmlformats.org/presentationml/2006/ole">
            <p:oleObj spid="_x0000_s19581" name="Формула" r:id="rId17" imgW="114102" imgH="1267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2403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трелка вправо 29"/>
          <p:cNvSpPr/>
          <p:nvPr/>
        </p:nvSpPr>
        <p:spPr>
          <a:xfrm rot="10800000">
            <a:off x="0" y="214313"/>
            <a:ext cx="9144000" cy="2928937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7188" y="5000625"/>
          <a:ext cx="7159625" cy="1570038"/>
        </p:xfrm>
        <a:graphic>
          <a:graphicData uri="http://schemas.openxmlformats.org/presentationml/2006/ole">
            <p:oleObj spid="_x0000_s20483" name="Формула" r:id="rId3" imgW="3302000" imgH="723900" progId="Equation.3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28625" y="1071563"/>
          <a:ext cx="8715375" cy="1252537"/>
        </p:xfrm>
        <a:graphic>
          <a:graphicData uri="http://schemas.openxmlformats.org/presentationml/2006/ole">
            <p:oleObj spid="_x0000_s20484" name="Формула" r:id="rId4" imgW="4635500" imgH="685800" progId="Equation.3">
              <p:embed/>
            </p:oleObj>
          </a:graphicData>
        </a:graphic>
      </p:graphicFrame>
      <p:sp>
        <p:nvSpPr>
          <p:cNvPr id="6" name="Овал 5"/>
          <p:cNvSpPr/>
          <p:nvPr/>
        </p:nvSpPr>
        <p:spPr>
          <a:xfrm>
            <a:off x="3500438" y="2857500"/>
            <a:ext cx="5357812" cy="192881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свойства</a:t>
            </a:r>
          </a:p>
          <a:p>
            <a:pPr algn="r">
              <a:defRPr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algn="ctr">
              <a:defRPr/>
            </a:pP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умножения  вектора</a:t>
            </a:r>
          </a:p>
          <a:p>
            <a:pPr algn="ctr">
              <a:defRPr/>
            </a:pP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на число</a:t>
            </a:r>
            <a:endParaRPr lang="ru-RU" sz="20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643063" y="214313"/>
            <a:ext cx="1987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Следствия</a:t>
            </a:r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" name="Управляющая кнопка: в начало 30">
            <a:hlinkClick r:id="" action="ppaction://hlinkshowjump?jump=firstslide" highlightClick="1"/>
          </p:cNvPr>
          <p:cNvSpPr/>
          <p:nvPr/>
        </p:nvSpPr>
        <p:spPr>
          <a:xfrm>
            <a:off x="7786688" y="6286500"/>
            <a:ext cx="428625" cy="428625"/>
          </a:xfrm>
          <a:prstGeom prst="actionButtonBeginning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в конец 7">
            <a:hlinkClick r:id="" action="ppaction://hlinkshowjump?jump=endshow" highlightClick="1"/>
          </p:cNvPr>
          <p:cNvSpPr/>
          <p:nvPr/>
        </p:nvSpPr>
        <p:spPr>
          <a:xfrm>
            <a:off x="8429625" y="6286500"/>
            <a:ext cx="428625" cy="428625"/>
          </a:xfrm>
          <a:prstGeom prst="actionButtonEn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 animBg="1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428625" y="285750"/>
            <a:ext cx="764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Применение векторов при решении  </a:t>
            </a:r>
          </a:p>
          <a:p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 и доказательстве теорем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5750" y="1571625"/>
            <a:ext cx="34671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Задача 1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Точка С середина отрезка АВ,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а О – произвольная точка </a:t>
            </a:r>
          </a:p>
          <a:p>
            <a:r>
              <a:rPr lang="ru-RU" sz="2000">
                <a:latin typeface="Times New Roman" pitchFamily="18" charset="0"/>
                <a:cs typeface="Times New Roman" pitchFamily="18" charset="0"/>
              </a:rPr>
              <a:t>плоскости. Доказать, что</a:t>
            </a:r>
          </a:p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34963" y="3143250"/>
          <a:ext cx="2068512" cy="696913"/>
        </p:xfrm>
        <a:graphic>
          <a:graphicData uri="http://schemas.openxmlformats.org/presentationml/2006/ole">
            <p:oleObj spid="_x0000_s21508" name="Формула" r:id="rId3" imgW="1167893" imgH="393529" progId="Equation.3">
              <p:embed/>
            </p:oleObj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 flipV="1">
            <a:off x="785813" y="4071938"/>
            <a:ext cx="1571625" cy="1143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1500188" y="4500563"/>
          <a:ext cx="374650" cy="214312"/>
        </p:xfrm>
        <a:graphic>
          <a:graphicData uri="http://schemas.openxmlformats.org/presentationml/2006/ole">
            <p:oleObj spid="_x0000_s21510" name="Формула" r:id="rId4" imgW="114102" imgH="114102" progId="Equation.3">
              <p:embed/>
            </p:oleObj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714375" y="5072063"/>
          <a:ext cx="285750" cy="214312"/>
        </p:xfrm>
        <a:graphic>
          <a:graphicData uri="http://schemas.openxmlformats.org/presentationml/2006/ole">
            <p:oleObj spid="_x0000_s21511" name="Формула" r:id="rId5" imgW="114102" imgH="114102" progId="Equation.3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071688" y="5715000"/>
          <a:ext cx="374650" cy="214313"/>
        </p:xfrm>
        <a:graphic>
          <a:graphicData uri="http://schemas.openxmlformats.org/presentationml/2006/ole">
            <p:oleObj spid="_x0000_s21512" name="Формула" r:id="rId6" imgW="114102" imgH="114102" progId="Equation.3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2286000" y="3929063"/>
          <a:ext cx="374650" cy="214312"/>
        </p:xfrm>
        <a:graphic>
          <a:graphicData uri="http://schemas.openxmlformats.org/presentationml/2006/ole">
            <p:oleObj spid="_x0000_s21513" name="Формула" r:id="rId7" imgW="114102" imgH="114102" progId="Equation.3">
              <p:embed/>
            </p:oleObj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357188" y="4857750"/>
          <a:ext cx="406400" cy="439738"/>
        </p:xfrm>
        <a:graphic>
          <a:graphicData uri="http://schemas.openxmlformats.org/presentationml/2006/ole">
            <p:oleObj spid="_x0000_s21514" name="Формула" r:id="rId8" imgW="152268" imgH="164957" progId="Equation.3">
              <p:embed/>
            </p:oleObj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2286000" y="3500438"/>
          <a:ext cx="433388" cy="469900"/>
        </p:xfrm>
        <a:graphic>
          <a:graphicData uri="http://schemas.openxmlformats.org/presentationml/2006/ole">
            <p:oleObj spid="_x0000_s21515" name="Формула" r:id="rId9" imgW="152268" imgH="164957" progId="Equation.3">
              <p:embed/>
            </p:oleObj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1214438" y="4071938"/>
          <a:ext cx="500062" cy="584200"/>
        </p:xfrm>
        <a:graphic>
          <a:graphicData uri="http://schemas.openxmlformats.org/presentationml/2006/ole">
            <p:oleObj spid="_x0000_s21516" name="Формула" r:id="rId10" imgW="152202" imgH="177569" progId="Equation.3">
              <p:embed/>
            </p:oleObj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2214563" y="5643563"/>
          <a:ext cx="442912" cy="517525"/>
        </p:xfrm>
        <a:graphic>
          <a:graphicData uri="http://schemas.openxmlformats.org/presentationml/2006/ole">
            <p:oleObj spid="_x0000_s21517" name="Формула" r:id="rId11" imgW="152202" imgH="177569" progId="Equation.3">
              <p:embed/>
            </p:oleObj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rot="10800000">
            <a:off x="785813" y="5143500"/>
            <a:ext cx="1428750" cy="64293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V="1">
            <a:off x="1321594" y="4893469"/>
            <a:ext cx="1214438" cy="5715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1428750" y="4786313"/>
            <a:ext cx="1785938" cy="21431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143000" y="4714875"/>
            <a:ext cx="285750" cy="21431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857375" y="4214813"/>
            <a:ext cx="285750" cy="21431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3" name="Прямоугольник 29"/>
          <p:cNvSpPr>
            <a:spLocks noChangeArrowheads="1"/>
          </p:cNvSpPr>
          <p:nvPr/>
        </p:nvSpPr>
        <p:spPr bwMode="auto">
          <a:xfrm>
            <a:off x="4643438" y="1500188"/>
            <a:ext cx="43132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Задача 2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Доказать, что прямая,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 проведенная через середины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оснований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трапеции, проходит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через точку пресечения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продолжений боковых сторон.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357813" y="6357938"/>
            <a:ext cx="2786062" cy="158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5036344" y="5607844"/>
            <a:ext cx="1071563" cy="42862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0800000">
            <a:off x="7000875" y="5286375"/>
            <a:ext cx="1143000" cy="107156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86438" y="5286375"/>
            <a:ext cx="1214437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4607719" y="4679157"/>
            <a:ext cx="2428875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>
            <a:off x="5643563" y="4071938"/>
            <a:ext cx="2500312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6200000" flipV="1">
            <a:off x="4964906" y="4822032"/>
            <a:ext cx="2928937" cy="1143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Object 20"/>
          <p:cNvGraphicFramePr>
            <a:graphicFrameLocks noChangeAspect="1"/>
          </p:cNvGraphicFramePr>
          <p:nvPr/>
        </p:nvGraphicFramePr>
        <p:xfrm>
          <a:off x="4857750" y="6143625"/>
          <a:ext cx="471488" cy="511175"/>
        </p:xfrm>
        <a:graphic>
          <a:graphicData uri="http://schemas.openxmlformats.org/presentationml/2006/ole">
            <p:oleObj spid="_x0000_s21531" name="Формула" r:id="rId12" imgW="152268" imgH="164957" progId="Equation.3">
              <p:embed/>
            </p:oleObj>
          </a:graphicData>
        </a:graphic>
      </p:graphicFrame>
      <p:graphicFrame>
        <p:nvGraphicFramePr>
          <p:cNvPr id="68" name="Object 21"/>
          <p:cNvGraphicFramePr>
            <a:graphicFrameLocks noChangeAspect="1"/>
          </p:cNvGraphicFramePr>
          <p:nvPr/>
        </p:nvGraphicFramePr>
        <p:xfrm>
          <a:off x="5286375" y="4929188"/>
          <a:ext cx="471488" cy="511175"/>
        </p:xfrm>
        <a:graphic>
          <a:graphicData uri="http://schemas.openxmlformats.org/presentationml/2006/ole">
            <p:oleObj spid="_x0000_s21532" name="Формула" r:id="rId13" imgW="152268" imgH="164957" progId="Equation.3">
              <p:embed/>
            </p:oleObj>
          </a:graphicData>
        </a:graphic>
      </p:graphicFrame>
      <p:graphicFrame>
        <p:nvGraphicFramePr>
          <p:cNvPr id="69" name="Object 22"/>
          <p:cNvGraphicFramePr>
            <a:graphicFrameLocks noChangeAspect="1"/>
          </p:cNvGraphicFramePr>
          <p:nvPr/>
        </p:nvGraphicFramePr>
        <p:xfrm>
          <a:off x="7143750" y="4929188"/>
          <a:ext cx="504825" cy="588962"/>
        </p:xfrm>
        <a:graphic>
          <a:graphicData uri="http://schemas.openxmlformats.org/presentationml/2006/ole">
            <p:oleObj spid="_x0000_s21533" name="Формула" r:id="rId14" imgW="152202" imgH="177569" progId="Equation.3">
              <p:embed/>
            </p:oleObj>
          </a:graphicData>
        </a:graphic>
      </p:graphicFrame>
      <p:graphicFrame>
        <p:nvGraphicFramePr>
          <p:cNvPr id="70" name="Object 23"/>
          <p:cNvGraphicFramePr>
            <a:graphicFrameLocks noChangeAspect="1"/>
          </p:cNvGraphicFramePr>
          <p:nvPr/>
        </p:nvGraphicFramePr>
        <p:xfrm>
          <a:off x="8072438" y="6143625"/>
          <a:ext cx="511175" cy="511175"/>
        </p:xfrm>
        <a:graphic>
          <a:graphicData uri="http://schemas.openxmlformats.org/presentationml/2006/ole">
            <p:oleObj spid="_x0000_s21534" name="Формула" r:id="rId15" imgW="164885" imgH="164885" progId="Equation.3">
              <p:embed/>
            </p:oleObj>
          </a:graphicData>
        </a:graphic>
      </p:graphicFrame>
      <p:graphicFrame>
        <p:nvGraphicFramePr>
          <p:cNvPr id="94" name="Object 24"/>
          <p:cNvGraphicFramePr>
            <a:graphicFrameLocks noChangeAspect="1"/>
          </p:cNvGraphicFramePr>
          <p:nvPr/>
        </p:nvGraphicFramePr>
        <p:xfrm>
          <a:off x="6429375" y="6340475"/>
          <a:ext cx="517525" cy="517525"/>
        </p:xfrm>
        <a:graphic>
          <a:graphicData uri="http://schemas.openxmlformats.org/presentationml/2006/ole">
            <p:oleObj spid="_x0000_s21535" name="Формула" r:id="rId16" imgW="177492" imgH="177492" progId="Equation.3">
              <p:embed/>
            </p:oleObj>
          </a:graphicData>
        </a:graphic>
      </p:graphicFrame>
      <p:graphicFrame>
        <p:nvGraphicFramePr>
          <p:cNvPr id="95" name="Object 25"/>
          <p:cNvGraphicFramePr>
            <a:graphicFrameLocks noChangeAspect="1"/>
          </p:cNvGraphicFramePr>
          <p:nvPr/>
        </p:nvGraphicFramePr>
        <p:xfrm>
          <a:off x="6300788" y="4857750"/>
          <a:ext cx="527050" cy="428625"/>
        </p:xfrm>
        <a:graphic>
          <a:graphicData uri="http://schemas.openxmlformats.org/presentationml/2006/ole">
            <p:oleObj spid="_x0000_s21536" name="Формула" r:id="rId17" imgW="203024" imgH="164957" progId="Equation.3">
              <p:embed/>
            </p:oleObj>
          </a:graphicData>
        </a:graphic>
      </p:graphicFrame>
      <p:graphicFrame>
        <p:nvGraphicFramePr>
          <p:cNvPr id="96" name="Object 26"/>
          <p:cNvGraphicFramePr>
            <a:graphicFrameLocks noChangeAspect="1"/>
          </p:cNvGraphicFramePr>
          <p:nvPr/>
        </p:nvGraphicFramePr>
        <p:xfrm>
          <a:off x="6143625" y="4071938"/>
          <a:ext cx="442913" cy="517525"/>
        </p:xfrm>
        <a:graphic>
          <a:graphicData uri="http://schemas.openxmlformats.org/presentationml/2006/ole">
            <p:oleObj spid="_x0000_s21537" name="Формула" r:id="rId18" imgW="152202" imgH="177569" progId="Equation.3">
              <p:embed/>
            </p:oleObj>
          </a:graphicData>
        </a:graphic>
      </p:graphicFrame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6536531" y="5179219"/>
            <a:ext cx="214313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H="1">
            <a:off x="6036469" y="5179219"/>
            <a:ext cx="214313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16200000" flipH="1">
            <a:off x="5822157" y="4679156"/>
            <a:ext cx="857250" cy="35718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6072188" y="4429125"/>
            <a:ext cx="928687" cy="8572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5400000">
            <a:off x="5500688" y="4714875"/>
            <a:ext cx="857250" cy="2857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16200000" flipH="1">
            <a:off x="5464969" y="5036344"/>
            <a:ext cx="1928813" cy="714375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072188" y="4429125"/>
            <a:ext cx="2071687" cy="192881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>
            <a:off x="4750594" y="5036344"/>
            <a:ext cx="1928813" cy="714375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4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57188" y="571500"/>
            <a:ext cx="407193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 линия трапеции </a:t>
            </a:r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отрезок, соединяющий </a:t>
            </a:r>
          </a:p>
          <a:p>
            <a:pPr algn="ctr"/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середины боковых сторон</a:t>
            </a:r>
            <a:endParaRPr lang="ru-RU" sz="2400">
              <a:solidFill>
                <a:srgbClr val="002060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0" y="4929188"/>
            <a:ext cx="5072063" cy="17145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 линия трапеции параллельна основаниям и равна их полусумме </a:t>
            </a:r>
            <a:endParaRPr lang="ru-RU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85750" y="4357688"/>
            <a:ext cx="1049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Теорема</a:t>
            </a:r>
            <a:endParaRPr lang="ru-RU" b="1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43000" y="3786188"/>
            <a:ext cx="2571750" cy="158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642937" y="2643188"/>
            <a:ext cx="1643063" cy="6429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85938" y="2143125"/>
            <a:ext cx="1000125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V="1">
            <a:off x="2428875" y="2500313"/>
            <a:ext cx="1643063" cy="9286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00188" y="2928938"/>
            <a:ext cx="1714500" cy="158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642938" y="3500438"/>
          <a:ext cx="461962" cy="500062"/>
        </p:xfrm>
        <a:graphic>
          <a:graphicData uri="http://schemas.openxmlformats.org/presentationml/2006/ole">
            <p:oleObj spid="_x0000_s22538" name="Формула" r:id="rId3" imgW="152268" imgH="164957" progId="Equation.3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1357313" y="1785938"/>
          <a:ext cx="461962" cy="500062"/>
        </p:xfrm>
        <a:graphic>
          <a:graphicData uri="http://schemas.openxmlformats.org/presentationml/2006/ole">
            <p:oleObj spid="_x0000_s22539" name="Формула" r:id="rId4" imgW="152268" imgH="164957" progId="Equation.3">
              <p:embed/>
            </p:oleObj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857500" y="1785938"/>
          <a:ext cx="500063" cy="582612"/>
        </p:xfrm>
        <a:graphic>
          <a:graphicData uri="http://schemas.openxmlformats.org/presentationml/2006/ole">
            <p:oleObj spid="_x0000_s22540" name="Формула" r:id="rId5" imgW="152202" imgH="177569" progId="Equation.3">
              <p:embed/>
            </p:oleObj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3714750" y="3571875"/>
          <a:ext cx="450850" cy="450850"/>
        </p:xfrm>
        <a:graphic>
          <a:graphicData uri="http://schemas.openxmlformats.org/presentationml/2006/ole">
            <p:oleObj spid="_x0000_s22541" name="Формула" r:id="rId6" imgW="164885" imgH="164885" progId="Equation.3">
              <p:embed/>
            </p:oleObj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000125" y="2643188"/>
          <a:ext cx="555625" cy="450850"/>
        </p:xfrm>
        <a:graphic>
          <a:graphicData uri="http://schemas.openxmlformats.org/presentationml/2006/ole">
            <p:oleObj spid="_x0000_s22542" name="Формула" r:id="rId7" imgW="203024" imgH="164957" progId="Equation.3">
              <p:embed/>
            </p:oleObj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3286125" y="2643188"/>
          <a:ext cx="500063" cy="500062"/>
        </p:xfrm>
        <a:graphic>
          <a:graphicData uri="http://schemas.openxmlformats.org/presentationml/2006/ole">
            <p:oleObj spid="_x0000_s22543" name="Формула" r:id="rId8" imgW="177492" imgH="177492" progId="Equation.3">
              <p:embed/>
            </p:oleObj>
          </a:graphicData>
        </a:graphic>
      </p:graphicFrame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1214438" y="3357563"/>
            <a:ext cx="142875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1285875" y="3286125"/>
            <a:ext cx="142875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0800000" flipV="1">
            <a:off x="3286125" y="3214688"/>
            <a:ext cx="214313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928938" y="2500313"/>
            <a:ext cx="214312" cy="2143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1500188" y="2571750"/>
            <a:ext cx="142875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1571625" y="2500313"/>
            <a:ext cx="142875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7"/>
          <p:cNvGraphicFramePr>
            <a:graphicFrameLocks noChangeAspect="1"/>
          </p:cNvGraphicFramePr>
          <p:nvPr/>
        </p:nvGraphicFramePr>
        <p:xfrm>
          <a:off x="6000750" y="4857750"/>
          <a:ext cx="2643188" cy="1538288"/>
        </p:xfrm>
        <a:graphic>
          <a:graphicData uri="http://schemas.openxmlformats.org/presentationml/2006/ole">
            <p:oleObj spid="_x0000_s22550" name="Формула" r:id="rId9" imgW="1206500" imgH="736600" progId="Equation.3">
              <p:embed/>
            </p:oleObj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 rot="5400000" flipH="1" flipV="1">
            <a:off x="1250156" y="2393157"/>
            <a:ext cx="785813" cy="28575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785938" y="2143125"/>
            <a:ext cx="1000125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6200000" flipH="1">
            <a:off x="2607469" y="2321719"/>
            <a:ext cx="785813" cy="428625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892969" y="3178969"/>
            <a:ext cx="857250" cy="3571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143000" y="3786188"/>
            <a:ext cx="2571750" cy="158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6200000" flipV="1">
            <a:off x="3036094" y="3107532"/>
            <a:ext cx="857250" cy="50006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500188" y="2928938"/>
            <a:ext cx="1714500" cy="158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4500563" y="417513"/>
            <a:ext cx="4846637" cy="6440487"/>
            <a:chOff x="2064" y="192"/>
            <a:chExt cx="3599" cy="4057"/>
          </a:xfrm>
        </p:grpSpPr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2560" name="Group 59"/>
            <p:cNvGrpSpPr>
              <a:grpSpLocks/>
            </p:cNvGrpSpPr>
            <p:nvPr/>
          </p:nvGrpSpPr>
          <p:grpSpPr bwMode="auto">
            <a:xfrm>
              <a:off x="2561" y="192"/>
              <a:ext cx="133" cy="385"/>
              <a:chOff x="275" y="191"/>
              <a:chExt cx="159" cy="385"/>
            </a:xfrm>
          </p:grpSpPr>
          <p:sp>
            <p:nvSpPr>
              <p:cNvPr id="22582" name="Oval 5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2" name="Freeform 57"/>
              <p:cNvSpPr>
                <a:spLocks/>
              </p:cNvSpPr>
              <p:nvPr/>
            </p:nvSpPr>
            <p:spPr bwMode="auto">
              <a:xfrm>
                <a:off x="277" y="191"/>
                <a:ext cx="156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2561" name="Group 60"/>
            <p:cNvGrpSpPr>
              <a:grpSpLocks/>
            </p:cNvGrpSpPr>
            <p:nvPr/>
          </p:nvGrpSpPr>
          <p:grpSpPr bwMode="auto">
            <a:xfrm>
              <a:off x="3012" y="193"/>
              <a:ext cx="133" cy="385"/>
              <a:chOff x="277" y="191"/>
              <a:chExt cx="159" cy="385"/>
            </a:xfrm>
          </p:grpSpPr>
          <p:sp>
            <p:nvSpPr>
              <p:cNvPr id="22580" name="Oval 6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" name="Freeform 62"/>
              <p:cNvSpPr>
                <a:spLocks/>
              </p:cNvSpPr>
              <p:nvPr/>
            </p:nvSpPr>
            <p:spPr bwMode="auto">
              <a:xfrm>
                <a:off x="277" y="191"/>
                <a:ext cx="159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2562" name="Group 63"/>
            <p:cNvGrpSpPr>
              <a:grpSpLocks/>
            </p:cNvGrpSpPr>
            <p:nvPr/>
          </p:nvGrpSpPr>
          <p:grpSpPr bwMode="auto">
            <a:xfrm>
              <a:off x="3493" y="193"/>
              <a:ext cx="133" cy="385"/>
              <a:chOff x="275" y="191"/>
              <a:chExt cx="159" cy="385"/>
            </a:xfrm>
          </p:grpSpPr>
          <p:sp>
            <p:nvSpPr>
              <p:cNvPr id="22578" name="Oval 6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" name="Freeform 65"/>
              <p:cNvSpPr>
                <a:spLocks/>
              </p:cNvSpPr>
              <p:nvPr/>
            </p:nvSpPr>
            <p:spPr bwMode="auto">
              <a:xfrm>
                <a:off x="275" y="191"/>
                <a:ext cx="159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2563" name="Group 66"/>
            <p:cNvGrpSpPr>
              <a:grpSpLocks/>
            </p:cNvGrpSpPr>
            <p:nvPr/>
          </p:nvGrpSpPr>
          <p:grpSpPr bwMode="auto">
            <a:xfrm>
              <a:off x="3973" y="193"/>
              <a:ext cx="133" cy="385"/>
              <a:chOff x="275" y="191"/>
              <a:chExt cx="159" cy="385"/>
            </a:xfrm>
          </p:grpSpPr>
          <p:sp>
            <p:nvSpPr>
              <p:cNvPr id="22576" name="Oval 6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6" name="Freeform 68"/>
              <p:cNvSpPr>
                <a:spLocks/>
              </p:cNvSpPr>
              <p:nvPr/>
            </p:nvSpPr>
            <p:spPr bwMode="auto">
              <a:xfrm>
                <a:off x="273" y="191"/>
                <a:ext cx="159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2564" name="Group 69"/>
            <p:cNvGrpSpPr>
              <a:grpSpLocks/>
            </p:cNvGrpSpPr>
            <p:nvPr/>
          </p:nvGrpSpPr>
          <p:grpSpPr bwMode="auto">
            <a:xfrm>
              <a:off x="4398" y="193"/>
              <a:ext cx="136" cy="385"/>
              <a:chOff x="275" y="191"/>
              <a:chExt cx="163" cy="385"/>
            </a:xfrm>
          </p:grpSpPr>
          <p:sp>
            <p:nvSpPr>
              <p:cNvPr id="22574" name="Oval 7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" name="Freeform 7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22565" name="Group 72"/>
            <p:cNvGrpSpPr>
              <a:grpSpLocks/>
            </p:cNvGrpSpPr>
            <p:nvPr/>
          </p:nvGrpSpPr>
          <p:grpSpPr bwMode="auto">
            <a:xfrm>
              <a:off x="4879" y="193"/>
              <a:ext cx="136" cy="385"/>
              <a:chOff x="275" y="191"/>
              <a:chExt cx="163" cy="385"/>
            </a:xfrm>
          </p:grpSpPr>
          <p:sp>
            <p:nvSpPr>
              <p:cNvPr id="22572" name="Oval 7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" name="Freeform 7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2566" name="Freeform 8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7" name="Freeform 8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223 w 384"/>
                <a:gd name="T1" fmla="*/ 4212 h 1248"/>
                <a:gd name="T2" fmla="*/ 139 w 384"/>
                <a:gd name="T3" fmla="*/ 3726 h 1248"/>
                <a:gd name="T4" fmla="*/ 56 w 384"/>
                <a:gd name="T5" fmla="*/ 2268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68" name="Freeform 8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224 w 384"/>
                <a:gd name="T1" fmla="*/ 1398 h 1248"/>
                <a:gd name="T2" fmla="*/ 140 w 384"/>
                <a:gd name="T3" fmla="*/ 1236 h 1248"/>
                <a:gd name="T4" fmla="*/ 56 w 384"/>
                <a:gd name="T5" fmla="*/ 753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569" name="Group 88"/>
            <p:cNvGrpSpPr>
              <a:grpSpLocks/>
            </p:cNvGrpSpPr>
            <p:nvPr/>
          </p:nvGrpSpPr>
          <p:grpSpPr bwMode="auto">
            <a:xfrm>
              <a:off x="5328" y="192"/>
              <a:ext cx="136" cy="385"/>
              <a:chOff x="275" y="191"/>
              <a:chExt cx="163" cy="385"/>
            </a:xfrm>
          </p:grpSpPr>
          <p:sp>
            <p:nvSpPr>
              <p:cNvPr id="22570" name="Oval 8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0" name="Freeform 9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50434 -0.00278 " pathEditMode="relative" rAng="0" ptsTypes="AA">
                                      <p:cBhvr>
                                        <p:cTn id="1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12"/>
          <p:cNvGraphicFramePr>
            <a:graphicFrameLocks noChangeAspect="1"/>
          </p:cNvGraphicFramePr>
          <p:nvPr/>
        </p:nvGraphicFramePr>
        <p:xfrm>
          <a:off x="1214438" y="1928813"/>
          <a:ext cx="500062" cy="387350"/>
        </p:xfrm>
        <a:graphic>
          <a:graphicData uri="http://schemas.openxmlformats.org/presentationml/2006/ole">
            <p:oleObj spid="_x0000_s23554" name="Формула" r:id="rId3" imgW="279279" imgH="215806" progId="Equation.3">
              <p:embed/>
            </p:oleObj>
          </a:graphicData>
        </a:graphic>
      </p:graphicFrame>
      <p:graphicFrame>
        <p:nvGraphicFramePr>
          <p:cNvPr id="23555" name="Object 11"/>
          <p:cNvGraphicFramePr>
            <a:graphicFrameLocks noChangeAspect="1"/>
          </p:cNvGraphicFramePr>
          <p:nvPr/>
        </p:nvGraphicFramePr>
        <p:xfrm>
          <a:off x="2071688" y="1928813"/>
          <a:ext cx="428625" cy="412750"/>
        </p:xfrm>
        <a:graphic>
          <a:graphicData uri="http://schemas.openxmlformats.org/presentationml/2006/ole">
            <p:oleObj spid="_x0000_s23555" name="Формула" r:id="rId4" imgW="266469" imgH="253780" progId="Equation.3">
              <p:embed/>
            </p:oleObj>
          </a:graphicData>
        </a:graphic>
      </p:graphicFrame>
      <p:graphicFrame>
        <p:nvGraphicFramePr>
          <p:cNvPr id="23556" name="Object 10"/>
          <p:cNvGraphicFramePr>
            <a:graphicFrameLocks noChangeAspect="1"/>
          </p:cNvGraphicFramePr>
          <p:nvPr/>
        </p:nvGraphicFramePr>
        <p:xfrm>
          <a:off x="285750" y="2357438"/>
          <a:ext cx="2047875" cy="419100"/>
        </p:xfrm>
        <a:graphic>
          <a:graphicData uri="http://schemas.openxmlformats.org/presentationml/2006/ole">
            <p:oleObj spid="_x0000_s23556" name="Формула" r:id="rId5" imgW="1256755" imgH="253890" progId="Equation.3">
              <p:embed/>
            </p:oleObj>
          </a:graphicData>
        </a:graphic>
      </p:graphicFrame>
      <p:graphicFrame>
        <p:nvGraphicFramePr>
          <p:cNvPr id="23557" name="Object 9"/>
          <p:cNvGraphicFramePr>
            <a:graphicFrameLocks noChangeAspect="1"/>
          </p:cNvGraphicFramePr>
          <p:nvPr/>
        </p:nvGraphicFramePr>
        <p:xfrm>
          <a:off x="5286375" y="2428875"/>
          <a:ext cx="409575" cy="238125"/>
        </p:xfrm>
        <a:graphic>
          <a:graphicData uri="http://schemas.openxmlformats.org/presentationml/2006/ole">
            <p:oleObj spid="_x0000_s23557" name="Формула" r:id="rId6" imgW="291847" imgH="164957" progId="Equation.3">
              <p:embed/>
            </p:oleObj>
          </a:graphicData>
        </a:graphic>
      </p:graphicFrame>
      <p:graphicFrame>
        <p:nvGraphicFramePr>
          <p:cNvPr id="23558" name="Object 8"/>
          <p:cNvGraphicFramePr>
            <a:graphicFrameLocks noChangeAspect="1"/>
          </p:cNvGraphicFramePr>
          <p:nvPr/>
        </p:nvGraphicFramePr>
        <p:xfrm>
          <a:off x="5429250" y="2143125"/>
          <a:ext cx="161925" cy="228600"/>
        </p:xfrm>
        <a:graphic>
          <a:graphicData uri="http://schemas.openxmlformats.org/presentationml/2006/ole">
            <p:oleObj spid="_x0000_s23558" name="Формула" r:id="rId7" imgW="126725" imgH="177415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929313" y="1785938"/>
          <a:ext cx="381000" cy="257175"/>
        </p:xfrm>
        <a:graphic>
          <a:graphicData uri="http://schemas.openxmlformats.org/presentationml/2006/ole">
            <p:oleObj spid="_x0000_s23559" name="Формула" r:id="rId8" imgW="266353" imgH="177569" progId="Equation.3">
              <p:embed/>
            </p:oleObj>
          </a:graphicData>
        </a:graphic>
      </p:graphicFrame>
      <p:graphicFrame>
        <p:nvGraphicFramePr>
          <p:cNvPr id="23560" name="Object 1"/>
          <p:cNvGraphicFramePr>
            <a:graphicFrameLocks noChangeAspect="1"/>
          </p:cNvGraphicFramePr>
          <p:nvPr/>
        </p:nvGraphicFramePr>
        <p:xfrm>
          <a:off x="4714875" y="4857750"/>
          <a:ext cx="1030288" cy="415925"/>
        </p:xfrm>
        <a:graphic>
          <a:graphicData uri="http://schemas.openxmlformats.org/presentationml/2006/ole">
            <p:oleObj spid="_x0000_s23560" name="Формула" r:id="rId9" imgW="634725" imgH="253890" progId="Equation.3">
              <p:embed/>
            </p:oleObj>
          </a:graphicData>
        </a:graphic>
      </p:graphicFrame>
      <p:cxnSp>
        <p:nvCxnSpPr>
          <p:cNvPr id="23561" name="AutoShape 13"/>
          <p:cNvCxnSpPr>
            <a:cxnSpLocks noChangeShapeType="1"/>
          </p:cNvCxnSpPr>
          <p:nvPr/>
        </p:nvCxnSpPr>
        <p:spPr bwMode="auto">
          <a:xfrm>
            <a:off x="5286375" y="1928813"/>
            <a:ext cx="1046163" cy="6588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3562" name="AutoShape 2"/>
          <p:cNvSpPr>
            <a:spLocks noChangeArrowheads="1"/>
          </p:cNvSpPr>
          <p:nvPr/>
        </p:nvSpPr>
        <p:spPr bwMode="auto">
          <a:xfrm>
            <a:off x="714375" y="3571875"/>
            <a:ext cx="2714625" cy="898525"/>
          </a:xfrm>
          <a:prstGeom prst="parallelogram">
            <a:avLst>
              <a:gd name="adj" fmla="val 127758"/>
            </a:avLst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>
                <a:latin typeface="Calibri" pitchFamily="34" charset="0"/>
                <a:cs typeface="Times New Roman" pitchFamily="18" charset="0"/>
              </a:rPr>
              <a:t>                                                              </a:t>
            </a: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100">
                <a:latin typeface="Calibri" pitchFamily="34" charset="0"/>
                <a:cs typeface="Times New Roman" pitchFamily="18" charset="0"/>
              </a:rPr>
              <a:t>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</a:endParaRPr>
          </a:p>
          <a:p>
            <a:pPr eaLnBrk="0" hangingPunct="0"/>
            <a:endParaRPr lang="ru-RU"/>
          </a:p>
        </p:txBody>
      </p:sp>
      <p:sp>
        <p:nvSpPr>
          <p:cNvPr id="23563" name="Text Box 6"/>
          <p:cNvSpPr txBox="1">
            <a:spLocks noChangeArrowheads="1"/>
          </p:cNvSpPr>
          <p:nvPr/>
        </p:nvSpPr>
        <p:spPr bwMode="auto">
          <a:xfrm>
            <a:off x="5500688" y="5786438"/>
            <a:ext cx="477837" cy="2968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ru-RU"/>
          </a:p>
        </p:txBody>
      </p:sp>
      <p:cxnSp>
        <p:nvCxnSpPr>
          <p:cNvPr id="23564" name="AutoShape 4"/>
          <p:cNvCxnSpPr>
            <a:cxnSpLocks noChangeShapeType="1"/>
          </p:cNvCxnSpPr>
          <p:nvPr/>
        </p:nvCxnSpPr>
        <p:spPr bwMode="auto">
          <a:xfrm flipV="1">
            <a:off x="714375" y="3571875"/>
            <a:ext cx="2714625" cy="89852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3565" name="AutoShape 5"/>
          <p:cNvCxnSpPr>
            <a:cxnSpLocks noChangeShapeType="1"/>
          </p:cNvCxnSpPr>
          <p:nvPr/>
        </p:nvCxnSpPr>
        <p:spPr bwMode="auto">
          <a:xfrm>
            <a:off x="1857375" y="3571875"/>
            <a:ext cx="428625" cy="9286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357188" y="571500"/>
            <a:ext cx="428625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Вариант 1.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14313" y="1571625"/>
            <a:ext cx="51435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126960" anchor="ctr">
            <a:spAutoFit/>
          </a:bodyPr>
          <a:lstStyle/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1.     Перечертить рисунок в тетрадь. Построить векторы            и             , такие что </a:t>
            </a:r>
            <a:endParaRPr lang="ru-RU" sz="2800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 rot="10800000" flipV="1">
            <a:off x="4000500" y="5786438"/>
            <a:ext cx="714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  </a:t>
            </a:r>
            <a:endParaRPr lang="ru-RU"/>
          </a:p>
        </p:txBody>
      </p:sp>
      <p:sp>
        <p:nvSpPr>
          <p:cNvPr id="23569" name="Rectangle 18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.                                                </a:t>
            </a:r>
            <a:endParaRPr lang="ru-RU"/>
          </a:p>
        </p:txBody>
      </p:sp>
      <p:sp>
        <p:nvSpPr>
          <p:cNvPr id="23570" name="Rectangle 19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900"/>
          </a:p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endParaRPr lang="ru-RU"/>
          </a:p>
        </p:txBody>
      </p:sp>
      <p:sp>
        <p:nvSpPr>
          <p:cNvPr id="23571" name="Rectangle 20"/>
          <p:cNvSpPr>
            <a:spLocks noChangeArrowheads="1"/>
          </p:cNvSpPr>
          <p:nvPr/>
        </p:nvSpPr>
        <p:spPr bwMode="auto">
          <a:xfrm>
            <a:off x="4000500" y="5143500"/>
            <a:ext cx="35718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en-US" sz="1100">
                <a:latin typeface="Times New Roman" pitchFamily="18" charset="0"/>
                <a:cs typeface="Times New Roman" pitchFamily="18" charset="0"/>
              </a:rPr>
              <a:t>   </a:t>
            </a:r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/>
        </p:nvSpPr>
        <p:spPr bwMode="auto">
          <a:xfrm>
            <a:off x="45720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23573" name="Rectangle 22"/>
          <p:cNvSpPr>
            <a:spLocks noChangeArrowheads="1"/>
          </p:cNvSpPr>
          <p:nvPr/>
        </p:nvSpPr>
        <p:spPr bwMode="auto">
          <a:xfrm>
            <a:off x="0" y="2571750"/>
            <a:ext cx="8501063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126960" anchor="ctr">
            <a:spAutoFit/>
          </a:bodyPr>
          <a:lstStyle/>
          <a:p>
            <a:pPr eaLnBrk="0" hangingPunct="0"/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    2.  Выписать сонаправленные, противоположно направленные и равные векторы</a:t>
            </a:r>
          </a:p>
          <a:p>
            <a:pPr eaLnBrk="0" hangingPunct="0"/>
            <a:endParaRPr lang="ru-RU"/>
          </a:p>
        </p:txBody>
      </p:sp>
      <p:sp>
        <p:nvSpPr>
          <p:cNvPr id="23574" name="Rectangle 23"/>
          <p:cNvSpPr>
            <a:spLocks noChangeArrowheads="1"/>
          </p:cNvSpPr>
          <p:nvPr/>
        </p:nvSpPr>
        <p:spPr bwMode="auto">
          <a:xfrm>
            <a:off x="1712913" y="5329238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Rectangle 25"/>
          <p:cNvSpPr>
            <a:spLocks noChangeArrowheads="1"/>
          </p:cNvSpPr>
          <p:nvPr/>
        </p:nvSpPr>
        <p:spPr bwMode="auto">
          <a:xfrm>
            <a:off x="285750" y="3286125"/>
            <a:ext cx="6329363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            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С </a:t>
            </a:r>
            <a:endParaRPr lang="ru-RU" sz="900"/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900"/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eaLnBrk="0" hangingPunct="0"/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А          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900"/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– параллелограмм. Доказать, что </a:t>
            </a:r>
          </a:p>
        </p:txBody>
      </p:sp>
      <p:sp>
        <p:nvSpPr>
          <p:cNvPr id="23576" name="Rectangle 26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126960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23577" name="Object 3"/>
          <p:cNvGraphicFramePr>
            <a:graphicFrameLocks noChangeAspect="1"/>
          </p:cNvGraphicFramePr>
          <p:nvPr/>
        </p:nvGraphicFramePr>
        <p:xfrm>
          <a:off x="1714500" y="3786188"/>
          <a:ext cx="458788" cy="271462"/>
        </p:xfrm>
        <a:graphic>
          <a:graphicData uri="http://schemas.openxmlformats.org/presentationml/2006/ole">
            <p:oleObj spid="_x0000_s23577" name="Формула" r:id="rId10" imgW="152202" imgH="17756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12"/>
          <p:cNvGraphicFramePr>
            <a:graphicFrameLocks noChangeAspect="1"/>
          </p:cNvGraphicFramePr>
          <p:nvPr/>
        </p:nvGraphicFramePr>
        <p:xfrm>
          <a:off x="1214438" y="1928813"/>
          <a:ext cx="500062" cy="387350"/>
        </p:xfrm>
        <a:graphic>
          <a:graphicData uri="http://schemas.openxmlformats.org/presentationml/2006/ole">
            <p:oleObj spid="_x0000_s24578" name="Формула" r:id="rId3" imgW="279279" imgH="215806" progId="Equation.3">
              <p:embed/>
            </p:oleObj>
          </a:graphicData>
        </a:graphic>
      </p:graphicFrame>
      <p:graphicFrame>
        <p:nvGraphicFramePr>
          <p:cNvPr id="24579" name="Object 11"/>
          <p:cNvGraphicFramePr>
            <a:graphicFrameLocks noChangeAspect="1"/>
          </p:cNvGraphicFramePr>
          <p:nvPr/>
        </p:nvGraphicFramePr>
        <p:xfrm>
          <a:off x="2071688" y="1928813"/>
          <a:ext cx="428625" cy="412750"/>
        </p:xfrm>
        <a:graphic>
          <a:graphicData uri="http://schemas.openxmlformats.org/presentationml/2006/ole">
            <p:oleObj spid="_x0000_s24579" name="Формула" r:id="rId4" imgW="266469" imgH="253780" progId="Equation.3">
              <p:embed/>
            </p:oleObj>
          </a:graphicData>
        </a:graphic>
      </p:graphicFrame>
      <p:graphicFrame>
        <p:nvGraphicFramePr>
          <p:cNvPr id="24580" name="Object 10"/>
          <p:cNvGraphicFramePr>
            <a:graphicFrameLocks noChangeAspect="1"/>
          </p:cNvGraphicFramePr>
          <p:nvPr/>
        </p:nvGraphicFramePr>
        <p:xfrm>
          <a:off x="285750" y="2357438"/>
          <a:ext cx="2047875" cy="419100"/>
        </p:xfrm>
        <a:graphic>
          <a:graphicData uri="http://schemas.openxmlformats.org/presentationml/2006/ole">
            <p:oleObj spid="_x0000_s24580" name="Формула" r:id="rId5" imgW="1256755" imgH="253890" progId="Equation.3">
              <p:embed/>
            </p:oleObj>
          </a:graphicData>
        </a:graphic>
      </p:graphicFrame>
      <p:graphicFrame>
        <p:nvGraphicFramePr>
          <p:cNvPr id="24581" name="Object 9"/>
          <p:cNvGraphicFramePr>
            <a:graphicFrameLocks noChangeAspect="1"/>
          </p:cNvGraphicFramePr>
          <p:nvPr/>
        </p:nvGraphicFramePr>
        <p:xfrm>
          <a:off x="5286375" y="2428875"/>
          <a:ext cx="409575" cy="238125"/>
        </p:xfrm>
        <a:graphic>
          <a:graphicData uri="http://schemas.openxmlformats.org/presentationml/2006/ole">
            <p:oleObj spid="_x0000_s24581" name="Формула" r:id="rId6" imgW="291847" imgH="164957" progId="Equation.3">
              <p:embed/>
            </p:oleObj>
          </a:graphicData>
        </a:graphic>
      </p:graphicFrame>
      <p:graphicFrame>
        <p:nvGraphicFramePr>
          <p:cNvPr id="24582" name="Object 8"/>
          <p:cNvGraphicFramePr>
            <a:graphicFrameLocks noChangeAspect="1"/>
          </p:cNvGraphicFramePr>
          <p:nvPr/>
        </p:nvGraphicFramePr>
        <p:xfrm>
          <a:off x="5429250" y="2143125"/>
          <a:ext cx="161925" cy="228600"/>
        </p:xfrm>
        <a:graphic>
          <a:graphicData uri="http://schemas.openxmlformats.org/presentationml/2006/ole">
            <p:oleObj spid="_x0000_s24582" name="Формула" r:id="rId7" imgW="126725" imgH="177415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929313" y="1785938"/>
          <a:ext cx="381000" cy="257175"/>
        </p:xfrm>
        <a:graphic>
          <a:graphicData uri="http://schemas.openxmlformats.org/presentationml/2006/ole">
            <p:oleObj spid="_x0000_s24583" name="Формула" r:id="rId8" imgW="266353" imgH="177569" progId="Equation.3">
              <p:embed/>
            </p:oleObj>
          </a:graphicData>
        </a:graphic>
      </p:graphicFrame>
      <p:graphicFrame>
        <p:nvGraphicFramePr>
          <p:cNvPr id="24584" name="Object 1"/>
          <p:cNvGraphicFramePr>
            <a:graphicFrameLocks noChangeAspect="1"/>
          </p:cNvGraphicFramePr>
          <p:nvPr/>
        </p:nvGraphicFramePr>
        <p:xfrm>
          <a:off x="4714875" y="4857750"/>
          <a:ext cx="1030288" cy="415925"/>
        </p:xfrm>
        <a:graphic>
          <a:graphicData uri="http://schemas.openxmlformats.org/presentationml/2006/ole">
            <p:oleObj spid="_x0000_s24584" name="Формула" r:id="rId9" imgW="634725" imgH="253890" progId="Equation.3">
              <p:embed/>
            </p:oleObj>
          </a:graphicData>
        </a:graphic>
      </p:graphicFrame>
      <p:cxnSp>
        <p:nvCxnSpPr>
          <p:cNvPr id="24585" name="AutoShape 13"/>
          <p:cNvCxnSpPr>
            <a:cxnSpLocks noChangeShapeType="1"/>
          </p:cNvCxnSpPr>
          <p:nvPr/>
        </p:nvCxnSpPr>
        <p:spPr bwMode="auto">
          <a:xfrm>
            <a:off x="5286375" y="1928813"/>
            <a:ext cx="1046163" cy="6588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4586" name="AutoShape 2"/>
          <p:cNvSpPr>
            <a:spLocks noChangeArrowheads="1"/>
          </p:cNvSpPr>
          <p:nvPr/>
        </p:nvSpPr>
        <p:spPr bwMode="auto">
          <a:xfrm>
            <a:off x="714375" y="3571875"/>
            <a:ext cx="2714625" cy="898525"/>
          </a:xfrm>
          <a:prstGeom prst="parallelogram">
            <a:avLst>
              <a:gd name="adj" fmla="val 127758"/>
            </a:avLst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100">
                <a:latin typeface="Calibri" pitchFamily="34" charset="0"/>
                <a:cs typeface="Times New Roman" pitchFamily="18" charset="0"/>
              </a:rPr>
              <a:t>                                                              </a:t>
            </a: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100">
                <a:latin typeface="Calibri" pitchFamily="34" charset="0"/>
                <a:cs typeface="Times New Roman" pitchFamily="18" charset="0"/>
              </a:rPr>
              <a:t> 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1100">
              <a:latin typeface="Calibri" pitchFamily="34" charset="0"/>
            </a:endParaRPr>
          </a:p>
          <a:p>
            <a:pPr eaLnBrk="0" hangingPunct="0"/>
            <a:endParaRPr lang="ru-RU"/>
          </a:p>
        </p:txBody>
      </p:sp>
      <p:sp>
        <p:nvSpPr>
          <p:cNvPr id="24587" name="Text Box 6"/>
          <p:cNvSpPr txBox="1">
            <a:spLocks noChangeArrowheads="1"/>
          </p:cNvSpPr>
          <p:nvPr/>
        </p:nvSpPr>
        <p:spPr bwMode="auto">
          <a:xfrm>
            <a:off x="5500688" y="5786438"/>
            <a:ext cx="477837" cy="2968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ru-RU"/>
          </a:p>
        </p:txBody>
      </p:sp>
      <p:cxnSp>
        <p:nvCxnSpPr>
          <p:cNvPr id="24588" name="AutoShape 4"/>
          <p:cNvCxnSpPr>
            <a:cxnSpLocks noChangeShapeType="1"/>
          </p:cNvCxnSpPr>
          <p:nvPr/>
        </p:nvCxnSpPr>
        <p:spPr bwMode="auto">
          <a:xfrm flipV="1">
            <a:off x="714375" y="3571875"/>
            <a:ext cx="2714625" cy="89852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4589" name="AutoShape 5"/>
          <p:cNvCxnSpPr>
            <a:cxnSpLocks noChangeShapeType="1"/>
          </p:cNvCxnSpPr>
          <p:nvPr/>
        </p:nvCxnSpPr>
        <p:spPr bwMode="auto">
          <a:xfrm>
            <a:off x="1857375" y="3571875"/>
            <a:ext cx="428625" cy="9286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357188" y="571500"/>
            <a:ext cx="428625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Вариант 1.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14313" y="1571625"/>
            <a:ext cx="51435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126960" anchor="ctr">
            <a:spAutoFit/>
          </a:bodyPr>
          <a:lstStyle/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1.     Перечертить рисунок в тетрадь. Построить векторы            и             , такие что </a:t>
            </a:r>
            <a:endParaRPr lang="ru-RU" sz="2800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 rot="10800000" flipV="1">
            <a:off x="4000500" y="5786438"/>
            <a:ext cx="714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  </a:t>
            </a:r>
            <a:endParaRPr lang="ru-RU"/>
          </a:p>
        </p:txBody>
      </p:sp>
      <p:sp>
        <p:nvSpPr>
          <p:cNvPr id="24593" name="Rectangle 18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.                                                </a:t>
            </a:r>
            <a:endParaRPr lang="ru-RU"/>
          </a:p>
        </p:txBody>
      </p:sp>
      <p:sp>
        <p:nvSpPr>
          <p:cNvPr id="24594" name="Rectangle 19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900"/>
          </a:p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endParaRPr lang="ru-RU"/>
          </a:p>
        </p:txBody>
      </p:sp>
      <p:sp>
        <p:nvSpPr>
          <p:cNvPr id="24595" name="Rectangle 20"/>
          <p:cNvSpPr>
            <a:spLocks noChangeArrowheads="1"/>
          </p:cNvSpPr>
          <p:nvPr/>
        </p:nvSpPr>
        <p:spPr bwMode="auto">
          <a:xfrm>
            <a:off x="4000500" y="5143500"/>
            <a:ext cx="35718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10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en-US" sz="1100">
                <a:latin typeface="Times New Roman" pitchFamily="18" charset="0"/>
                <a:cs typeface="Times New Roman" pitchFamily="18" charset="0"/>
              </a:rPr>
              <a:t>   </a:t>
            </a:r>
            <a:endParaRPr lang="en-US"/>
          </a:p>
        </p:txBody>
      </p:sp>
      <p:sp>
        <p:nvSpPr>
          <p:cNvPr id="24596" name="Rectangle 21"/>
          <p:cNvSpPr>
            <a:spLocks noChangeArrowheads="1"/>
          </p:cNvSpPr>
          <p:nvPr/>
        </p:nvSpPr>
        <p:spPr bwMode="auto">
          <a:xfrm>
            <a:off x="45720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24597" name="Rectangle 22"/>
          <p:cNvSpPr>
            <a:spLocks noChangeArrowheads="1"/>
          </p:cNvSpPr>
          <p:nvPr/>
        </p:nvSpPr>
        <p:spPr bwMode="auto">
          <a:xfrm>
            <a:off x="0" y="2571750"/>
            <a:ext cx="8501063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126960" anchor="ctr">
            <a:spAutoFit/>
          </a:bodyPr>
          <a:lstStyle/>
          <a:p>
            <a:pPr eaLnBrk="0" hangingPunct="0"/>
            <a:endParaRPr lang="ru-RU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    2.  Выписать сонаправленные, противоположно направленные и равные векторы</a:t>
            </a:r>
          </a:p>
          <a:p>
            <a:pPr eaLnBrk="0" hangingPunct="0"/>
            <a:endParaRPr lang="ru-RU"/>
          </a:p>
        </p:txBody>
      </p:sp>
      <p:sp>
        <p:nvSpPr>
          <p:cNvPr id="24598" name="Rectangle 23"/>
          <p:cNvSpPr>
            <a:spLocks noChangeArrowheads="1"/>
          </p:cNvSpPr>
          <p:nvPr/>
        </p:nvSpPr>
        <p:spPr bwMode="auto">
          <a:xfrm>
            <a:off x="1712913" y="5329238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9" name="Rectangle 25"/>
          <p:cNvSpPr>
            <a:spLocks noChangeArrowheads="1"/>
          </p:cNvSpPr>
          <p:nvPr/>
        </p:nvSpPr>
        <p:spPr bwMode="auto">
          <a:xfrm>
            <a:off x="285750" y="3286125"/>
            <a:ext cx="6329363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            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С </a:t>
            </a:r>
            <a:endParaRPr lang="ru-RU" sz="900"/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900"/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eaLnBrk="0" hangingPunct="0"/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А             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900"/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– параллелограмм. Доказать, что </a:t>
            </a:r>
          </a:p>
        </p:txBody>
      </p:sp>
      <p:sp>
        <p:nvSpPr>
          <p:cNvPr id="24600" name="Rectangle 26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bIns="126960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24601" name="Object 3"/>
          <p:cNvGraphicFramePr>
            <a:graphicFrameLocks noChangeAspect="1"/>
          </p:cNvGraphicFramePr>
          <p:nvPr/>
        </p:nvGraphicFramePr>
        <p:xfrm>
          <a:off x="1714500" y="3786188"/>
          <a:ext cx="458788" cy="271462"/>
        </p:xfrm>
        <a:graphic>
          <a:graphicData uri="http://schemas.openxmlformats.org/presentationml/2006/ole">
            <p:oleObj spid="_x0000_s24601" name="Формула" r:id="rId10" imgW="152202" imgH="17756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Овал 23"/>
          <p:cNvSpPr/>
          <p:nvPr/>
        </p:nvSpPr>
        <p:spPr>
          <a:xfrm>
            <a:off x="214313" y="1357313"/>
            <a:ext cx="5072062" cy="264318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5143500" y="3357563"/>
            <a:ext cx="1785938" cy="8572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2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172" name="Формула" r:id="rId3" imgW="114151" imgH="215619" progId="Equation.3">
              <p:embed/>
            </p:oleObj>
          </a:graphicData>
        </a:graphic>
      </p:graphicFrame>
      <p:graphicFrame>
        <p:nvGraphicFramePr>
          <p:cNvPr id="7173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7173" name="Формула" r:id="rId4" imgW="114151" imgH="215619" progId="Equation.3">
              <p:embed/>
            </p:oleObj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715125" y="1143000"/>
          <a:ext cx="571500" cy="735013"/>
        </p:xfrm>
        <a:graphic>
          <a:graphicData uri="http://schemas.openxmlformats.org/presentationml/2006/ole">
            <p:oleObj spid="_x0000_s7174" name="Формула" r:id="rId5" imgW="126725" imgH="177415" progId="Equation.3">
              <p:embed/>
            </p:oleObj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 flipV="1">
            <a:off x="6143625" y="1785938"/>
            <a:ext cx="2500313" cy="71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5250657" y="3607593"/>
            <a:ext cx="2857500" cy="2214563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143500" y="578643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onstantia" pitchFamily="18" charset="0"/>
              </a:rPr>
              <a:t>B</a:t>
            </a:r>
            <a:endParaRPr lang="ru-RU" sz="3600">
              <a:latin typeface="Constantia" pitchFamily="18" charset="0"/>
            </a:endParaRPr>
          </a:p>
        </p:txBody>
      </p:sp>
      <p:sp>
        <p:nvSpPr>
          <p:cNvPr id="7178" name="Прямоугольник 18"/>
          <p:cNvSpPr>
            <a:spLocks noChangeArrowheads="1"/>
          </p:cNvSpPr>
          <p:nvPr/>
        </p:nvSpPr>
        <p:spPr bwMode="auto">
          <a:xfrm>
            <a:off x="7643813" y="3000375"/>
            <a:ext cx="328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Constantia" pitchFamily="18" charset="0"/>
              </a:rPr>
              <a:t>•</a:t>
            </a:r>
            <a:endParaRPr lang="ru-RU" sz="3600">
              <a:latin typeface="Constantia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14313" y="4929188"/>
            <a:ext cx="56435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onstantia" pitchFamily="18" charset="0"/>
              </a:rPr>
              <a:t>АВ – вектор (направленный отрезок)</a:t>
            </a:r>
          </a:p>
          <a:p>
            <a:r>
              <a:rPr lang="ru-RU" sz="2400">
                <a:latin typeface="Constantia" pitchFamily="18" charset="0"/>
              </a:rPr>
              <a:t>А – начало вектора</a:t>
            </a:r>
          </a:p>
          <a:p>
            <a:r>
              <a:rPr lang="ru-RU" sz="2400">
                <a:latin typeface="Constantia" pitchFamily="18" charset="0"/>
              </a:rPr>
              <a:t>В – конец вектора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357188" y="4929188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9" name="Прямоугольник 14"/>
          <p:cNvSpPr>
            <a:spLocks noChangeArrowheads="1"/>
          </p:cNvSpPr>
          <p:nvPr/>
        </p:nvSpPr>
        <p:spPr bwMode="auto">
          <a:xfrm>
            <a:off x="357188" y="428625"/>
            <a:ext cx="5429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§1    Понятие вектора</a:t>
            </a:r>
          </a:p>
        </p:txBody>
      </p:sp>
      <p:sp>
        <p:nvSpPr>
          <p:cNvPr id="7182" name="TextBox 29"/>
          <p:cNvSpPr txBox="1">
            <a:spLocks noChangeArrowheads="1"/>
          </p:cNvSpPr>
          <p:nvPr/>
        </p:nvSpPr>
        <p:spPr bwMode="auto">
          <a:xfrm>
            <a:off x="5429250" y="5857875"/>
            <a:ext cx="42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onstantia" pitchFamily="18" charset="0"/>
              </a:rPr>
              <a:t>•</a:t>
            </a:r>
          </a:p>
        </p:txBody>
      </p:sp>
      <p:cxnSp>
        <p:nvCxnSpPr>
          <p:cNvPr id="47" name="Прямая со стрелкой 46"/>
          <p:cNvCxnSpPr/>
          <p:nvPr/>
        </p:nvCxnSpPr>
        <p:spPr>
          <a:xfrm rot="16200000" flipH="1">
            <a:off x="7215187" y="5500688"/>
            <a:ext cx="1643063" cy="7143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8001000" y="4429125"/>
            <a:ext cx="500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onstantia" pitchFamily="18" charset="0"/>
              </a:rPr>
              <a:t>С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143875" y="6000750"/>
            <a:ext cx="500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onstantia" pitchFamily="18" charset="0"/>
              </a:rPr>
              <a:t>D</a:t>
            </a:r>
            <a:endParaRPr lang="ru-RU" sz="3200">
              <a:latin typeface="Constantia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5750" y="2000250"/>
            <a:ext cx="45720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ОТРЕЗОК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КОТОРОГО  УКАЗЫВАЮТ НАЧАЛО И КОНЕЦ, НАЗЫВАЮТ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ВЕКТОРОМ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6" name="Object 23"/>
          <p:cNvGraphicFramePr>
            <a:graphicFrameLocks noChangeAspect="1"/>
          </p:cNvGraphicFramePr>
          <p:nvPr/>
        </p:nvGraphicFramePr>
        <p:xfrm>
          <a:off x="5643563" y="3143250"/>
          <a:ext cx="571500" cy="717550"/>
        </p:xfrm>
        <a:graphic>
          <a:graphicData uri="http://schemas.openxmlformats.org/presentationml/2006/ole">
            <p:oleObj spid="_x0000_s7187" name="Формула" r:id="rId6" imgW="139579" imgH="215713" progId="Equation.3">
              <p:embed/>
            </p:oleObj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 rot="5400000">
            <a:off x="5250657" y="3607593"/>
            <a:ext cx="2857500" cy="221456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500938" y="2643188"/>
            <a:ext cx="428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58125" y="3143250"/>
            <a:ext cx="1006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начало</a:t>
            </a:r>
          </a:p>
          <a:p>
            <a:r>
              <a:rPr lang="ru-RU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отрезка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43563" y="5929313"/>
            <a:ext cx="1006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конец</a:t>
            </a:r>
          </a:p>
          <a:p>
            <a:r>
              <a:rPr lang="ru-RU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отрезка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8" grpId="0"/>
      <p:bldP spid="21" grpId="0"/>
      <p:bldP spid="1039" grpId="0"/>
      <p:bldP spid="25" grpId="0" build="allAtOnce"/>
      <p:bldP spid="2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Овал 36"/>
          <p:cNvSpPr/>
          <p:nvPr/>
        </p:nvSpPr>
        <p:spPr>
          <a:xfrm>
            <a:off x="285750" y="642938"/>
            <a:ext cx="5000625" cy="257175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5297" name="Group 961"/>
          <p:cNvGraphicFramePr>
            <a:graphicFrameLocks noGrp="1"/>
          </p:cNvGraphicFramePr>
          <p:nvPr>
            <p:ph idx="4294967295"/>
          </p:nvPr>
        </p:nvGraphicFramePr>
        <p:xfrm>
          <a:off x="4929188" y="3071813"/>
          <a:ext cx="3600450" cy="3213104"/>
        </p:xfrm>
        <a:graphic>
          <a:graphicData uri="http://schemas.openxmlformats.org/drawingml/2006/table">
            <a:tbl>
              <a:tblPr/>
              <a:tblGrid>
                <a:gridCol w="450850"/>
                <a:gridCol w="449262"/>
                <a:gridCol w="449263"/>
                <a:gridCol w="452437"/>
                <a:gridCol w="449263"/>
                <a:gridCol w="449262"/>
                <a:gridCol w="449263"/>
                <a:gridCol w="450850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37" name="Line 962"/>
          <p:cNvSpPr>
            <a:spLocks noChangeShapeType="1"/>
          </p:cNvSpPr>
          <p:nvPr/>
        </p:nvSpPr>
        <p:spPr bwMode="auto">
          <a:xfrm>
            <a:off x="5357813" y="3500438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8" name="Line 963"/>
          <p:cNvSpPr>
            <a:spLocks noChangeShapeType="1"/>
          </p:cNvSpPr>
          <p:nvPr/>
        </p:nvSpPr>
        <p:spPr bwMode="auto">
          <a:xfrm>
            <a:off x="7215188" y="3500438"/>
            <a:ext cx="0" cy="16557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9" name="Line 964"/>
          <p:cNvSpPr>
            <a:spLocks noChangeShapeType="1"/>
          </p:cNvSpPr>
          <p:nvPr/>
        </p:nvSpPr>
        <p:spPr bwMode="auto">
          <a:xfrm flipH="1">
            <a:off x="5143500" y="5072063"/>
            <a:ext cx="11525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0" name="Line 965"/>
          <p:cNvSpPr>
            <a:spLocks noChangeShapeType="1"/>
          </p:cNvSpPr>
          <p:nvPr/>
        </p:nvSpPr>
        <p:spPr bwMode="auto">
          <a:xfrm flipH="1">
            <a:off x="5857875" y="5072063"/>
            <a:ext cx="865188" cy="8366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82" name="WordArt 966"/>
          <p:cNvSpPr>
            <a:spLocks noChangeArrowheads="1" noChangeShapeType="1" noTextEdit="1"/>
          </p:cNvSpPr>
          <p:nvPr/>
        </p:nvSpPr>
        <p:spPr bwMode="auto">
          <a:xfrm>
            <a:off x="4429125" y="3786188"/>
            <a:ext cx="128588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8283" name="Line 971"/>
          <p:cNvSpPr>
            <a:spLocks noChangeShapeType="1"/>
          </p:cNvSpPr>
          <p:nvPr/>
        </p:nvSpPr>
        <p:spPr bwMode="auto">
          <a:xfrm>
            <a:off x="5680075" y="3143250"/>
            <a:ext cx="2159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84" name="Line 972"/>
          <p:cNvSpPr>
            <a:spLocks noChangeShapeType="1"/>
          </p:cNvSpPr>
          <p:nvPr/>
        </p:nvSpPr>
        <p:spPr bwMode="auto">
          <a:xfrm>
            <a:off x="5751513" y="4727575"/>
            <a:ext cx="1444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85" name="Line 973"/>
          <p:cNvSpPr>
            <a:spLocks noChangeShapeType="1"/>
          </p:cNvSpPr>
          <p:nvPr/>
        </p:nvSpPr>
        <p:spPr bwMode="auto">
          <a:xfrm>
            <a:off x="7408863" y="3792538"/>
            <a:ext cx="1428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86" name="Line 974"/>
          <p:cNvSpPr>
            <a:spLocks noChangeShapeType="1"/>
          </p:cNvSpPr>
          <p:nvPr/>
        </p:nvSpPr>
        <p:spPr bwMode="auto">
          <a:xfrm>
            <a:off x="6315075" y="5643563"/>
            <a:ext cx="214313" cy="460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3643313" y="2357438"/>
            <a:ext cx="285750" cy="1587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4357688" y="1285875"/>
            <a:ext cx="214312" cy="158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214313" y="857250"/>
            <a:ext cx="4857750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Длиной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модулем ненулевого 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вектора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АВ называют длину отрезка АВ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(или расстояние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точки А до В)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Длина нулевого вектора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9"/>
          <p:cNvSpPr>
            <a:spLocks noChangeArrowheads="1"/>
          </p:cNvSpPr>
          <p:nvPr/>
        </p:nvSpPr>
        <p:spPr bwMode="auto">
          <a:xfrm>
            <a:off x="5715000" y="1714500"/>
            <a:ext cx="571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cxnSp>
        <p:nvCxnSpPr>
          <p:cNvPr id="69" name="Прямая со стрелкой 68"/>
          <p:cNvCxnSpPr/>
          <p:nvPr/>
        </p:nvCxnSpPr>
        <p:spPr>
          <a:xfrm flipV="1">
            <a:off x="5857875" y="2000250"/>
            <a:ext cx="2500313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92" name="Прямоугольник 20"/>
          <p:cNvSpPr>
            <a:spLocks noChangeArrowheads="1"/>
          </p:cNvSpPr>
          <p:nvPr/>
        </p:nvSpPr>
        <p:spPr bwMode="auto">
          <a:xfrm>
            <a:off x="5357813" y="2000250"/>
            <a:ext cx="7143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Constantia" pitchFamily="18" charset="0"/>
              </a:rPr>
              <a:t>A</a:t>
            </a:r>
            <a:endParaRPr lang="ru-RU" sz="4400">
              <a:latin typeface="Constantia" pitchFamily="18" charset="0"/>
            </a:endParaRPr>
          </a:p>
        </p:txBody>
      </p:sp>
      <p:sp>
        <p:nvSpPr>
          <p:cNvPr id="8293" name="Прямоугольник 70"/>
          <p:cNvSpPr>
            <a:spLocks noChangeArrowheads="1"/>
          </p:cNvSpPr>
          <p:nvPr/>
        </p:nvSpPr>
        <p:spPr bwMode="auto">
          <a:xfrm>
            <a:off x="8143875" y="2000250"/>
            <a:ext cx="5207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latin typeface="Constantia" pitchFamily="18" charset="0"/>
              </a:rPr>
              <a:t>B</a:t>
            </a:r>
            <a:endParaRPr lang="ru-RU" sz="4400">
              <a:latin typeface="Constantia" pitchFamily="18" charset="0"/>
            </a:endParaRPr>
          </a:p>
        </p:txBody>
      </p:sp>
      <p:sp>
        <p:nvSpPr>
          <p:cNvPr id="72" name="Прямоугольник 71"/>
          <p:cNvSpPr>
            <a:spLocks noChangeArrowheads="1"/>
          </p:cNvSpPr>
          <p:nvPr/>
        </p:nvSpPr>
        <p:spPr bwMode="auto">
          <a:xfrm>
            <a:off x="8215313" y="1643063"/>
            <a:ext cx="3444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graphicFrame>
        <p:nvGraphicFramePr>
          <p:cNvPr id="2050" name="Object 126"/>
          <p:cNvGraphicFramePr>
            <a:graphicFrameLocks noChangeAspect="1"/>
          </p:cNvGraphicFramePr>
          <p:nvPr/>
        </p:nvGraphicFramePr>
        <p:xfrm>
          <a:off x="357188" y="3929063"/>
          <a:ext cx="4611687" cy="1495425"/>
        </p:xfrm>
        <a:graphic>
          <a:graphicData uri="http://schemas.openxmlformats.org/presentationml/2006/ole">
            <p:oleObj spid="_x0000_s8295" name="Формула" r:id="rId3" imgW="1600200" imgH="457200" progId="Equation.3">
              <p:embed/>
            </p:oleObj>
          </a:graphicData>
        </a:graphic>
      </p:graphicFrame>
      <p:graphicFrame>
        <p:nvGraphicFramePr>
          <p:cNvPr id="46" name="Object 127"/>
          <p:cNvGraphicFramePr>
            <a:graphicFrameLocks noChangeAspect="1"/>
          </p:cNvGraphicFramePr>
          <p:nvPr/>
        </p:nvGraphicFramePr>
        <p:xfrm>
          <a:off x="6072188" y="785813"/>
          <a:ext cx="1785937" cy="911225"/>
        </p:xfrm>
        <a:graphic>
          <a:graphicData uri="http://schemas.openxmlformats.org/presentationml/2006/ole">
            <p:oleObj spid="_x0000_s8296" name="Формула" r:id="rId4" imgW="647700" imgH="330200" progId="Equation.3">
              <p:embed/>
            </p:oleObj>
          </a:graphicData>
        </a:graphic>
      </p:graphicFrame>
      <p:graphicFrame>
        <p:nvGraphicFramePr>
          <p:cNvPr id="24" name="Object 106"/>
          <p:cNvGraphicFramePr>
            <a:graphicFrameLocks noChangeAspect="1"/>
          </p:cNvGraphicFramePr>
          <p:nvPr/>
        </p:nvGraphicFramePr>
        <p:xfrm>
          <a:off x="5429250" y="4429125"/>
          <a:ext cx="500063" cy="700088"/>
        </p:xfrm>
        <a:graphic>
          <a:graphicData uri="http://schemas.openxmlformats.org/presentationml/2006/ole">
            <p:oleObj spid="_x0000_s8297" name="Формула" r:id="rId5" imgW="126725" imgH="177415" progId="Equation.3">
              <p:embed/>
            </p:oleObj>
          </a:graphicData>
        </a:graphic>
      </p:graphicFrame>
      <p:graphicFrame>
        <p:nvGraphicFramePr>
          <p:cNvPr id="25" name="Object 107"/>
          <p:cNvGraphicFramePr>
            <a:graphicFrameLocks noChangeAspect="1"/>
          </p:cNvGraphicFramePr>
          <p:nvPr/>
        </p:nvGraphicFramePr>
        <p:xfrm>
          <a:off x="5429250" y="3500438"/>
          <a:ext cx="420688" cy="588962"/>
        </p:xfrm>
        <a:graphic>
          <a:graphicData uri="http://schemas.openxmlformats.org/presentationml/2006/ole">
            <p:oleObj spid="_x0000_s8298" name="Формула" r:id="rId6" imgW="126725" imgH="177415" progId="Equation.3">
              <p:embed/>
            </p:oleObj>
          </a:graphicData>
        </a:graphic>
      </p:graphicFrame>
      <p:graphicFrame>
        <p:nvGraphicFramePr>
          <p:cNvPr id="26" name="Object 108"/>
          <p:cNvGraphicFramePr>
            <a:graphicFrameLocks noChangeAspect="1"/>
          </p:cNvGraphicFramePr>
          <p:nvPr/>
        </p:nvGraphicFramePr>
        <p:xfrm>
          <a:off x="6357938" y="5214938"/>
          <a:ext cx="504825" cy="673100"/>
        </p:xfrm>
        <a:graphic>
          <a:graphicData uri="http://schemas.openxmlformats.org/presentationml/2006/ole">
            <p:oleObj spid="_x0000_s8299" name="Формула" r:id="rId7" imgW="152268" imgH="203024" progId="Equation.3">
              <p:embed/>
            </p:oleObj>
          </a:graphicData>
        </a:graphic>
      </p:graphicFrame>
      <p:graphicFrame>
        <p:nvGraphicFramePr>
          <p:cNvPr id="27" name="Object 109"/>
          <p:cNvGraphicFramePr>
            <a:graphicFrameLocks noChangeAspect="1"/>
          </p:cNvGraphicFramePr>
          <p:nvPr/>
        </p:nvGraphicFramePr>
        <p:xfrm>
          <a:off x="7215188" y="3857625"/>
          <a:ext cx="433387" cy="685800"/>
        </p:xfrm>
        <a:graphic>
          <a:graphicData uri="http://schemas.openxmlformats.org/presentationml/2006/ole">
            <p:oleObj spid="_x0000_s8300" name="Формула" r:id="rId8" imgW="152334" imgH="241195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428625" y="3714750"/>
          <a:ext cx="3549650" cy="1825625"/>
        </p:xfrm>
        <a:graphic>
          <a:graphicData uri="http://schemas.openxmlformats.org/presentationml/2006/ole">
            <p:oleObj spid="_x0000_s8301" name="Формула" r:id="rId9" imgW="1231366" imgH="55855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515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515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515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515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137" grpId="0" animBg="1"/>
      <p:bldP spid="2138" grpId="0" animBg="1"/>
      <p:bldP spid="2139" grpId="0" animBg="1"/>
      <p:bldP spid="2140" grpId="0" animBg="1"/>
      <p:bldP spid="66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" y="2071688"/>
            <a:ext cx="26431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Constantia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Сонаправленные векторы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000250" y="1357313"/>
            <a:ext cx="714375" cy="642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857500" y="1285875"/>
            <a:ext cx="2428875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33413" y="3490913"/>
            <a:ext cx="857250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214438" y="3857625"/>
            <a:ext cx="1285875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00063" y="4071938"/>
            <a:ext cx="1285875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571625" y="3500438"/>
            <a:ext cx="1285875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57188" y="3500438"/>
            <a:ext cx="3000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491163" y="3133725"/>
            <a:ext cx="8572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6072188" y="3500438"/>
            <a:ext cx="1285875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 flipV="1">
            <a:off x="6643688" y="3714750"/>
            <a:ext cx="1785937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0800000">
            <a:off x="6500813" y="3143250"/>
            <a:ext cx="14287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214938" y="3143250"/>
            <a:ext cx="3000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929313" y="1285875"/>
            <a:ext cx="2714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Противоположно                                                                  направленные                                                                                                         векторы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71500" y="714375"/>
            <a:ext cx="4786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Коллинеарные векторы</a:t>
            </a: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571500" y="3857625"/>
            <a:ext cx="2786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14313" y="4071938"/>
            <a:ext cx="31432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214938" y="3500438"/>
            <a:ext cx="3071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5143500" y="3714750"/>
            <a:ext cx="3429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2071688" y="4071938"/>
            <a:ext cx="4857750" cy="257175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286000" y="4714875"/>
            <a:ext cx="4572000" cy="1508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ВЕКТОРЫ НАЗЫВАЮТСЯ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КОЛЛИНЕАРНЫМИ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ОНИ ЛЕЖАТ НА ОДНОЙ ПРЯМОЙ или НА ПАРАЛЛЕЛЬНЫХ ПРЯМЫХ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23"/>
          <p:cNvGraphicFramePr>
            <a:graphicFrameLocks noChangeAspect="1"/>
          </p:cNvGraphicFramePr>
          <p:nvPr/>
        </p:nvGraphicFramePr>
        <p:xfrm>
          <a:off x="857250" y="3000375"/>
          <a:ext cx="349250" cy="488950"/>
        </p:xfrm>
        <a:graphic>
          <a:graphicData uri="http://schemas.openxmlformats.org/presentationml/2006/ole">
            <p:oleObj spid="_x0000_s9239" name="Формула" r:id="rId3" imgW="126725" imgH="177415" progId="Equation.3">
              <p:embed/>
            </p:oleObj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1785938" y="2857500"/>
          <a:ext cx="439737" cy="679450"/>
        </p:xfrm>
        <a:graphic>
          <a:graphicData uri="http://schemas.openxmlformats.org/presentationml/2006/ole">
            <p:oleObj spid="_x0000_s9240" name="Формула" r:id="rId4" imgW="139579" imgH="215713" progId="Equation.3">
              <p:embed/>
            </p:oleObj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214313" y="4643438"/>
          <a:ext cx="1477962" cy="679450"/>
        </p:xfrm>
        <a:graphic>
          <a:graphicData uri="http://schemas.openxmlformats.org/presentationml/2006/ole">
            <p:oleObj spid="_x0000_s9241" name="Формула" r:id="rId5" imgW="469696" imgH="215806" progId="Equation.3">
              <p:embed/>
            </p:oleObj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5643563" y="2571750"/>
          <a:ext cx="420687" cy="588963"/>
        </p:xfrm>
        <a:graphic>
          <a:graphicData uri="http://schemas.openxmlformats.org/presentationml/2006/ole">
            <p:oleObj spid="_x0000_s9242" name="Формула" r:id="rId6" imgW="126725" imgH="177415" progId="Equation.3">
              <p:embed/>
            </p:oleObj>
          </a:graphicData>
        </a:graphic>
      </p:graphicFrame>
      <p:graphicFrame>
        <p:nvGraphicFramePr>
          <p:cNvPr id="40" name="Object 27"/>
          <p:cNvGraphicFramePr>
            <a:graphicFrameLocks noChangeAspect="1"/>
          </p:cNvGraphicFramePr>
          <p:nvPr/>
        </p:nvGraphicFramePr>
        <p:xfrm>
          <a:off x="6929438" y="2500313"/>
          <a:ext cx="427037" cy="660400"/>
        </p:xfrm>
        <a:graphic>
          <a:graphicData uri="http://schemas.openxmlformats.org/presentationml/2006/ole">
            <p:oleObj spid="_x0000_s9243" name="Формула" r:id="rId7" imgW="139579" imgH="215713" progId="Equation.3">
              <p:embed/>
            </p:oleObj>
          </a:graphicData>
        </a:graphic>
      </p:graphicFrame>
      <p:graphicFrame>
        <p:nvGraphicFramePr>
          <p:cNvPr id="41" name="Object 28"/>
          <p:cNvGraphicFramePr>
            <a:graphicFrameLocks noChangeAspect="1"/>
          </p:cNvGraphicFramePr>
          <p:nvPr/>
        </p:nvGraphicFramePr>
        <p:xfrm>
          <a:off x="7286625" y="4643438"/>
          <a:ext cx="1479550" cy="679450"/>
        </p:xfrm>
        <a:graphic>
          <a:graphicData uri="http://schemas.openxmlformats.org/presentationml/2006/ole">
            <p:oleObj spid="_x0000_s9244" name="Формула" r:id="rId8" imgW="469696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oup 961"/>
          <p:cNvGraphicFramePr>
            <a:graphicFrameLocks/>
          </p:cNvGraphicFramePr>
          <p:nvPr/>
        </p:nvGraphicFramePr>
        <p:xfrm>
          <a:off x="428625" y="1071563"/>
          <a:ext cx="3600450" cy="3143250"/>
        </p:xfrm>
        <a:graphic>
          <a:graphicData uri="http://schemas.openxmlformats.org/drawingml/2006/table">
            <a:tbl>
              <a:tblPr/>
              <a:tblGrid>
                <a:gridCol w="450850"/>
                <a:gridCol w="449262"/>
                <a:gridCol w="449263"/>
                <a:gridCol w="452437"/>
                <a:gridCol w="449263"/>
                <a:gridCol w="449262"/>
                <a:gridCol w="449263"/>
                <a:gridCol w="450850"/>
              </a:tblGrid>
              <a:tr h="3303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Line 962"/>
          <p:cNvSpPr>
            <a:spLocks noChangeShapeType="1"/>
          </p:cNvSpPr>
          <p:nvPr/>
        </p:nvSpPr>
        <p:spPr bwMode="auto">
          <a:xfrm flipV="1">
            <a:off x="857250" y="1785938"/>
            <a:ext cx="1428750" cy="428625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" name="Line 963"/>
          <p:cNvSpPr>
            <a:spLocks noChangeShapeType="1"/>
          </p:cNvSpPr>
          <p:nvPr/>
        </p:nvSpPr>
        <p:spPr bwMode="auto">
          <a:xfrm>
            <a:off x="3143250" y="1428750"/>
            <a:ext cx="0" cy="1655763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964"/>
          <p:cNvSpPr>
            <a:spLocks noChangeShapeType="1"/>
          </p:cNvSpPr>
          <p:nvPr/>
        </p:nvSpPr>
        <p:spPr bwMode="auto">
          <a:xfrm flipH="1">
            <a:off x="857250" y="3000375"/>
            <a:ext cx="1366838" cy="428625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2" name="Object 114"/>
          <p:cNvGraphicFramePr>
            <a:graphicFrameLocks noChangeAspect="1"/>
          </p:cNvGraphicFramePr>
          <p:nvPr/>
        </p:nvGraphicFramePr>
        <p:xfrm>
          <a:off x="5000625" y="857250"/>
          <a:ext cx="2662238" cy="676275"/>
        </p:xfrm>
        <a:graphic>
          <a:graphicData uri="http://schemas.openxmlformats.org/presentationml/2006/ole">
            <p:oleObj spid="_x0000_s10328" name="Формула" r:id="rId4" imgW="1054100" imgH="254000" progId="Equation.3">
              <p:embed/>
            </p:oleObj>
          </a:graphicData>
        </a:graphic>
      </p:graphicFrame>
      <p:sp>
        <p:nvSpPr>
          <p:cNvPr id="28" name="Овал 27"/>
          <p:cNvSpPr/>
          <p:nvPr/>
        </p:nvSpPr>
        <p:spPr>
          <a:xfrm>
            <a:off x="4000500" y="4000500"/>
            <a:ext cx="4929188" cy="250031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ВЕКТОРЫ   НАЗЫВАЮТСЯ </a:t>
            </a:r>
            <a:r>
              <a:rPr lang="ru-RU" sz="2000" b="1" dirty="0">
                <a:solidFill>
                  <a:srgbClr val="FF0000"/>
                </a:solidFill>
              </a:rPr>
              <a:t>РАВНЫМИ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ЕСЛИ   ОНИ СОНАПРАВЛЕНЫ   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ИХ  ДЛИНЫ   ОДИНАКОВЫ.</a:t>
            </a:r>
          </a:p>
        </p:txBody>
      </p: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357188" y="4643438"/>
          <a:ext cx="3621087" cy="3194050"/>
        </p:xfrm>
        <a:graphic>
          <a:graphicData uri="http://schemas.openxmlformats.org/drawingml/2006/table">
            <a:tbl>
              <a:tblPr/>
              <a:tblGrid>
                <a:gridCol w="3621087"/>
              </a:tblGrid>
              <a:tr h="31940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91425" marR="91425" marT="45711" marB="4571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6" name="Object 102"/>
          <p:cNvGraphicFramePr>
            <a:graphicFrameLocks noChangeAspect="1"/>
          </p:cNvGraphicFramePr>
          <p:nvPr/>
        </p:nvGraphicFramePr>
        <p:xfrm>
          <a:off x="1285875" y="1571625"/>
          <a:ext cx="357188" cy="488950"/>
        </p:xfrm>
        <a:graphic>
          <a:graphicData uri="http://schemas.openxmlformats.org/presentationml/2006/ole">
            <p:oleObj spid="_x0000_s10332" name="Формула" r:id="rId5" imgW="126725" imgH="177415" progId="Equation.3">
              <p:embed/>
            </p:oleObj>
          </a:graphicData>
        </a:graphic>
      </p:graphicFrame>
      <p:graphicFrame>
        <p:nvGraphicFramePr>
          <p:cNvPr id="27" name="Object 103"/>
          <p:cNvGraphicFramePr>
            <a:graphicFrameLocks noChangeAspect="1"/>
          </p:cNvGraphicFramePr>
          <p:nvPr/>
        </p:nvGraphicFramePr>
        <p:xfrm>
          <a:off x="3143250" y="1928813"/>
          <a:ext cx="433388" cy="685800"/>
        </p:xfrm>
        <a:graphic>
          <a:graphicData uri="http://schemas.openxmlformats.org/presentationml/2006/ole">
            <p:oleObj spid="_x0000_s10333" name="Формула" r:id="rId6" imgW="152334" imgH="241195" progId="Equation.3">
              <p:embed/>
            </p:oleObj>
          </a:graphicData>
        </a:graphic>
      </p:graphicFrame>
      <p:graphicFrame>
        <p:nvGraphicFramePr>
          <p:cNvPr id="29" name="Object 104"/>
          <p:cNvGraphicFramePr>
            <a:graphicFrameLocks noChangeAspect="1"/>
          </p:cNvGraphicFramePr>
          <p:nvPr/>
        </p:nvGraphicFramePr>
        <p:xfrm>
          <a:off x="1357313" y="2643188"/>
          <a:ext cx="420687" cy="588962"/>
        </p:xfrm>
        <a:graphic>
          <a:graphicData uri="http://schemas.openxmlformats.org/presentationml/2006/ole">
            <p:oleObj spid="_x0000_s10334" name="Формула" r:id="rId7" imgW="126725" imgH="177415" progId="Equation.3">
              <p:embed/>
            </p:oleObj>
          </a:graphicData>
        </a:graphic>
      </p:graphicFrame>
      <p:graphicFrame>
        <p:nvGraphicFramePr>
          <p:cNvPr id="30" name="Object 105"/>
          <p:cNvGraphicFramePr>
            <a:graphicFrameLocks noChangeAspect="1"/>
          </p:cNvGraphicFramePr>
          <p:nvPr/>
        </p:nvGraphicFramePr>
        <p:xfrm>
          <a:off x="2286000" y="3071813"/>
          <a:ext cx="357188" cy="588962"/>
        </p:xfrm>
        <a:graphic>
          <a:graphicData uri="http://schemas.openxmlformats.org/presentationml/2006/ole">
            <p:oleObj spid="_x0000_s10335" name="Формула" r:id="rId8" imgW="126725" imgH="177415" progId="Equation.3">
              <p:embed/>
            </p:oleObj>
          </a:graphicData>
        </a:graphic>
      </p:graphicFrame>
      <p:graphicFrame>
        <p:nvGraphicFramePr>
          <p:cNvPr id="31" name="Object 106"/>
          <p:cNvGraphicFramePr>
            <a:graphicFrameLocks noChangeAspect="1"/>
          </p:cNvGraphicFramePr>
          <p:nvPr/>
        </p:nvGraphicFramePr>
        <p:xfrm>
          <a:off x="492125" y="4357688"/>
          <a:ext cx="3122613" cy="601662"/>
        </p:xfrm>
        <a:graphic>
          <a:graphicData uri="http://schemas.openxmlformats.org/presentationml/2006/ole">
            <p:oleObj spid="_x0000_s10336" name="Формула" r:id="rId9" imgW="1054100" imgH="203200" progId="Equation.3">
              <p:embed/>
            </p:oleObj>
          </a:graphicData>
        </a:graphic>
      </p:graphicFrame>
      <p:graphicFrame>
        <p:nvGraphicFramePr>
          <p:cNvPr id="33" name="Object 107"/>
          <p:cNvGraphicFramePr>
            <a:graphicFrameLocks noChangeAspect="1"/>
          </p:cNvGraphicFramePr>
          <p:nvPr/>
        </p:nvGraphicFramePr>
        <p:xfrm>
          <a:off x="557213" y="4929188"/>
          <a:ext cx="3278187" cy="631825"/>
        </p:xfrm>
        <a:graphic>
          <a:graphicData uri="http://schemas.openxmlformats.org/presentationml/2006/ole">
            <p:oleObj spid="_x0000_s10337" name="Формула" r:id="rId10" imgW="1054100" imgH="203200" progId="Equation.3">
              <p:embed/>
            </p:oleObj>
          </a:graphicData>
        </a:graphic>
      </p:graphicFrame>
      <p:graphicFrame>
        <p:nvGraphicFramePr>
          <p:cNvPr id="10338" name="Object 110"/>
          <p:cNvGraphicFramePr>
            <a:graphicFrameLocks noChangeAspect="1"/>
          </p:cNvGraphicFramePr>
          <p:nvPr/>
        </p:nvGraphicFramePr>
        <p:xfrm>
          <a:off x="285750" y="4572000"/>
          <a:ext cx="271463" cy="277813"/>
        </p:xfrm>
        <a:graphic>
          <a:graphicData uri="http://schemas.openxmlformats.org/presentationml/2006/ole">
            <p:oleObj spid="_x0000_s10338" name="Формула" r:id="rId11" imgW="114102" imgH="126780" progId="Equation.3">
              <p:embed/>
            </p:oleObj>
          </a:graphicData>
        </a:graphic>
      </p:graphicFrame>
      <p:graphicFrame>
        <p:nvGraphicFramePr>
          <p:cNvPr id="10339" name="Object 10"/>
          <p:cNvGraphicFramePr>
            <a:graphicFrameLocks noChangeAspect="1"/>
          </p:cNvGraphicFramePr>
          <p:nvPr/>
        </p:nvGraphicFramePr>
        <p:xfrm>
          <a:off x="285750" y="5143500"/>
          <a:ext cx="347663" cy="277813"/>
        </p:xfrm>
        <a:graphic>
          <a:graphicData uri="http://schemas.openxmlformats.org/presentationml/2006/ole">
            <p:oleObj spid="_x0000_s10339" name="Формула" r:id="rId12" imgW="114102" imgH="126780" progId="Equation.3">
              <p:embed/>
            </p:oleObj>
          </a:graphicData>
        </a:graphic>
      </p:graphicFrame>
      <p:graphicFrame>
        <p:nvGraphicFramePr>
          <p:cNvPr id="10340" name="Object 112"/>
          <p:cNvGraphicFramePr>
            <a:graphicFrameLocks noChangeAspect="1"/>
          </p:cNvGraphicFramePr>
          <p:nvPr/>
        </p:nvGraphicFramePr>
        <p:xfrm>
          <a:off x="285750" y="5715000"/>
          <a:ext cx="347663" cy="277813"/>
        </p:xfrm>
        <a:graphic>
          <a:graphicData uri="http://schemas.openxmlformats.org/presentationml/2006/ole">
            <p:oleObj spid="_x0000_s10340" name="Формула" r:id="rId13" imgW="114102" imgH="126780" progId="Equation.3">
              <p:embed/>
            </p:oleObj>
          </a:graphicData>
        </a:graphic>
      </p:graphicFrame>
      <p:graphicFrame>
        <p:nvGraphicFramePr>
          <p:cNvPr id="37" name="Object 113"/>
          <p:cNvGraphicFramePr>
            <a:graphicFrameLocks noChangeAspect="1"/>
          </p:cNvGraphicFramePr>
          <p:nvPr/>
        </p:nvGraphicFramePr>
        <p:xfrm>
          <a:off x="5143500" y="1643063"/>
          <a:ext cx="1228725" cy="546100"/>
        </p:xfrm>
        <a:graphic>
          <a:graphicData uri="http://schemas.openxmlformats.org/presentationml/2006/ole">
            <p:oleObj spid="_x0000_s10341" name="Формула" r:id="rId14" imgW="457002" imgH="203112" progId="Equation.3">
              <p:embed/>
            </p:oleObj>
          </a:graphicData>
        </a:graphic>
      </p:graphicFrame>
      <p:graphicFrame>
        <p:nvGraphicFramePr>
          <p:cNvPr id="38" name="Object 13"/>
          <p:cNvGraphicFramePr>
            <a:graphicFrameLocks noChangeAspect="1"/>
          </p:cNvGraphicFramePr>
          <p:nvPr/>
        </p:nvGraphicFramePr>
        <p:xfrm>
          <a:off x="571500" y="5429250"/>
          <a:ext cx="3494088" cy="746125"/>
        </p:xfrm>
        <a:graphic>
          <a:graphicData uri="http://schemas.openxmlformats.org/presentationml/2006/ole">
            <p:oleObj spid="_x0000_s10342" name="Формула" r:id="rId15" imgW="1129810" imgH="241195" progId="Equation.3">
              <p:embed/>
            </p:oleObj>
          </a:graphicData>
        </a:graphic>
      </p:graphicFrame>
      <p:graphicFrame>
        <p:nvGraphicFramePr>
          <p:cNvPr id="39" name="Object 115"/>
          <p:cNvGraphicFramePr>
            <a:graphicFrameLocks noChangeAspect="1"/>
          </p:cNvGraphicFramePr>
          <p:nvPr/>
        </p:nvGraphicFramePr>
        <p:xfrm>
          <a:off x="4714875" y="2286000"/>
          <a:ext cx="4056063" cy="1373188"/>
        </p:xfrm>
        <a:graphic>
          <a:graphicData uri="http://schemas.openxmlformats.org/presentationml/2006/ole">
            <p:oleObj spid="_x0000_s10343" name="Формула" r:id="rId16" imgW="1574800" imgH="533400" progId="Equation.3">
              <p:embed/>
            </p:oleObj>
          </a:graphicData>
        </a:graphic>
      </p:graphicFrame>
      <p:sp>
        <p:nvSpPr>
          <p:cNvPr id="40" name="Line 964"/>
          <p:cNvSpPr>
            <a:spLocks noChangeShapeType="1"/>
          </p:cNvSpPr>
          <p:nvPr/>
        </p:nvSpPr>
        <p:spPr bwMode="auto">
          <a:xfrm flipH="1">
            <a:off x="1785938" y="3357563"/>
            <a:ext cx="1366837" cy="428625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8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Овал 25"/>
          <p:cNvSpPr/>
          <p:nvPr/>
        </p:nvSpPr>
        <p:spPr>
          <a:xfrm>
            <a:off x="4572000" y="3286125"/>
            <a:ext cx="4071938" cy="250031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 ЛЮБОЙ ТОЧКИ МОЖНО ОТЛОЖИТЬ ВЕКТОР</a:t>
            </a:r>
          </a:p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b="1" u="sng" dirty="0">
                <a:solidFill>
                  <a:srgbClr val="FF0000"/>
                </a:solidFill>
              </a:rPr>
              <a:t>РАВНЫЙ  ДАННОМУ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 И ПРИТОМ ТОЛЬКО ОДИН</a:t>
            </a:r>
            <a:endParaRPr lang="ru-RU" dirty="0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6715125" y="1214438"/>
          <a:ext cx="563563" cy="569912"/>
        </p:xfrm>
        <a:graphic>
          <a:graphicData uri="http://schemas.openxmlformats.org/presentationml/2006/ole">
            <p:oleObj spid="_x0000_s11267" name="Формула" r:id="rId3" imgW="126835" imgH="139518" progId="Equation.3">
              <p:embed/>
            </p:oleObj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>
            <a:off x="6858000" y="1214438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flipV="1">
            <a:off x="6143625" y="1785938"/>
            <a:ext cx="2500313" cy="71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143125" y="785813"/>
          <a:ext cx="563563" cy="561975"/>
        </p:xfrm>
        <a:graphic>
          <a:graphicData uri="http://schemas.openxmlformats.org/presentationml/2006/ole">
            <p:oleObj spid="_x0000_s11270" name="Формула" r:id="rId4" imgW="126835" imgH="139518" progId="Equation.3">
              <p:embed/>
            </p:oleObj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2286000" y="785813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571625" y="1357313"/>
            <a:ext cx="2500313" cy="71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3429000" y="1785938"/>
          <a:ext cx="563563" cy="569912"/>
        </p:xfrm>
        <a:graphic>
          <a:graphicData uri="http://schemas.openxmlformats.org/presentationml/2006/ole">
            <p:oleObj spid="_x0000_s11273" name="Формула" r:id="rId5" imgW="126835" imgH="139518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3571875" y="1785938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857500" y="2357438"/>
            <a:ext cx="2500313" cy="71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76" name="Object 5"/>
          <p:cNvGraphicFramePr>
            <a:graphicFrameLocks noChangeAspect="1"/>
          </p:cNvGraphicFramePr>
          <p:nvPr/>
        </p:nvGraphicFramePr>
        <p:xfrm>
          <a:off x="5857875" y="1571625"/>
          <a:ext cx="531813" cy="642938"/>
        </p:xfrm>
        <a:graphic>
          <a:graphicData uri="http://schemas.openxmlformats.org/presentationml/2006/ole">
            <p:oleObj spid="_x0000_s11276" name="Формула" r:id="rId6" imgW="63335" imgH="76002" progId="Equation.3">
              <p:embed/>
            </p:oleObj>
          </a:graphicData>
        </a:graphic>
      </p:graphicFrame>
      <p:graphicFrame>
        <p:nvGraphicFramePr>
          <p:cNvPr id="11277" name="Object 6"/>
          <p:cNvGraphicFramePr>
            <a:graphicFrameLocks noChangeAspect="1"/>
          </p:cNvGraphicFramePr>
          <p:nvPr/>
        </p:nvGraphicFramePr>
        <p:xfrm>
          <a:off x="2643188" y="2214563"/>
          <a:ext cx="531812" cy="538162"/>
        </p:xfrm>
        <a:graphic>
          <a:graphicData uri="http://schemas.openxmlformats.org/presentationml/2006/ole">
            <p:oleObj spid="_x0000_s11277" name="Формула" r:id="rId7" imgW="63335" imgH="76002" progId="Equation.3">
              <p:embed/>
            </p:oleObj>
          </a:graphicData>
        </a:graphic>
      </p:graphicFrame>
      <p:graphicFrame>
        <p:nvGraphicFramePr>
          <p:cNvPr id="11278" name="Object 7"/>
          <p:cNvGraphicFramePr>
            <a:graphicFrameLocks noChangeAspect="1"/>
          </p:cNvGraphicFramePr>
          <p:nvPr/>
        </p:nvGraphicFramePr>
        <p:xfrm>
          <a:off x="1357313" y="1214438"/>
          <a:ext cx="531812" cy="538162"/>
        </p:xfrm>
        <a:graphic>
          <a:graphicData uri="http://schemas.openxmlformats.org/presentationml/2006/ole">
            <p:oleObj spid="_x0000_s11278" name="Формула" r:id="rId8" imgW="63335" imgH="76002" progId="Equation.3">
              <p:embed/>
            </p:oleObj>
          </a:graphicData>
        </a:graphic>
      </p:graphicFrame>
      <p:graphicFrame>
        <p:nvGraphicFramePr>
          <p:cNvPr id="11279" name="Object 8"/>
          <p:cNvGraphicFramePr>
            <a:graphicFrameLocks noChangeAspect="1"/>
          </p:cNvGraphicFramePr>
          <p:nvPr/>
        </p:nvGraphicFramePr>
        <p:xfrm>
          <a:off x="5857875" y="1785938"/>
          <a:ext cx="642938" cy="714375"/>
        </p:xfrm>
        <a:graphic>
          <a:graphicData uri="http://schemas.openxmlformats.org/presentationml/2006/ole">
            <p:oleObj spid="_x0000_s11279" name="Формула" r:id="rId9" imgW="152268" imgH="164957" progId="Equation.3">
              <p:embed/>
            </p:oleObj>
          </a:graphicData>
        </a:graphic>
      </p:graphicFrame>
      <p:graphicFrame>
        <p:nvGraphicFramePr>
          <p:cNvPr id="11280" name="Object 10"/>
          <p:cNvGraphicFramePr>
            <a:graphicFrameLocks noChangeAspect="1"/>
          </p:cNvGraphicFramePr>
          <p:nvPr/>
        </p:nvGraphicFramePr>
        <p:xfrm>
          <a:off x="2428875" y="2428875"/>
          <a:ext cx="744538" cy="604838"/>
        </p:xfrm>
        <a:graphic>
          <a:graphicData uri="http://schemas.openxmlformats.org/presentationml/2006/ole">
            <p:oleObj spid="_x0000_s11280" name="Формула" r:id="rId10" imgW="203024" imgH="164957" progId="Equation.3">
              <p:embed/>
            </p:oleObj>
          </a:graphicData>
        </a:graphic>
      </p:graphicFrame>
      <p:graphicFrame>
        <p:nvGraphicFramePr>
          <p:cNvPr id="11281" name="Object 11"/>
          <p:cNvGraphicFramePr>
            <a:graphicFrameLocks noChangeAspect="1"/>
          </p:cNvGraphicFramePr>
          <p:nvPr/>
        </p:nvGraphicFramePr>
        <p:xfrm>
          <a:off x="1285875" y="1428750"/>
          <a:ext cx="576263" cy="623888"/>
        </p:xfrm>
        <a:graphic>
          <a:graphicData uri="http://schemas.openxmlformats.org/presentationml/2006/ole">
            <p:oleObj spid="_x0000_s11281" name="Формула" r:id="rId11" imgW="152268" imgH="164957" progId="Equation.3">
              <p:embed/>
            </p:oleObj>
          </a:graphicData>
        </a:graphic>
      </p:graphicFrame>
      <p:graphicFrame>
        <p:nvGraphicFramePr>
          <p:cNvPr id="11282" name="Object 12"/>
          <p:cNvGraphicFramePr>
            <a:graphicFrameLocks noChangeAspect="1"/>
          </p:cNvGraphicFramePr>
          <p:nvPr/>
        </p:nvGraphicFramePr>
        <p:xfrm>
          <a:off x="1214438" y="4000500"/>
          <a:ext cx="563562" cy="569913"/>
        </p:xfrm>
        <a:graphic>
          <a:graphicData uri="http://schemas.openxmlformats.org/presentationml/2006/ole">
            <p:oleObj spid="_x0000_s11282" name="Формула" r:id="rId12" imgW="126835" imgH="139518" progId="Equation.3">
              <p:embed/>
            </p:oleObj>
          </a:graphicData>
        </a:graphic>
      </p:graphicFrame>
      <p:cxnSp>
        <p:nvCxnSpPr>
          <p:cNvPr id="22" name="Прямая со стрелкой 21"/>
          <p:cNvCxnSpPr/>
          <p:nvPr/>
        </p:nvCxnSpPr>
        <p:spPr>
          <a:xfrm>
            <a:off x="1357313" y="4000500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642938" y="4572000"/>
            <a:ext cx="2500312" cy="7143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Управляющая кнопка: в начало 24">
            <a:hlinkClick r:id="" action="ppaction://hlinkshowjump?jump=firstslide" highlightClick="1"/>
          </p:cNvPr>
          <p:cNvSpPr/>
          <p:nvPr/>
        </p:nvSpPr>
        <p:spPr>
          <a:xfrm>
            <a:off x="7929563" y="6286500"/>
            <a:ext cx="428625" cy="428625"/>
          </a:xfrm>
          <a:prstGeom prst="actionButtonBeginning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Управляющая кнопка: в конец 23">
            <a:hlinkClick r:id="" action="ppaction://hlinkshowjump?jump=endshow" highlightClick="1"/>
          </p:cNvPr>
          <p:cNvSpPr/>
          <p:nvPr/>
        </p:nvSpPr>
        <p:spPr>
          <a:xfrm>
            <a:off x="8501063" y="6286500"/>
            <a:ext cx="428625" cy="428625"/>
          </a:xfrm>
          <a:prstGeom prst="actionButtonEn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1000125" y="2286000"/>
            <a:ext cx="6500813" cy="214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Овал 39"/>
          <p:cNvSpPr/>
          <p:nvPr/>
        </p:nvSpPr>
        <p:spPr>
          <a:xfrm>
            <a:off x="4786313" y="785813"/>
            <a:ext cx="4357687" cy="242887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ВЕКТОР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АС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–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СУММА   ВЕКТОРОВ</a:t>
            </a:r>
            <a:r>
              <a:rPr lang="ru-RU" b="1" u="sng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 И</a:t>
            </a:r>
            <a:r>
              <a:rPr lang="ru-RU" b="1" u="sng" dirty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290" name="Прямоугольник 1"/>
          <p:cNvSpPr>
            <a:spLocks noChangeArrowheads="1"/>
          </p:cNvSpPr>
          <p:nvPr/>
        </p:nvSpPr>
        <p:spPr bwMode="auto">
          <a:xfrm>
            <a:off x="285750" y="214313"/>
            <a:ext cx="6286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§2 Сложение и вычитание </a:t>
            </a:r>
          </a:p>
          <a:p>
            <a:r>
              <a:rPr lang="ru-RU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векторов</a:t>
            </a:r>
            <a:r>
              <a:rPr lang="ru-RU" sz="4000" b="1" i="1"/>
              <a:t> </a:t>
            </a:r>
            <a:endParaRPr lang="ru-RU" sz="4000" b="1" i="1">
              <a:latin typeface="Constantia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7143750" y="1357313"/>
            <a:ext cx="357188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8"/>
          <p:cNvGraphicFramePr>
            <a:graphicFrameLocks noChangeAspect="1"/>
          </p:cNvGraphicFramePr>
          <p:nvPr/>
        </p:nvGraphicFramePr>
        <p:xfrm>
          <a:off x="6215063" y="2071688"/>
          <a:ext cx="563562" cy="727075"/>
        </p:xfrm>
        <a:graphic>
          <a:graphicData uri="http://schemas.openxmlformats.org/presentationml/2006/ole">
            <p:oleObj spid="_x0000_s12293" name="Формула" r:id="rId3" imgW="126725" imgH="177415" progId="Equation.3">
              <p:embed/>
            </p:oleObj>
          </a:graphicData>
        </a:graphic>
      </p:graphicFrame>
      <p:graphicFrame>
        <p:nvGraphicFramePr>
          <p:cNvPr id="35" name="Object 9"/>
          <p:cNvGraphicFramePr>
            <a:graphicFrameLocks noChangeAspect="1"/>
          </p:cNvGraphicFramePr>
          <p:nvPr/>
        </p:nvGraphicFramePr>
        <p:xfrm>
          <a:off x="7215188" y="1928813"/>
          <a:ext cx="596900" cy="938212"/>
        </p:xfrm>
        <a:graphic>
          <a:graphicData uri="http://schemas.openxmlformats.org/presentationml/2006/ole">
            <p:oleObj spid="_x0000_s12294" name="Формула" r:id="rId4" imgW="139579" imgH="215713" progId="Equation.3">
              <p:embed/>
            </p:oleObj>
          </a:graphicData>
        </a:graphic>
      </p:graphicFrame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286375" y="3786188"/>
            <a:ext cx="364648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2060"/>
                </a:solidFill>
              </a:rPr>
              <a:t>  ПРАВИЛО</a:t>
            </a:r>
          </a:p>
          <a:p>
            <a:r>
              <a:rPr lang="ru-RU" sz="3200" b="1" i="1">
                <a:solidFill>
                  <a:srgbClr val="002060"/>
                </a:solidFill>
              </a:rPr>
              <a:t> ТРЕУГОЛЬНИКА</a:t>
            </a:r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/>
        </p:nvGraphicFramePr>
        <p:xfrm>
          <a:off x="142875" y="2214563"/>
          <a:ext cx="4786309" cy="4429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119"/>
                <a:gridCol w="435119"/>
                <a:gridCol w="435119"/>
                <a:gridCol w="435119"/>
                <a:gridCol w="435119"/>
                <a:gridCol w="435119"/>
                <a:gridCol w="435119"/>
                <a:gridCol w="435119"/>
                <a:gridCol w="435119"/>
                <a:gridCol w="435119"/>
                <a:gridCol w="435119"/>
              </a:tblGrid>
              <a:tr h="442049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1041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2326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42049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109" name="Прямоугольник 9"/>
          <p:cNvSpPr>
            <a:spLocks noChangeArrowheads="1"/>
          </p:cNvSpPr>
          <p:nvPr/>
        </p:nvSpPr>
        <p:spPr bwMode="auto">
          <a:xfrm>
            <a:off x="428625" y="5429250"/>
            <a:ext cx="644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1571625" y="5715000"/>
          <a:ext cx="715963" cy="920750"/>
        </p:xfrm>
        <a:graphic>
          <a:graphicData uri="http://schemas.openxmlformats.org/presentationml/2006/ole">
            <p:oleObj spid="_x0000_s12431" name="Формула" r:id="rId5" imgW="126725" imgH="177415" progId="Equation.3">
              <p:embed/>
            </p:oleObj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>
            <a:off x="571500" y="5786438"/>
            <a:ext cx="2643188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 flipH="1" flipV="1">
            <a:off x="3143250" y="4429125"/>
            <a:ext cx="1357313" cy="13573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11563" y="4903788"/>
          <a:ext cx="698500" cy="1098550"/>
        </p:xfrm>
        <a:graphic>
          <a:graphicData uri="http://schemas.openxmlformats.org/presentationml/2006/ole">
            <p:oleObj spid="_x0000_s12434" name="Формула" r:id="rId6" imgW="139579" imgH="215713" progId="Equation.3">
              <p:embed/>
            </p:oleObj>
          </a:graphicData>
        </a:graphic>
      </p:graphicFrame>
      <p:sp>
        <p:nvSpPr>
          <p:cNvPr id="4114" name="Прямоугольник 20"/>
          <p:cNvSpPr>
            <a:spLocks noChangeArrowheads="1"/>
          </p:cNvSpPr>
          <p:nvPr/>
        </p:nvSpPr>
        <p:spPr bwMode="auto">
          <a:xfrm>
            <a:off x="214313" y="5072063"/>
            <a:ext cx="80486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Constantia" pitchFamily="18" charset="0"/>
              </a:rPr>
              <a:t>A</a:t>
            </a:r>
            <a:endParaRPr lang="ru-RU" sz="4400">
              <a:latin typeface="Constantia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571500" y="4429125"/>
            <a:ext cx="3929063" cy="135731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143250" y="5643563"/>
            <a:ext cx="5873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Constantia" pitchFamily="18" charset="0"/>
              </a:rPr>
              <a:t>B</a:t>
            </a:r>
            <a:endParaRPr lang="ru-RU" sz="4400">
              <a:latin typeface="Constantia" pitchFamily="18" charset="0"/>
            </a:endParaRP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3000375" y="5429250"/>
            <a:ext cx="388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4357688" y="4071938"/>
            <a:ext cx="388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5572125" y="5357813"/>
            <a:ext cx="2817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onstantia" pitchFamily="18" charset="0"/>
              </a:rPr>
              <a:t>A</a:t>
            </a:r>
            <a:r>
              <a:rPr lang="ru-RU" sz="3600">
                <a:latin typeface="Constantia" pitchFamily="18" charset="0"/>
              </a:rPr>
              <a:t>С=АВ+ВС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7500938" y="5429250"/>
            <a:ext cx="4032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643688" y="5429250"/>
            <a:ext cx="4032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786438" y="5429250"/>
            <a:ext cx="40322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71500" y="2643188"/>
            <a:ext cx="257175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571500" y="3143250"/>
            <a:ext cx="1357313" cy="12858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446" name="Object 3"/>
          <p:cNvGraphicFramePr>
            <a:graphicFrameLocks noChangeAspect="1"/>
          </p:cNvGraphicFramePr>
          <p:nvPr/>
        </p:nvGraphicFramePr>
        <p:xfrm>
          <a:off x="1143000" y="3643313"/>
          <a:ext cx="620713" cy="976312"/>
        </p:xfrm>
        <a:graphic>
          <a:graphicData uri="http://schemas.openxmlformats.org/presentationml/2006/ole">
            <p:oleObj spid="_x0000_s12446" name="Формула" r:id="rId7" imgW="139579" imgH="215713" progId="Equation.3">
              <p:embed/>
            </p:oleObj>
          </a:graphicData>
        </a:graphic>
      </p:graphicFrame>
      <p:graphicFrame>
        <p:nvGraphicFramePr>
          <p:cNvPr id="12447" name="Object 4"/>
          <p:cNvGraphicFramePr>
            <a:graphicFrameLocks noChangeAspect="1"/>
          </p:cNvGraphicFramePr>
          <p:nvPr/>
        </p:nvGraphicFramePr>
        <p:xfrm>
          <a:off x="928688" y="2565400"/>
          <a:ext cx="563562" cy="725488"/>
        </p:xfrm>
        <a:graphic>
          <a:graphicData uri="http://schemas.openxmlformats.org/presentationml/2006/ole">
            <p:oleObj spid="_x0000_s12447" name="Формула" r:id="rId8" imgW="126725" imgH="177415" progId="Equation.3">
              <p:embed/>
            </p:oleObj>
          </a:graphicData>
        </a:graphic>
      </p:graphicFrame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4429125" y="3786188"/>
            <a:ext cx="5524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2290" grpId="0"/>
      <p:bldP spid="4109" grpId="0"/>
      <p:bldP spid="4114" grpId="0"/>
      <p:bldP spid="27" grpId="0"/>
      <p:bldP spid="39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571500"/>
          <a:ext cx="4905380" cy="4359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538"/>
                <a:gridCol w="490538"/>
                <a:gridCol w="490538"/>
                <a:gridCol w="490538"/>
                <a:gridCol w="490538"/>
                <a:gridCol w="490538"/>
                <a:gridCol w="490538"/>
                <a:gridCol w="490538"/>
                <a:gridCol w="490538"/>
                <a:gridCol w="490538"/>
              </a:tblGrid>
              <a:tr h="43907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07644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3907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16" marB="457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437" name="Object 4"/>
          <p:cNvGraphicFramePr>
            <a:graphicFrameLocks noChangeAspect="1"/>
          </p:cNvGraphicFramePr>
          <p:nvPr/>
        </p:nvGraphicFramePr>
        <p:xfrm>
          <a:off x="1428750" y="571500"/>
          <a:ext cx="428625" cy="433388"/>
        </p:xfrm>
        <a:graphic>
          <a:graphicData uri="http://schemas.openxmlformats.org/presentationml/2006/ole">
            <p:oleObj spid="_x0000_s13437" name="Формула" r:id="rId3" imgW="126835" imgH="139518" progId="Equation.3">
              <p:embed/>
            </p:oleObj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1500188" y="571500"/>
            <a:ext cx="27146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928688" y="1000125"/>
            <a:ext cx="1500187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428750" y="4214813"/>
          <a:ext cx="500063" cy="506412"/>
        </p:xfrm>
        <a:graphic>
          <a:graphicData uri="http://schemas.openxmlformats.org/presentationml/2006/ole">
            <p:oleObj spid="_x0000_s13440" name="Формула" r:id="rId4" imgW="126835" imgH="139518" progId="Equation.3">
              <p:embed/>
            </p:oleObj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1500188" y="4214813"/>
            <a:ext cx="357187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928688" y="4071938"/>
            <a:ext cx="1500187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928688" y="2714625"/>
            <a:ext cx="1500187" cy="135731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285875" y="2857500"/>
          <a:ext cx="428625" cy="611188"/>
        </p:xfrm>
        <a:graphic>
          <a:graphicData uri="http://schemas.openxmlformats.org/presentationml/2006/ole">
            <p:oleObj spid="_x0000_s13444" name="Формула" r:id="rId5" imgW="126725" imgH="177415" progId="Equation.3">
              <p:embed/>
            </p:oleObj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>
            <a:off x="1357313" y="2857500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1928813" y="571500"/>
            <a:ext cx="1500187" cy="12858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447" name="Object 5"/>
          <p:cNvGraphicFramePr>
            <a:graphicFrameLocks noChangeAspect="1"/>
          </p:cNvGraphicFramePr>
          <p:nvPr/>
        </p:nvGraphicFramePr>
        <p:xfrm>
          <a:off x="2786063" y="1143000"/>
          <a:ext cx="420687" cy="600075"/>
        </p:xfrm>
        <a:graphic>
          <a:graphicData uri="http://schemas.openxmlformats.org/presentationml/2006/ole">
            <p:oleObj spid="_x0000_s13447" name="Формула" r:id="rId6" imgW="126725" imgH="177415" progId="Equation.3">
              <p:embed/>
            </p:oleObj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>
            <a:off x="2928938" y="1143000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49" name="Прямоугольник 26"/>
          <p:cNvSpPr>
            <a:spLocks noChangeArrowheads="1"/>
          </p:cNvSpPr>
          <p:nvPr/>
        </p:nvSpPr>
        <p:spPr bwMode="auto">
          <a:xfrm>
            <a:off x="785813" y="3714750"/>
            <a:ext cx="3444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Constantia" pitchFamily="18" charset="0"/>
              </a:rPr>
              <a:t>•</a:t>
            </a:r>
            <a:endParaRPr lang="ru-RU" sz="4000">
              <a:latin typeface="Constantia" pitchFamily="18" charset="0"/>
            </a:endParaRPr>
          </a:p>
        </p:txBody>
      </p:sp>
      <p:sp>
        <p:nvSpPr>
          <p:cNvPr id="13450" name="Прямоугольник 27"/>
          <p:cNvSpPr>
            <a:spLocks noChangeArrowheads="1"/>
          </p:cNvSpPr>
          <p:nvPr/>
        </p:nvSpPr>
        <p:spPr bwMode="auto">
          <a:xfrm>
            <a:off x="357188" y="3929063"/>
            <a:ext cx="5651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latin typeface="Constantia" pitchFamily="18" charset="0"/>
              </a:rPr>
              <a:t>A</a:t>
            </a:r>
            <a:endParaRPr lang="ru-RU" sz="4400">
              <a:latin typeface="Constantia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2428875" y="2714625"/>
            <a:ext cx="1500188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2357438" y="2714625"/>
            <a:ext cx="1500187" cy="13573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928688" y="2714625"/>
            <a:ext cx="2928937" cy="13128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3857625" y="2071688"/>
            <a:ext cx="5524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С</a:t>
            </a: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2214563" y="2071688"/>
            <a:ext cx="5207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latin typeface="Constantia" pitchFamily="18" charset="0"/>
              </a:rPr>
              <a:t>B</a:t>
            </a:r>
            <a:endParaRPr lang="ru-RU" sz="4400">
              <a:latin typeface="Constantia" pitchFamily="18" charset="0"/>
            </a:endParaRPr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2286000" y="3857625"/>
            <a:ext cx="5826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latin typeface="Constantia" pitchFamily="18" charset="0"/>
              </a:rPr>
              <a:t>Д</a:t>
            </a: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214313" y="5072063"/>
            <a:ext cx="477361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2060"/>
                </a:solidFill>
              </a:rPr>
              <a:t>ПРАВИЛО </a:t>
            </a:r>
          </a:p>
          <a:p>
            <a:r>
              <a:rPr lang="ru-RU" sz="3200" b="1" i="1">
                <a:solidFill>
                  <a:srgbClr val="002060"/>
                </a:solidFill>
              </a:rPr>
              <a:t>ПАРАЛЛЕЛОГРАММА </a:t>
            </a: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6000750" y="1285875"/>
            <a:ext cx="2357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onstantia" pitchFamily="18" charset="0"/>
              </a:rPr>
              <a:t>A</a:t>
            </a:r>
            <a:r>
              <a:rPr lang="ru-RU" sz="3200">
                <a:latin typeface="Constantia" pitchFamily="18" charset="0"/>
              </a:rPr>
              <a:t>С=АВ+АД</a:t>
            </a: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7786688" y="1285875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7000875" y="1285875"/>
            <a:ext cx="3571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6286500" y="1285875"/>
            <a:ext cx="35718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5214938" y="4429125"/>
            <a:ext cx="3929062" cy="2214563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ВЕКТОР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АС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–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000" b="1" dirty="0">
                <a:solidFill>
                  <a:srgbClr val="FF0000"/>
                </a:solidFill>
              </a:rPr>
              <a:t>СУММА   ВЕКТОРОВ</a:t>
            </a:r>
            <a:r>
              <a:rPr lang="ru-RU" b="1" u="sng" dirty="0">
                <a:solidFill>
                  <a:srgbClr val="FF0000"/>
                </a:solidFill>
              </a:rPr>
              <a:t>   </a:t>
            </a:r>
            <a:r>
              <a:rPr lang="ru-RU" b="1" dirty="0">
                <a:solidFill>
                  <a:srgbClr val="FF0000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u="sng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</a:t>
            </a:r>
            <a:r>
              <a:rPr lang="ru-RU" b="1" u="sng" dirty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7358063" y="4714875"/>
            <a:ext cx="357187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6500813" y="5857875"/>
          <a:ext cx="563562" cy="571500"/>
        </p:xfrm>
        <a:graphic>
          <a:graphicData uri="http://schemas.openxmlformats.org/presentationml/2006/ole">
            <p:oleObj spid="_x0000_s13464" name="Формула" r:id="rId7" imgW="126835" imgH="139518" progId="Equation.3">
              <p:embed/>
            </p:oleObj>
          </a:graphicData>
        </a:graphic>
      </p:graphicFrame>
      <p:cxnSp>
        <p:nvCxnSpPr>
          <p:cNvPr id="37" name="Прямая со стрелкой 36"/>
          <p:cNvCxnSpPr/>
          <p:nvPr/>
        </p:nvCxnSpPr>
        <p:spPr>
          <a:xfrm>
            <a:off x="6643688" y="5857875"/>
            <a:ext cx="3175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9"/>
          <p:cNvGraphicFramePr>
            <a:graphicFrameLocks noChangeAspect="1"/>
          </p:cNvGraphicFramePr>
          <p:nvPr/>
        </p:nvGraphicFramePr>
        <p:xfrm>
          <a:off x="7358063" y="5715000"/>
          <a:ext cx="542925" cy="773113"/>
        </p:xfrm>
        <a:graphic>
          <a:graphicData uri="http://schemas.openxmlformats.org/presentationml/2006/ole">
            <p:oleObj spid="_x0000_s13466" name="Формула" r:id="rId8" imgW="126725" imgH="177415" progId="Equation.3">
              <p:embed/>
            </p:oleObj>
          </a:graphicData>
        </a:graphic>
      </p:graphicFrame>
      <p:cxnSp>
        <p:nvCxnSpPr>
          <p:cNvPr id="39" name="Прямая со стрелкой 38"/>
          <p:cNvCxnSpPr/>
          <p:nvPr/>
        </p:nvCxnSpPr>
        <p:spPr>
          <a:xfrm>
            <a:off x="7572375" y="5786438"/>
            <a:ext cx="266700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428625" y="428625"/>
            <a:ext cx="4286250" cy="214312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ru-RU" b="1" i="1" dirty="0">
                <a:solidFill>
                  <a:srgbClr val="002060"/>
                </a:solidFill>
              </a:rPr>
              <a:t> </a:t>
            </a:r>
          </a:p>
        </p:txBody>
      </p:sp>
      <p:graphicFrame>
        <p:nvGraphicFramePr>
          <p:cNvPr id="59" name="Object 8"/>
          <p:cNvGraphicFramePr>
            <a:graphicFrameLocks noChangeAspect="1"/>
          </p:cNvGraphicFramePr>
          <p:nvPr/>
        </p:nvGraphicFramePr>
        <p:xfrm>
          <a:off x="571500" y="3143250"/>
          <a:ext cx="7240588" cy="571500"/>
        </p:xfrm>
        <a:graphic>
          <a:graphicData uri="http://schemas.openxmlformats.org/presentationml/2006/ole">
            <p:oleObj spid="_x0000_s14339" name="Формула" r:id="rId3" imgW="2971800" imgH="241300" progId="Equation.3">
              <p:embed/>
            </p:oleObj>
          </a:graphicData>
        </a:graphic>
      </p:graphicFrame>
      <p:graphicFrame>
        <p:nvGraphicFramePr>
          <p:cNvPr id="60" name="Object 9"/>
          <p:cNvGraphicFramePr>
            <a:graphicFrameLocks noChangeAspect="1"/>
          </p:cNvGraphicFramePr>
          <p:nvPr/>
        </p:nvGraphicFramePr>
        <p:xfrm>
          <a:off x="500063" y="4071938"/>
          <a:ext cx="7888287" cy="571500"/>
        </p:xfrm>
        <a:graphic>
          <a:graphicData uri="http://schemas.openxmlformats.org/presentationml/2006/ole">
            <p:oleObj spid="_x0000_s14340" name="Формула" r:id="rId4" imgW="3225800" imgH="241300" progId="Equation.3">
              <p:embed/>
            </p:oleObj>
          </a:graphicData>
        </a:graphic>
      </p:graphicFrame>
      <p:sp>
        <p:nvSpPr>
          <p:cNvPr id="7173" name="Прямоугольник 32"/>
          <p:cNvSpPr>
            <a:spLocks noChangeArrowheads="1"/>
          </p:cNvSpPr>
          <p:nvPr/>
        </p:nvSpPr>
        <p:spPr bwMode="auto">
          <a:xfrm>
            <a:off x="500063" y="500063"/>
            <a:ext cx="4143375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ЗАКОНЫ</a:t>
            </a:r>
          </a:p>
          <a:p>
            <a:pPr algn="ctr">
              <a:lnSpc>
                <a:spcPct val="150000"/>
              </a:lnSpc>
            </a:pPr>
            <a:r>
              <a:rPr lang="ru-RU" sz="2800" b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СЛОЖЕНИЯ  ВЕКТОРОВ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2384</TotalTime>
  <Words>440</Words>
  <Application>Microsoft Office PowerPoint</Application>
  <PresentationFormat>Экран (4:3)</PresentationFormat>
  <Paragraphs>171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Calibri</vt:lpstr>
      <vt:lpstr>Constantia</vt:lpstr>
      <vt:lpstr>Wingdings 2</vt:lpstr>
      <vt:lpstr>Times New Roman</vt:lpstr>
      <vt:lpstr>Wingdings</vt:lpstr>
      <vt:lpstr>Поток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revaz</cp:lastModifiedBy>
  <cp:revision>236</cp:revision>
  <dcterms:created xsi:type="dcterms:W3CDTF">2010-04-25T12:35:07Z</dcterms:created>
  <dcterms:modified xsi:type="dcterms:W3CDTF">2013-04-12T19:18:32Z</dcterms:modified>
</cp:coreProperties>
</file>