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1"/>
  </p:handoutMasterIdLst>
  <p:sldIdLst>
    <p:sldId id="266" r:id="rId2"/>
    <p:sldId id="256" r:id="rId3"/>
    <p:sldId id="265" r:id="rId4"/>
    <p:sldId id="260" r:id="rId5"/>
    <p:sldId id="261" r:id="rId6"/>
    <p:sldId id="262" r:id="rId7"/>
    <p:sldId id="263" r:id="rId8"/>
    <p:sldId id="264" r:id="rId9"/>
    <p:sldId id="267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08" autoAdjust="0"/>
    <p:restoredTop sz="94660"/>
  </p:normalViewPr>
  <p:slideViewPr>
    <p:cSldViewPr>
      <p:cViewPr varScale="1">
        <p:scale>
          <a:sx n="64" d="100"/>
          <a:sy n="64" d="100"/>
        </p:scale>
        <p:origin x="-81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87A0B-92FD-4CC8-ACAA-C0ED4360451E}" type="datetimeFigureOut">
              <a:rPr lang="ru-RU" smtClean="0"/>
              <a:pPr/>
              <a:t>07.04.2013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382ECC-5F0E-4CED-897C-2400EE254C6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396FF-23DC-4FCD-A5D0-325829430BE6}" type="datetimeFigureOut">
              <a:rPr lang="ru-RU" smtClean="0"/>
              <a:pPr/>
              <a:t>07.04.2013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8C12-3160-49B5-8C7F-1FD2295A76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396FF-23DC-4FCD-A5D0-325829430BE6}" type="datetimeFigureOut">
              <a:rPr lang="ru-RU" smtClean="0"/>
              <a:pPr/>
              <a:t>07.04.2013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8C12-3160-49B5-8C7F-1FD2295A76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396FF-23DC-4FCD-A5D0-325829430BE6}" type="datetimeFigureOut">
              <a:rPr lang="ru-RU" smtClean="0"/>
              <a:pPr/>
              <a:t>07.04.2013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8C12-3160-49B5-8C7F-1FD2295A76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396FF-23DC-4FCD-A5D0-325829430BE6}" type="datetimeFigureOut">
              <a:rPr lang="ru-RU" smtClean="0"/>
              <a:pPr/>
              <a:t>07.04.2013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8C12-3160-49B5-8C7F-1FD2295A76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396FF-23DC-4FCD-A5D0-325829430BE6}" type="datetimeFigureOut">
              <a:rPr lang="ru-RU" smtClean="0"/>
              <a:pPr/>
              <a:t>07.04.2013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8C12-3160-49B5-8C7F-1FD2295A76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396FF-23DC-4FCD-A5D0-325829430BE6}" type="datetimeFigureOut">
              <a:rPr lang="ru-RU" smtClean="0"/>
              <a:pPr/>
              <a:t>07.04.2013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8C12-3160-49B5-8C7F-1FD2295A76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396FF-23DC-4FCD-A5D0-325829430BE6}" type="datetimeFigureOut">
              <a:rPr lang="ru-RU" smtClean="0"/>
              <a:pPr/>
              <a:t>07.04.2013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8C12-3160-49B5-8C7F-1FD2295A76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396FF-23DC-4FCD-A5D0-325829430BE6}" type="datetimeFigureOut">
              <a:rPr lang="ru-RU" smtClean="0"/>
              <a:pPr/>
              <a:t>07.04.2013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8C12-3160-49B5-8C7F-1FD2295A76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396FF-23DC-4FCD-A5D0-325829430BE6}" type="datetimeFigureOut">
              <a:rPr lang="ru-RU" smtClean="0"/>
              <a:pPr/>
              <a:t>07.04.2013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8C12-3160-49B5-8C7F-1FD2295A76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396FF-23DC-4FCD-A5D0-325829430BE6}" type="datetimeFigureOut">
              <a:rPr lang="ru-RU" smtClean="0"/>
              <a:pPr/>
              <a:t>07.04.2013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8C12-3160-49B5-8C7F-1FD2295A76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396FF-23DC-4FCD-A5D0-325829430BE6}" type="datetimeFigureOut">
              <a:rPr lang="ru-RU" smtClean="0"/>
              <a:pPr/>
              <a:t>07.04.2013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8C12-3160-49B5-8C7F-1FD2295A76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B396FF-23DC-4FCD-A5D0-325829430BE6}" type="datetimeFigureOut">
              <a:rPr lang="ru-RU" smtClean="0"/>
              <a:pPr/>
              <a:t>07.04.2013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D48C12-3160-49B5-8C7F-1FD2295A762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png"/><Relationship Id="rId18" Type="http://schemas.openxmlformats.org/officeDocument/2006/relationships/image" Target="../media/image17.jpeg"/><Relationship Id="rId3" Type="http://schemas.openxmlformats.org/officeDocument/2006/relationships/image" Target="../media/image3.gif"/><Relationship Id="rId7" Type="http://schemas.openxmlformats.org/officeDocument/2006/relationships/image" Target="../media/image7.jpeg"/><Relationship Id="rId12" Type="http://schemas.openxmlformats.org/officeDocument/2006/relationships/image" Target="../media/image12.gif"/><Relationship Id="rId17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16.gif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gif"/><Relationship Id="rId11" Type="http://schemas.openxmlformats.org/officeDocument/2006/relationships/image" Target="../media/image11.gif"/><Relationship Id="rId5" Type="http://schemas.openxmlformats.org/officeDocument/2006/relationships/image" Target="../media/image5.jpeg"/><Relationship Id="rId15" Type="http://schemas.openxmlformats.org/officeDocument/2006/relationships/image" Target="../media/image15.jpeg"/><Relationship Id="rId10" Type="http://schemas.openxmlformats.org/officeDocument/2006/relationships/image" Target="../media/image10.png"/><Relationship Id="rId4" Type="http://schemas.openxmlformats.org/officeDocument/2006/relationships/image" Target="../media/image4.gif"/><Relationship Id="rId9" Type="http://schemas.openxmlformats.org/officeDocument/2006/relationships/image" Target="../media/image9.jpeg"/><Relationship Id="rId14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png"/><Relationship Id="rId18" Type="http://schemas.openxmlformats.org/officeDocument/2006/relationships/image" Target="../media/image17.jpeg"/><Relationship Id="rId3" Type="http://schemas.openxmlformats.org/officeDocument/2006/relationships/image" Target="../media/image3.gif"/><Relationship Id="rId7" Type="http://schemas.openxmlformats.org/officeDocument/2006/relationships/image" Target="../media/image7.jpeg"/><Relationship Id="rId12" Type="http://schemas.openxmlformats.org/officeDocument/2006/relationships/image" Target="../media/image12.gif"/><Relationship Id="rId17" Type="http://schemas.openxmlformats.org/officeDocument/2006/relationships/oleObject" Target="../embeddings/oleObject2.bin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16.gif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gif"/><Relationship Id="rId11" Type="http://schemas.openxmlformats.org/officeDocument/2006/relationships/image" Target="../media/image11.gif"/><Relationship Id="rId5" Type="http://schemas.openxmlformats.org/officeDocument/2006/relationships/image" Target="../media/image5.jpeg"/><Relationship Id="rId15" Type="http://schemas.openxmlformats.org/officeDocument/2006/relationships/image" Target="../media/image15.jpeg"/><Relationship Id="rId10" Type="http://schemas.openxmlformats.org/officeDocument/2006/relationships/image" Target="../media/image10.png"/><Relationship Id="rId4" Type="http://schemas.openxmlformats.org/officeDocument/2006/relationships/image" Target="../media/image4.gif"/><Relationship Id="rId9" Type="http://schemas.openxmlformats.org/officeDocument/2006/relationships/image" Target="../media/image9.jpeg"/><Relationship Id="rId14" Type="http://schemas.openxmlformats.org/officeDocument/2006/relationships/image" Target="../media/image1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76672"/>
            <a:ext cx="7772400" cy="1470025"/>
          </a:xfrm>
        </p:spPr>
        <p:txBody>
          <a:bodyPr/>
          <a:lstStyle/>
          <a:p>
            <a:r>
              <a:rPr lang="ru-RU" dirty="0" smtClean="0"/>
              <a:t>Конкурс интерактивных презентаций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11760" y="2276872"/>
            <a:ext cx="6400800" cy="1752600"/>
          </a:xfrm>
        </p:spPr>
        <p:txBody>
          <a:bodyPr>
            <a:normAutofit fontScale="47500" lnSpcReduction="20000"/>
          </a:bodyPr>
          <a:lstStyle/>
          <a:p>
            <a:pPr marR="0" algn="r">
              <a:lnSpc>
                <a:spcPct val="80000"/>
              </a:lnSpc>
            </a:pPr>
            <a:r>
              <a:rPr lang="ru-RU" sz="3800" dirty="0" smtClean="0">
                <a:solidFill>
                  <a:schemeClr val="tx1"/>
                </a:solidFill>
              </a:rPr>
              <a:t>Автор: Хуснуллина Ирина Александровна </a:t>
            </a:r>
          </a:p>
          <a:p>
            <a:pPr marR="0" algn="r">
              <a:lnSpc>
                <a:spcPct val="80000"/>
              </a:lnSpc>
            </a:pPr>
            <a:endParaRPr lang="ru-RU" sz="3800" dirty="0" smtClean="0">
              <a:solidFill>
                <a:schemeClr val="tx1"/>
              </a:solidFill>
            </a:endParaRPr>
          </a:p>
          <a:p>
            <a:pPr marR="0" algn="r">
              <a:lnSpc>
                <a:spcPct val="80000"/>
              </a:lnSpc>
            </a:pPr>
            <a:r>
              <a:rPr lang="ru-RU" sz="3800" dirty="0" smtClean="0">
                <a:solidFill>
                  <a:schemeClr val="tx1"/>
                </a:solidFill>
              </a:rPr>
              <a:t>Государственное общеобразовательное учреждение средняя общеобразовательная школа №135 с углубленным изучением английского языка Выборгского района Санкт-Петербурга </a:t>
            </a:r>
          </a:p>
          <a:p>
            <a:pPr marR="0" algn="r">
              <a:lnSpc>
                <a:spcPct val="80000"/>
              </a:lnSpc>
            </a:pPr>
            <a:endParaRPr lang="ru-RU" sz="3800" dirty="0" smtClean="0">
              <a:solidFill>
                <a:schemeClr val="tx1"/>
              </a:solidFill>
            </a:endParaRPr>
          </a:p>
          <a:p>
            <a:pPr marR="0" algn="r">
              <a:lnSpc>
                <a:spcPct val="80000"/>
              </a:lnSpc>
            </a:pPr>
            <a:r>
              <a:rPr lang="ru-RU" sz="3800" dirty="0" smtClean="0">
                <a:solidFill>
                  <a:schemeClr val="tx1"/>
                </a:solidFill>
              </a:rPr>
              <a:t>Учитель математики: 5-11 классы</a:t>
            </a:r>
          </a:p>
          <a:p>
            <a:pPr marR="0" algn="r">
              <a:lnSpc>
                <a:spcPct val="80000"/>
              </a:lnSpc>
            </a:pPr>
            <a:r>
              <a:rPr lang="en-US" sz="3800" dirty="0" smtClean="0">
                <a:solidFill>
                  <a:schemeClr val="tx1"/>
                </a:solidFill>
              </a:rPr>
              <a:t>I</a:t>
            </a:r>
            <a:r>
              <a:rPr lang="ru-RU" sz="3800" dirty="0" smtClean="0">
                <a:solidFill>
                  <a:schemeClr val="tx1"/>
                </a:solidFill>
              </a:rPr>
              <a:t> квалификационная категория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403648" y="4221088"/>
            <a:ext cx="6336704" cy="144016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hevronInverted">
              <a:avLst/>
            </a:prstTxWarp>
            <a:spAutoFit/>
          </a:bodyPr>
          <a:lstStyle/>
          <a:p>
            <a:pPr algn="ctr"/>
            <a:r>
              <a:rPr lang="ru-RU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92D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Площади фигур</a:t>
            </a:r>
            <a:endParaRPr lang="ru-RU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92D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Рисунок 47" descr="&amp;Pcy;&amp;lcy;&amp;ocy;&amp;shchcy;&amp;acy;&amp;dcy;&amp;softcy; &amp;rcy;&amp;ocy;&amp;mcy;&amp;bcy;&amp;acy;, &amp;rcy;&amp;icy;&amp;scy;&amp;ucy;&amp;ncy;&amp;ocy;&amp;kcy; &amp;rcy;&amp;ocy;&amp;mcy;&amp;bcy;&amp;acy;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 rot="18498638">
            <a:off x="5580112" y="3356992"/>
            <a:ext cx="1990725" cy="111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Заголовок 17"/>
          <p:cNvSpPr>
            <a:spLocks noGrp="1"/>
          </p:cNvSpPr>
          <p:nvPr>
            <p:ph type="title"/>
          </p:nvPr>
        </p:nvSpPr>
        <p:spPr>
          <a:xfrm>
            <a:off x="-972616" y="-243408"/>
            <a:ext cx="8229600" cy="1143000"/>
          </a:xfrm>
        </p:spPr>
        <p:txBody>
          <a:bodyPr>
            <a:normAutofit/>
          </a:bodyPr>
          <a:lstStyle/>
          <a:p>
            <a:r>
              <a:rPr lang="ru-RU" sz="4800" dirty="0" smtClean="0">
                <a:latin typeface="Monotype Corsiva" pitchFamily="66" charset="0"/>
              </a:rPr>
              <a:t>Площади фигур</a:t>
            </a:r>
            <a:endParaRPr lang="ru-RU" sz="4800" dirty="0">
              <a:latin typeface="Monotype Corsiva" pitchFamily="66" charset="0"/>
            </a:endParaRPr>
          </a:p>
        </p:txBody>
      </p:sp>
      <p:sp>
        <p:nvSpPr>
          <p:cNvPr id="12304" name="Oval 16"/>
          <p:cNvSpPr>
            <a:spLocks noChangeArrowheads="1"/>
          </p:cNvSpPr>
          <p:nvPr/>
        </p:nvSpPr>
        <p:spPr bwMode="auto">
          <a:xfrm>
            <a:off x="3851920" y="1772816"/>
            <a:ext cx="1368152" cy="720080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S=a</a:t>
            </a:r>
            <a:r>
              <a:rPr kumimoji="0" lang="en-US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2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1" name="Рисунок 20" descr="http://xreferat.ru/image/54/1306456753_19.gif"/>
          <p:cNvPicPr/>
          <p:nvPr/>
        </p:nvPicPr>
        <p:blipFill>
          <a:blip r:embed="rId4" cstate="email"/>
          <a:srcRect r="84326" b="61494"/>
          <a:stretch>
            <a:fillRect/>
          </a:stretch>
        </p:blipFill>
        <p:spPr bwMode="auto">
          <a:xfrm>
            <a:off x="7308304" y="1844824"/>
            <a:ext cx="73977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Рисунок 21" descr="http://xreferat.ru/image/54/1306456753_19.gif"/>
          <p:cNvPicPr/>
          <p:nvPr/>
        </p:nvPicPr>
        <p:blipFill>
          <a:blip r:embed="rId4" cstate="email"/>
          <a:srcRect t="74138" r="48174"/>
          <a:stretch>
            <a:fillRect/>
          </a:stretch>
        </p:blipFill>
        <p:spPr bwMode="auto">
          <a:xfrm>
            <a:off x="3275856" y="4581128"/>
            <a:ext cx="2519933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Рисунок 22" descr="http://all-smeta.ru/_bl/0/45470214.jpg"/>
          <p:cNvPicPr/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11560" y="692696"/>
            <a:ext cx="936104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Рисунок 23" descr="http://www.bymath.net/studyguide/geo/sec/geo12b.gif"/>
          <p:cNvPicPr/>
          <p:nvPr/>
        </p:nvPicPr>
        <p:blipFill>
          <a:blip r:embed="rId6" cstate="email"/>
          <a:srcRect l="12926" t="64856" r="66272" b="15655"/>
          <a:stretch>
            <a:fillRect/>
          </a:stretch>
        </p:blipFill>
        <p:spPr bwMode="auto">
          <a:xfrm>
            <a:off x="5508104" y="1772816"/>
            <a:ext cx="1152128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" name="Рисунок 24" descr="http://www.bymath.net/studyguide/geo/sec/geo12b.gif"/>
          <p:cNvPicPr/>
          <p:nvPr/>
        </p:nvPicPr>
        <p:blipFill>
          <a:blip r:embed="rId6" cstate="email"/>
          <a:srcRect l="13734" t="13738" r="74754" b="74760"/>
          <a:stretch>
            <a:fillRect/>
          </a:stretch>
        </p:blipFill>
        <p:spPr bwMode="auto">
          <a:xfrm>
            <a:off x="539552" y="1700808"/>
            <a:ext cx="936104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" name="Рисунок 27" descr="http://ege-study.ru/ege-materials/images_math/geometry.jpg"/>
          <p:cNvPicPr/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467544" y="4509120"/>
            <a:ext cx="792088" cy="7088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" name="Прямоугольник 30"/>
          <p:cNvSpPr/>
          <p:nvPr/>
        </p:nvSpPr>
        <p:spPr>
          <a:xfrm>
            <a:off x="4283968" y="2276872"/>
            <a:ext cx="52770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в</a:t>
            </a:r>
            <a:endParaRPr lang="ru-RU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7668344" y="5085184"/>
            <a:ext cx="67839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ы</a:t>
            </a:r>
            <a:endParaRPr lang="ru-RU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283968" y="5085184"/>
            <a:ext cx="55495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п</a:t>
            </a:r>
            <a:endParaRPr lang="ru-RU" sz="5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7596336" y="2204864"/>
            <a:ext cx="51328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у</a:t>
            </a:r>
            <a:endParaRPr lang="ru-RU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2411760" y="2276872"/>
            <a:ext cx="47481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с</a:t>
            </a:r>
            <a:endParaRPr lang="ru-RU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683568" y="2276872"/>
            <a:ext cx="52770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к</a:t>
            </a:r>
            <a:endParaRPr lang="ru-RU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6372200" y="5013176"/>
            <a:ext cx="56297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н</a:t>
            </a:r>
            <a:endParaRPr lang="ru-RU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5868144" y="2276872"/>
            <a:ext cx="56938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и</a:t>
            </a:r>
            <a:endParaRPr lang="ru-RU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683568" y="4941168"/>
            <a:ext cx="52770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к</a:t>
            </a:r>
            <a:endParaRPr lang="ru-RU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2267744" y="5013176"/>
            <a:ext cx="51328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у</a:t>
            </a:r>
            <a:endParaRPr lang="ru-RU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41" name="Рисунок 40" descr="http://www.varson.ru/images/Geometry_jpeg_big/tregougCDRcurv12.jpg"/>
          <p:cNvPicPr/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1979712" y="908720"/>
            <a:ext cx="1224136" cy="700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2" name="Рисунок 41" descr="http://www.varson.ru/images/Geometry_jpeg_big/tregougCDRcurv12.jpg"/>
          <p:cNvPicPr/>
          <p:nvPr/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3707904" y="764704"/>
            <a:ext cx="1224136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" name="Рисунок 42"/>
          <p:cNvPicPr/>
          <p:nvPr/>
        </p:nvPicPr>
        <p:blipFill>
          <a:blip r:embed="rId10" cstate="email"/>
          <a:srcRect/>
          <a:stretch>
            <a:fillRect/>
          </a:stretch>
        </p:blipFill>
        <p:spPr bwMode="auto">
          <a:xfrm>
            <a:off x="5436096" y="548680"/>
            <a:ext cx="1152128" cy="1228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" name="Рисунок 43" descr="http://expange.ru/images/1/5/311.gif"/>
          <p:cNvPicPr/>
          <p:nvPr/>
        </p:nvPicPr>
        <p:blipFill>
          <a:blip r:embed="rId11" cstate="email"/>
          <a:srcRect/>
          <a:stretch>
            <a:fillRect/>
          </a:stretch>
        </p:blipFill>
        <p:spPr bwMode="auto">
          <a:xfrm>
            <a:off x="6948264" y="836712"/>
            <a:ext cx="1728192" cy="835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" name="Рисунок 44" descr="http://shkolo.ru/i/ploschad%20parallelogramma%20i%20trapecii.gif"/>
          <p:cNvPicPr/>
          <p:nvPr/>
        </p:nvPicPr>
        <p:blipFill>
          <a:blip r:embed="rId12" cstate="email"/>
          <a:srcRect/>
          <a:stretch>
            <a:fillRect/>
          </a:stretch>
        </p:blipFill>
        <p:spPr bwMode="auto">
          <a:xfrm>
            <a:off x="323528" y="3573016"/>
            <a:ext cx="1181100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" name="Рисунок 45" descr="http://www.resolventa.ru/sprris/planimetry/sqf/sqf6.png"/>
          <p:cNvPicPr/>
          <p:nvPr/>
        </p:nvPicPr>
        <p:blipFill>
          <a:blip r:embed="rId13" cstate="email"/>
          <a:srcRect/>
          <a:stretch>
            <a:fillRect/>
          </a:stretch>
        </p:blipFill>
        <p:spPr bwMode="auto">
          <a:xfrm>
            <a:off x="1691680" y="3429000"/>
            <a:ext cx="19050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" name="Рисунок 46" descr="Trapezoid.svg"/>
          <p:cNvPicPr/>
          <p:nvPr/>
        </p:nvPicPr>
        <p:blipFill>
          <a:blip r:embed="rId14" cstate="email"/>
          <a:srcRect/>
          <a:stretch>
            <a:fillRect/>
          </a:stretch>
        </p:blipFill>
        <p:spPr bwMode="auto">
          <a:xfrm>
            <a:off x="3779912" y="3501008"/>
            <a:ext cx="1872208" cy="10622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" name="Рисунок 48" descr="http://im5-tub-ru.yandex.net/i?id=151577729-07-72&amp;n=21"/>
          <p:cNvPicPr/>
          <p:nvPr/>
        </p:nvPicPr>
        <p:blipFill>
          <a:blip r:embed="rId15" cstate="email"/>
          <a:srcRect/>
          <a:stretch>
            <a:fillRect/>
          </a:stretch>
        </p:blipFill>
        <p:spPr bwMode="auto">
          <a:xfrm>
            <a:off x="7236296" y="3212976"/>
            <a:ext cx="1428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0" name="Овал 49"/>
          <p:cNvSpPr/>
          <p:nvPr/>
        </p:nvSpPr>
        <p:spPr>
          <a:xfrm>
            <a:off x="1619672" y="1844824"/>
            <a:ext cx="1728192" cy="57606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S=</a:t>
            </a:r>
            <a:r>
              <a:rPr lang="en-US" dirty="0" err="1" smtClean="0">
                <a:solidFill>
                  <a:schemeClr val="tx1"/>
                </a:solidFill>
              </a:rPr>
              <a:t>ab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sinα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53" name="Рисунок 52" descr="&amp;Pcy;&amp;lcy;&amp;ocy;&amp;shchcy;&amp;acy;&amp;dcy;&amp;softcy; &amp;rcy;&amp;ocy;&amp;mcy;&amp;bcy;&amp;acy;, 2-&amp;acy;&amp;yacy; &amp;fcy;&amp;ocy;&amp;rcy;&amp;mcy;&amp;ucy;&amp;lcy;&amp;acy; &amp;pcy;&amp;lcy;&amp;ocy;&amp;shchcy;&amp;acy;&amp;dcy;&amp;icy; &amp;rcy;&amp;ocy;&amp;mcy;&amp;bcy;&amp;acy;"/>
          <p:cNvPicPr/>
          <p:nvPr/>
        </p:nvPicPr>
        <p:blipFill>
          <a:blip r:embed="rId16" cstate="email"/>
          <a:srcRect/>
          <a:stretch>
            <a:fillRect/>
          </a:stretch>
        </p:blipFill>
        <p:spPr bwMode="auto">
          <a:xfrm>
            <a:off x="2051720" y="4653136"/>
            <a:ext cx="781050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217" name="Object 1"/>
          <p:cNvGraphicFramePr>
            <a:graphicFrameLocks noChangeAspect="1"/>
          </p:cNvGraphicFramePr>
          <p:nvPr/>
        </p:nvGraphicFramePr>
        <p:xfrm>
          <a:off x="5724128" y="4725144"/>
          <a:ext cx="1475286" cy="576064"/>
        </p:xfrm>
        <a:graphic>
          <a:graphicData uri="http://schemas.openxmlformats.org/presentationml/2006/ole">
            <p:oleObj spid="_x0000_s9217" name="Формула" r:id="rId17" imgW="1002865" imgH="393529" progId="Equation.3">
              <p:embed/>
            </p:oleObj>
          </a:graphicData>
        </a:graphic>
      </p:graphicFrame>
      <p:pic>
        <p:nvPicPr>
          <p:cNvPr id="54" name="Рисунок 53" descr="http://www.varson.ru/images/Geometry_jpeg_big/tregougCDRcurv12.jpg"/>
          <p:cNvPicPr/>
          <p:nvPr/>
        </p:nvPicPr>
        <p:blipFill>
          <a:blip r:embed="rId18" cstate="email"/>
          <a:srcRect/>
          <a:stretch>
            <a:fillRect/>
          </a:stretch>
        </p:blipFill>
        <p:spPr bwMode="auto">
          <a:xfrm>
            <a:off x="7596336" y="4725144"/>
            <a:ext cx="1080120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20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2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0" presetClass="entr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5" dur="2000"/>
                                        <p:tgtEl>
                                          <p:spTgt spid="9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0" presetClass="entr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8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0" presetClass="entr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1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0" presetClass="entr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4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0" presetClass="entr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0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3" dur="2000"/>
                                        <p:tgtEl>
                                          <p:spTgt spid="12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0" presetClass="entr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6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0" presetClass="entr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9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9000"/>
                            </p:stCondLst>
                            <p:childTnLst>
                              <p:par>
                                <p:cTn id="71" presetID="53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53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53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53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53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53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53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53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53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53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2304" grpId="0" animBg="1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5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Рисунок 47" descr="&amp;Pcy;&amp;lcy;&amp;ocy;&amp;shchcy;&amp;acy;&amp;dcy;&amp;softcy; &amp;rcy;&amp;ocy;&amp;mcy;&amp;bcy;&amp;acy;, &amp;rcy;&amp;icy;&amp;scy;&amp;ucy;&amp;ncy;&amp;ocy;&amp;kcy; &amp;rcy;&amp;ocy;&amp;mcy;&amp;bcy;&amp;acy;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 rot="18498638">
            <a:off x="5580112" y="3356992"/>
            <a:ext cx="1990725" cy="111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304" name="Oval 16"/>
          <p:cNvSpPr>
            <a:spLocks noChangeArrowheads="1"/>
          </p:cNvSpPr>
          <p:nvPr/>
        </p:nvSpPr>
        <p:spPr bwMode="auto">
          <a:xfrm>
            <a:off x="395536" y="1700808"/>
            <a:ext cx="1368152" cy="720080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S=a</a:t>
            </a:r>
            <a:r>
              <a:rPr kumimoji="0" lang="en-US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2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1" name="Рисунок 20" descr="http://xreferat.ru/image/54/1306456753_19.gif"/>
          <p:cNvPicPr/>
          <p:nvPr/>
        </p:nvPicPr>
        <p:blipFill>
          <a:blip r:embed="rId4" cstate="email"/>
          <a:srcRect r="84326" b="61494"/>
          <a:stretch>
            <a:fillRect/>
          </a:stretch>
        </p:blipFill>
        <p:spPr bwMode="auto">
          <a:xfrm>
            <a:off x="5652120" y="1772816"/>
            <a:ext cx="73977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Рисунок 21" descr="http://xreferat.ru/image/54/1306456753_19.gif"/>
          <p:cNvPicPr/>
          <p:nvPr/>
        </p:nvPicPr>
        <p:blipFill>
          <a:blip r:embed="rId4" cstate="email"/>
          <a:srcRect t="74138" r="48174"/>
          <a:stretch>
            <a:fillRect/>
          </a:stretch>
        </p:blipFill>
        <p:spPr bwMode="auto">
          <a:xfrm>
            <a:off x="3059832" y="1772816"/>
            <a:ext cx="2519933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Рисунок 22" descr="http://all-smeta.ru/_bl/0/45470214.jpg"/>
          <p:cNvPicPr/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11560" y="692696"/>
            <a:ext cx="936104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Рисунок 23" descr="http://www.bymath.net/studyguide/geo/sec/geo12b.gif"/>
          <p:cNvPicPr/>
          <p:nvPr/>
        </p:nvPicPr>
        <p:blipFill>
          <a:blip r:embed="rId6" cstate="email"/>
          <a:srcRect l="12926" t="64856" r="66272" b="15655"/>
          <a:stretch>
            <a:fillRect/>
          </a:stretch>
        </p:blipFill>
        <p:spPr bwMode="auto">
          <a:xfrm>
            <a:off x="4067944" y="4581128"/>
            <a:ext cx="1152128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" name="Рисунок 24" descr="http://www.bymath.net/studyguide/geo/sec/geo12b.gif"/>
          <p:cNvPicPr/>
          <p:nvPr/>
        </p:nvPicPr>
        <p:blipFill>
          <a:blip r:embed="rId6" cstate="email"/>
          <a:srcRect l="13734" t="13738" r="74754" b="74760"/>
          <a:stretch>
            <a:fillRect/>
          </a:stretch>
        </p:blipFill>
        <p:spPr bwMode="auto">
          <a:xfrm>
            <a:off x="6012160" y="4653136"/>
            <a:ext cx="936104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" name="Рисунок 27" descr="http://ege-study.ru/ege-materials/images_math/geometry.jpg"/>
          <p:cNvPicPr/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467544" y="4509120"/>
            <a:ext cx="792088" cy="7088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" name="Прямоугольник 30"/>
          <p:cNvSpPr/>
          <p:nvPr/>
        </p:nvSpPr>
        <p:spPr>
          <a:xfrm>
            <a:off x="755576" y="2204864"/>
            <a:ext cx="52770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в</a:t>
            </a:r>
            <a:endParaRPr lang="ru-RU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2123728" y="2204864"/>
            <a:ext cx="67839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ы</a:t>
            </a:r>
            <a:endParaRPr lang="ru-RU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067944" y="2132856"/>
            <a:ext cx="55495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п</a:t>
            </a:r>
            <a:endParaRPr lang="ru-RU" sz="5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5796136" y="2132856"/>
            <a:ext cx="51328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у</a:t>
            </a:r>
            <a:endParaRPr lang="ru-RU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7452320" y="2132856"/>
            <a:ext cx="47481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с</a:t>
            </a:r>
            <a:endParaRPr lang="ru-RU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6300192" y="5013176"/>
            <a:ext cx="52770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к</a:t>
            </a:r>
            <a:endParaRPr lang="ru-RU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2195736" y="5013176"/>
            <a:ext cx="56297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н</a:t>
            </a:r>
            <a:endParaRPr lang="ru-RU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4355976" y="5085184"/>
            <a:ext cx="56938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и</a:t>
            </a:r>
            <a:endParaRPr lang="ru-RU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683568" y="5085184"/>
            <a:ext cx="52770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к</a:t>
            </a:r>
            <a:endParaRPr lang="ru-RU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7740352" y="4941168"/>
            <a:ext cx="51328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у</a:t>
            </a:r>
            <a:endParaRPr lang="ru-RU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41" name="Рисунок 40" descr="http://www.varson.ru/images/Geometry_jpeg_big/tregougCDRcurv12.jpg"/>
          <p:cNvPicPr/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1979712" y="908720"/>
            <a:ext cx="1224136" cy="700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2" name="Рисунок 41" descr="http://www.varson.ru/images/Geometry_jpeg_big/tregougCDRcurv12.jpg"/>
          <p:cNvPicPr/>
          <p:nvPr/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3707904" y="764704"/>
            <a:ext cx="1224136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" name="Рисунок 42"/>
          <p:cNvPicPr/>
          <p:nvPr/>
        </p:nvPicPr>
        <p:blipFill>
          <a:blip r:embed="rId10" cstate="email"/>
          <a:srcRect/>
          <a:stretch>
            <a:fillRect/>
          </a:stretch>
        </p:blipFill>
        <p:spPr bwMode="auto">
          <a:xfrm>
            <a:off x="5436096" y="548680"/>
            <a:ext cx="1152128" cy="1228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" name="Рисунок 43" descr="http://expange.ru/images/1/5/311.gif"/>
          <p:cNvPicPr/>
          <p:nvPr/>
        </p:nvPicPr>
        <p:blipFill>
          <a:blip r:embed="rId11" cstate="email"/>
          <a:srcRect/>
          <a:stretch>
            <a:fillRect/>
          </a:stretch>
        </p:blipFill>
        <p:spPr bwMode="auto">
          <a:xfrm>
            <a:off x="6948264" y="836712"/>
            <a:ext cx="1728192" cy="835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" name="Рисунок 44" descr="http://shkolo.ru/i/ploschad%20parallelogramma%20i%20trapecii.gif"/>
          <p:cNvPicPr/>
          <p:nvPr/>
        </p:nvPicPr>
        <p:blipFill>
          <a:blip r:embed="rId12" cstate="email"/>
          <a:srcRect/>
          <a:stretch>
            <a:fillRect/>
          </a:stretch>
        </p:blipFill>
        <p:spPr bwMode="auto">
          <a:xfrm>
            <a:off x="323528" y="3573016"/>
            <a:ext cx="1181100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" name="Рисунок 45" descr="http://www.resolventa.ru/sprris/planimetry/sqf/sqf6.png"/>
          <p:cNvPicPr/>
          <p:nvPr/>
        </p:nvPicPr>
        <p:blipFill>
          <a:blip r:embed="rId13" cstate="email"/>
          <a:srcRect/>
          <a:stretch>
            <a:fillRect/>
          </a:stretch>
        </p:blipFill>
        <p:spPr bwMode="auto">
          <a:xfrm>
            <a:off x="1691680" y="3429000"/>
            <a:ext cx="19050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" name="Рисунок 46" descr="Trapezoid.svg"/>
          <p:cNvPicPr/>
          <p:nvPr/>
        </p:nvPicPr>
        <p:blipFill>
          <a:blip r:embed="rId14" cstate="email"/>
          <a:srcRect/>
          <a:stretch>
            <a:fillRect/>
          </a:stretch>
        </p:blipFill>
        <p:spPr bwMode="auto">
          <a:xfrm>
            <a:off x="3779912" y="3501008"/>
            <a:ext cx="1872208" cy="10622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" name="Рисунок 48" descr="http://im5-tub-ru.yandex.net/i?id=151577729-07-72&amp;n=21"/>
          <p:cNvPicPr/>
          <p:nvPr/>
        </p:nvPicPr>
        <p:blipFill>
          <a:blip r:embed="rId15" cstate="email"/>
          <a:srcRect/>
          <a:stretch>
            <a:fillRect/>
          </a:stretch>
        </p:blipFill>
        <p:spPr bwMode="auto">
          <a:xfrm>
            <a:off x="7236296" y="3212976"/>
            <a:ext cx="1428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0" name="Овал 49"/>
          <p:cNvSpPr/>
          <p:nvPr/>
        </p:nvSpPr>
        <p:spPr>
          <a:xfrm>
            <a:off x="6804248" y="1700808"/>
            <a:ext cx="1728192" cy="57606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S=</a:t>
            </a:r>
            <a:r>
              <a:rPr lang="en-US" dirty="0" err="1" smtClean="0">
                <a:solidFill>
                  <a:schemeClr val="tx1"/>
                </a:solidFill>
              </a:rPr>
              <a:t>ab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sinα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53" name="Рисунок 52" descr="&amp;Pcy;&amp;lcy;&amp;ocy;&amp;shchcy;&amp;acy;&amp;dcy;&amp;softcy; &amp;rcy;&amp;ocy;&amp;mcy;&amp;bcy;&amp;acy;, 2-&amp;acy;&amp;yacy; &amp;fcy;&amp;ocy;&amp;rcy;&amp;mcy;&amp;ucy;&amp;lcy;&amp;acy; &amp;pcy;&amp;lcy;&amp;ocy;&amp;shchcy;&amp;acy;&amp;dcy;&amp;icy; &amp;rcy;&amp;ocy;&amp;mcy;&amp;bcy;&amp;acy;"/>
          <p:cNvPicPr/>
          <p:nvPr/>
        </p:nvPicPr>
        <p:blipFill>
          <a:blip r:embed="rId16" cstate="email"/>
          <a:srcRect/>
          <a:stretch>
            <a:fillRect/>
          </a:stretch>
        </p:blipFill>
        <p:spPr bwMode="auto">
          <a:xfrm>
            <a:off x="7596336" y="4581128"/>
            <a:ext cx="781050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217" name="Object 1"/>
          <p:cNvGraphicFramePr>
            <a:graphicFrameLocks noChangeAspect="1"/>
          </p:cNvGraphicFramePr>
          <p:nvPr/>
        </p:nvGraphicFramePr>
        <p:xfrm>
          <a:off x="1691680" y="4653136"/>
          <a:ext cx="1475286" cy="576064"/>
        </p:xfrm>
        <a:graphic>
          <a:graphicData uri="http://schemas.openxmlformats.org/presentationml/2006/ole">
            <p:oleObj spid="_x0000_s22530" name="Формула" r:id="rId17" imgW="1002865" imgH="393529" progId="Equation.3">
              <p:embed/>
            </p:oleObj>
          </a:graphicData>
        </a:graphic>
      </p:graphicFrame>
      <p:pic>
        <p:nvPicPr>
          <p:cNvPr id="54" name="Рисунок 53" descr="http://www.varson.ru/images/Geometry_jpeg_big/tregougCDRcurv12.jpg"/>
          <p:cNvPicPr/>
          <p:nvPr/>
        </p:nvPicPr>
        <p:blipFill>
          <a:blip r:embed="rId18" cstate="email"/>
          <a:srcRect/>
          <a:stretch>
            <a:fillRect/>
          </a:stretch>
        </p:blipFill>
        <p:spPr bwMode="auto">
          <a:xfrm>
            <a:off x="1979712" y="1772816"/>
            <a:ext cx="1080120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2" name="Заголовок 17"/>
          <p:cNvSpPr>
            <a:spLocks noGrp="1"/>
          </p:cNvSpPr>
          <p:nvPr>
            <p:ph type="title"/>
          </p:nvPr>
        </p:nvSpPr>
        <p:spPr>
          <a:xfrm>
            <a:off x="-612576" y="-171400"/>
            <a:ext cx="8229600" cy="1143000"/>
          </a:xfrm>
        </p:spPr>
        <p:txBody>
          <a:bodyPr>
            <a:normAutofit/>
          </a:bodyPr>
          <a:lstStyle/>
          <a:p>
            <a:r>
              <a:rPr lang="ru-RU" sz="4800" dirty="0" smtClean="0">
                <a:latin typeface="Monotype Corsiva" pitchFamily="66" charset="0"/>
              </a:rPr>
              <a:t>Площади фигур</a:t>
            </a:r>
            <a:endParaRPr lang="ru-RU" sz="4800" dirty="0">
              <a:latin typeface="Monotype Corsiva" pitchFamily="66" charset="0"/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0"/>
            <a:ext cx="8229600" cy="1143000"/>
          </a:xfrm>
        </p:spPr>
        <p:txBody>
          <a:bodyPr/>
          <a:lstStyle/>
          <a:p>
            <a:r>
              <a:rPr lang="ru-RU" dirty="0" smtClean="0"/>
              <a:t>Тест</a:t>
            </a:r>
            <a:endParaRPr lang="ru-RU" dirty="0"/>
          </a:p>
        </p:txBody>
      </p:sp>
      <p:sp>
        <p:nvSpPr>
          <p:cNvPr id="3" name="Содержимое 8"/>
          <p:cNvSpPr txBox="1">
            <a:spLocks/>
          </p:cNvSpPr>
          <p:nvPr/>
        </p:nvSpPr>
        <p:spPr>
          <a:xfrm>
            <a:off x="179512" y="980728"/>
            <a:ext cx="8229600" cy="1108720"/>
          </a:xfrm>
          <a:prstGeom prst="rect">
            <a:avLst/>
          </a:prstGeom>
        </p:spPr>
        <p:txBody>
          <a:bodyPr/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Вычислите площадь треугольника со сторонами 3, 4, 5 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00100" y="3500438"/>
            <a:ext cx="5357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6</a:t>
            </a:r>
            <a:endParaRPr lang="ru-RU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71736" y="3500438"/>
            <a:ext cx="5357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3</a:t>
            </a:r>
            <a:endParaRPr lang="ru-RU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214810" y="3429000"/>
            <a:ext cx="88678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10</a:t>
            </a:r>
            <a:endParaRPr lang="ru-RU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215074" y="3429000"/>
            <a:ext cx="88678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12</a:t>
            </a:r>
            <a:endParaRPr lang="ru-RU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8" name="Прямоугольная выноска 7"/>
          <p:cNvSpPr/>
          <p:nvPr/>
        </p:nvSpPr>
        <p:spPr>
          <a:xfrm>
            <a:off x="1428728" y="2643182"/>
            <a:ext cx="1143008" cy="642942"/>
          </a:xfrm>
          <a:prstGeom prst="wedgeRectCallout">
            <a:avLst>
              <a:gd name="adj1" fmla="val -62738"/>
              <a:gd name="adj2" fmla="val 132482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rgbClr val="C00000"/>
                </a:solidFill>
              </a:rPr>
              <a:t>Верно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9" name="Прямоугольная выноска 8"/>
          <p:cNvSpPr/>
          <p:nvPr/>
        </p:nvSpPr>
        <p:spPr>
          <a:xfrm>
            <a:off x="3000364" y="2643182"/>
            <a:ext cx="1500198" cy="642942"/>
          </a:xfrm>
          <a:prstGeom prst="wedgeRectCallout">
            <a:avLst>
              <a:gd name="adj1" fmla="val -62738"/>
              <a:gd name="adj2" fmla="val 132482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7030A0"/>
                </a:solidFill>
              </a:rPr>
              <a:t>Подумай</a:t>
            </a:r>
            <a:endParaRPr lang="ru-RU" sz="2400" dirty="0">
              <a:solidFill>
                <a:srgbClr val="7030A0"/>
              </a:solidFill>
            </a:endParaRPr>
          </a:p>
        </p:txBody>
      </p:sp>
      <p:sp>
        <p:nvSpPr>
          <p:cNvPr id="10" name="Прямоугольная выноска 9"/>
          <p:cNvSpPr/>
          <p:nvPr/>
        </p:nvSpPr>
        <p:spPr>
          <a:xfrm>
            <a:off x="5000628" y="2500306"/>
            <a:ext cx="1143008" cy="642942"/>
          </a:xfrm>
          <a:prstGeom prst="wedgeRectCallout">
            <a:avLst>
              <a:gd name="adj1" fmla="val -62738"/>
              <a:gd name="adj2" fmla="val 132482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7030A0"/>
                </a:solidFill>
              </a:rPr>
              <a:t>Ошибка</a:t>
            </a:r>
            <a:endParaRPr lang="ru-RU" sz="2000" dirty="0">
              <a:solidFill>
                <a:srgbClr val="7030A0"/>
              </a:solidFill>
            </a:endParaRPr>
          </a:p>
        </p:txBody>
      </p:sp>
      <p:sp>
        <p:nvSpPr>
          <p:cNvPr id="11" name="Прямоугольная выноска 10"/>
          <p:cNvSpPr/>
          <p:nvPr/>
        </p:nvSpPr>
        <p:spPr>
          <a:xfrm>
            <a:off x="6858016" y="2571744"/>
            <a:ext cx="1571636" cy="642942"/>
          </a:xfrm>
          <a:prstGeom prst="wedgeRectCallout">
            <a:avLst>
              <a:gd name="adj1" fmla="val -62738"/>
              <a:gd name="adj2" fmla="val 132482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7030A0"/>
                </a:solidFill>
              </a:rPr>
              <a:t>Учи формулы!</a:t>
            </a:r>
            <a:endParaRPr lang="ru-RU" sz="2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28596" y="571480"/>
            <a:ext cx="7778601" cy="870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357290" y="3786190"/>
            <a:ext cx="1000132" cy="857256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98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143240" y="3786190"/>
            <a:ext cx="1000132" cy="857256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√98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072066" y="3786190"/>
            <a:ext cx="1000132" cy="857256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14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786578" y="3786190"/>
            <a:ext cx="1000132" cy="857256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196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ая прямоугольная выноска 6"/>
          <p:cNvSpPr/>
          <p:nvPr/>
        </p:nvSpPr>
        <p:spPr>
          <a:xfrm>
            <a:off x="214282" y="1857364"/>
            <a:ext cx="2000264" cy="1000132"/>
          </a:xfrm>
          <a:prstGeom prst="wedgeRoundRectCallout">
            <a:avLst>
              <a:gd name="adj1" fmla="val 19802"/>
              <a:gd name="adj2" fmla="val 152799"/>
              <a:gd name="adj3" fmla="val 16667"/>
            </a:avLst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Будь внимательнее</a:t>
            </a: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ая прямоугольная выноска 7"/>
          <p:cNvSpPr/>
          <p:nvPr/>
        </p:nvSpPr>
        <p:spPr>
          <a:xfrm>
            <a:off x="2500298" y="2214554"/>
            <a:ext cx="2000264" cy="1000132"/>
          </a:xfrm>
          <a:prstGeom prst="wedgeRoundRectCallout">
            <a:avLst>
              <a:gd name="adj1" fmla="val 7467"/>
              <a:gd name="adj2" fmla="val 126677"/>
              <a:gd name="adj3" fmla="val 16667"/>
            </a:avLst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Ошибочка</a:t>
            </a: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ая прямоугольная выноска 8"/>
          <p:cNvSpPr/>
          <p:nvPr/>
        </p:nvSpPr>
        <p:spPr>
          <a:xfrm>
            <a:off x="4572000" y="1643050"/>
            <a:ext cx="2000264" cy="1000132"/>
          </a:xfrm>
          <a:prstGeom prst="wedgeRoundRectCallout">
            <a:avLst>
              <a:gd name="adj1" fmla="val 5290"/>
              <a:gd name="adj2" fmla="val 165861"/>
              <a:gd name="adj3" fmla="val 16667"/>
            </a:avLst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Молодец!</a:t>
            </a:r>
            <a:endParaRPr lang="ru-RU" sz="20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кругленная прямоугольная выноска 9"/>
          <p:cNvSpPr/>
          <p:nvPr/>
        </p:nvSpPr>
        <p:spPr>
          <a:xfrm>
            <a:off x="6929454" y="2143116"/>
            <a:ext cx="2000264" cy="1000132"/>
          </a:xfrm>
          <a:prstGeom prst="wedgeRoundRectCallout">
            <a:avLst>
              <a:gd name="adj1" fmla="val -35345"/>
              <a:gd name="adj2" fmla="val 113616"/>
              <a:gd name="adj3" fmla="val 16667"/>
            </a:avLst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Нет</a:t>
            </a: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928662" y="357166"/>
            <a:ext cx="7061126" cy="14366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Овал 2"/>
          <p:cNvSpPr/>
          <p:nvPr/>
        </p:nvSpPr>
        <p:spPr>
          <a:xfrm>
            <a:off x="571472" y="3643314"/>
            <a:ext cx="1214446" cy="1214446"/>
          </a:xfrm>
          <a:prstGeom prst="ellipse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ru-RU" sz="4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2428860" y="3643314"/>
            <a:ext cx="1214446" cy="1214446"/>
          </a:xfrm>
          <a:prstGeom prst="ellipse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ru-RU" sz="4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4572000" y="3571876"/>
            <a:ext cx="1357322" cy="1214446"/>
          </a:xfrm>
          <a:prstGeom prst="ellipse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25,5</a:t>
            </a:r>
            <a:endParaRPr lang="ru-RU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6786578" y="3571876"/>
            <a:ext cx="1214446" cy="1214446"/>
          </a:xfrm>
          <a:prstGeom prst="ellipse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255</a:t>
            </a:r>
            <a:endParaRPr lang="ru-RU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Выноска-облако 6"/>
          <p:cNvSpPr/>
          <p:nvPr/>
        </p:nvSpPr>
        <p:spPr>
          <a:xfrm>
            <a:off x="2214546" y="2357430"/>
            <a:ext cx="2214578" cy="857256"/>
          </a:xfrm>
          <a:prstGeom prst="cloudCallout">
            <a:avLst>
              <a:gd name="adj1" fmla="val -13519"/>
              <a:gd name="adj2" fmla="val 13869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 торопись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Выноска-облако 7"/>
          <p:cNvSpPr/>
          <p:nvPr/>
        </p:nvSpPr>
        <p:spPr>
          <a:xfrm>
            <a:off x="4286248" y="1714488"/>
            <a:ext cx="2214578" cy="857256"/>
          </a:xfrm>
          <a:prstGeom prst="cloudCallout">
            <a:avLst>
              <a:gd name="adj1" fmla="val -4343"/>
              <a:gd name="adj2" fmla="val 177632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Подумай!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Выноска-облако 8"/>
          <p:cNvSpPr/>
          <p:nvPr/>
        </p:nvSpPr>
        <p:spPr>
          <a:xfrm>
            <a:off x="6429388" y="2143116"/>
            <a:ext cx="2214578" cy="857256"/>
          </a:xfrm>
          <a:prstGeom prst="cloudCallout">
            <a:avLst>
              <a:gd name="adj1" fmla="val -13519"/>
              <a:gd name="adj2" fmla="val 13869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Ты ошибся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Выноска-облако 9"/>
          <p:cNvSpPr/>
          <p:nvPr/>
        </p:nvSpPr>
        <p:spPr>
          <a:xfrm>
            <a:off x="0" y="1928802"/>
            <a:ext cx="2214578" cy="857256"/>
          </a:xfrm>
          <a:prstGeom prst="cloudCallout">
            <a:avLst>
              <a:gd name="adj1" fmla="val 8765"/>
              <a:gd name="adj2" fmla="val 181018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Умница!</a:t>
            </a:r>
            <a:endParaRPr lang="ru-RU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42910" y="214290"/>
            <a:ext cx="7630088" cy="8599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Шестиугольник 2"/>
          <p:cNvSpPr/>
          <p:nvPr/>
        </p:nvSpPr>
        <p:spPr>
          <a:xfrm>
            <a:off x="571472" y="3214686"/>
            <a:ext cx="1428760" cy="1214446"/>
          </a:xfrm>
          <a:prstGeom prst="hexag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ru-RU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Шестиугольник 3"/>
          <p:cNvSpPr/>
          <p:nvPr/>
        </p:nvSpPr>
        <p:spPr>
          <a:xfrm>
            <a:off x="2714612" y="3214686"/>
            <a:ext cx="1428760" cy="1214446"/>
          </a:xfrm>
          <a:prstGeom prst="hexag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ru-RU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Шестиугольник 4"/>
          <p:cNvSpPr/>
          <p:nvPr/>
        </p:nvSpPr>
        <p:spPr>
          <a:xfrm>
            <a:off x="4643438" y="3214686"/>
            <a:ext cx="1428760" cy="1214446"/>
          </a:xfrm>
          <a:prstGeom prst="hexag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endParaRPr lang="ru-RU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Шестиугольник 5"/>
          <p:cNvSpPr/>
          <p:nvPr/>
        </p:nvSpPr>
        <p:spPr>
          <a:xfrm>
            <a:off x="6786578" y="3214686"/>
            <a:ext cx="1428760" cy="1214446"/>
          </a:xfrm>
          <a:prstGeom prst="hexag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ru-RU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Овальная выноска 6"/>
          <p:cNvSpPr/>
          <p:nvPr/>
        </p:nvSpPr>
        <p:spPr>
          <a:xfrm>
            <a:off x="285720" y="1714488"/>
            <a:ext cx="1357322" cy="1000132"/>
          </a:xfrm>
          <a:prstGeom prst="wedgeEllipseCallout">
            <a:avLst>
              <a:gd name="adj1" fmla="val 30495"/>
              <a:gd name="adj2" fmla="val 114744"/>
            </a:avLst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Ты не прав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Овальная выноска 7"/>
          <p:cNvSpPr/>
          <p:nvPr/>
        </p:nvSpPr>
        <p:spPr>
          <a:xfrm>
            <a:off x="2214546" y="1428736"/>
            <a:ext cx="1785950" cy="1000132"/>
          </a:xfrm>
          <a:prstGeom prst="wedgeEllipseCallout">
            <a:avLst>
              <a:gd name="adj1" fmla="val 30495"/>
              <a:gd name="adj2" fmla="val 151025"/>
            </a:avLst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Подумай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Овальная выноска 8"/>
          <p:cNvSpPr/>
          <p:nvPr/>
        </p:nvSpPr>
        <p:spPr>
          <a:xfrm>
            <a:off x="4929190" y="1285860"/>
            <a:ext cx="1357322" cy="1000132"/>
          </a:xfrm>
          <a:prstGeom prst="wedgeEllipseCallout">
            <a:avLst>
              <a:gd name="adj1" fmla="val -12278"/>
              <a:gd name="adj2" fmla="val 164086"/>
            </a:avLst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Еще разок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Овальная выноска 9"/>
          <p:cNvSpPr/>
          <p:nvPr/>
        </p:nvSpPr>
        <p:spPr>
          <a:xfrm>
            <a:off x="6786578" y="1357298"/>
            <a:ext cx="1785950" cy="1000132"/>
          </a:xfrm>
          <a:prstGeom prst="wedgeEllipseCallout">
            <a:avLst>
              <a:gd name="adj1" fmla="val -7488"/>
              <a:gd name="adj2" fmla="val 152476"/>
            </a:avLst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Решай дальше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14348" y="428604"/>
            <a:ext cx="7535914" cy="89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Шестиугольник 2"/>
          <p:cNvSpPr/>
          <p:nvPr/>
        </p:nvSpPr>
        <p:spPr>
          <a:xfrm>
            <a:off x="785786" y="3643314"/>
            <a:ext cx="1071570" cy="928694"/>
          </a:xfrm>
          <a:prstGeom prst="hexagon">
            <a:avLst/>
          </a:prstGeom>
          <a:solidFill>
            <a:schemeClr val="bg1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Шестиугольник 3"/>
          <p:cNvSpPr/>
          <p:nvPr/>
        </p:nvSpPr>
        <p:spPr>
          <a:xfrm>
            <a:off x="2500298" y="3643314"/>
            <a:ext cx="1071570" cy="928694"/>
          </a:xfrm>
          <a:prstGeom prst="hexagon">
            <a:avLst/>
          </a:prstGeom>
          <a:solidFill>
            <a:schemeClr val="bg1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12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Шестиугольник 4"/>
          <p:cNvSpPr/>
          <p:nvPr/>
        </p:nvSpPr>
        <p:spPr>
          <a:xfrm>
            <a:off x="4286248" y="3714752"/>
            <a:ext cx="1571636" cy="928694"/>
          </a:xfrm>
          <a:prstGeom prst="hexagon">
            <a:avLst/>
          </a:prstGeom>
          <a:solidFill>
            <a:schemeClr val="bg1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64/3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Шестиугольник 5"/>
          <p:cNvSpPr/>
          <p:nvPr/>
        </p:nvSpPr>
        <p:spPr>
          <a:xfrm>
            <a:off x="6357950" y="3643314"/>
            <a:ext cx="1071570" cy="928694"/>
          </a:xfrm>
          <a:prstGeom prst="hexagon">
            <a:avLst/>
          </a:prstGeom>
          <a:solidFill>
            <a:schemeClr val="bg1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16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ая выноска 6"/>
          <p:cNvSpPr/>
          <p:nvPr/>
        </p:nvSpPr>
        <p:spPr>
          <a:xfrm>
            <a:off x="571472" y="2500306"/>
            <a:ext cx="1428760" cy="714380"/>
          </a:xfrm>
          <a:prstGeom prst="wedgeRectCallout">
            <a:avLst>
              <a:gd name="adj1" fmla="val -15206"/>
              <a:gd name="adj2" fmla="val 12171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Ты прав</a:t>
            </a:r>
            <a:endParaRPr lang="ru-RU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ая выноска 7"/>
          <p:cNvSpPr/>
          <p:nvPr/>
        </p:nvSpPr>
        <p:spPr>
          <a:xfrm>
            <a:off x="2643174" y="2428868"/>
            <a:ext cx="1428760" cy="714380"/>
          </a:xfrm>
          <a:prstGeom prst="wedgeRectCallout">
            <a:avLst>
              <a:gd name="adj1" fmla="val -17238"/>
              <a:gd name="adj2" fmla="val 135932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Проверь</a:t>
            </a:r>
            <a:endParaRPr lang="ru-RU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ая выноска 8"/>
          <p:cNvSpPr/>
          <p:nvPr/>
        </p:nvSpPr>
        <p:spPr>
          <a:xfrm>
            <a:off x="4714876" y="2214554"/>
            <a:ext cx="1428760" cy="714380"/>
          </a:xfrm>
          <a:prstGeom prst="wedgeRectCallout">
            <a:avLst>
              <a:gd name="adj1" fmla="val -11143"/>
              <a:gd name="adj2" fmla="val 1765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Подумай</a:t>
            </a:r>
            <a:endParaRPr lang="ru-RU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ая выноска 9"/>
          <p:cNvSpPr/>
          <p:nvPr/>
        </p:nvSpPr>
        <p:spPr>
          <a:xfrm>
            <a:off x="6715140" y="2357430"/>
            <a:ext cx="1428760" cy="714380"/>
          </a:xfrm>
          <a:prstGeom prst="wedgeRectCallout">
            <a:avLst>
              <a:gd name="adj1" fmla="val -26381"/>
              <a:gd name="adj2" fmla="val 13390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Ошибка</a:t>
            </a:r>
            <a:endParaRPr lang="ru-RU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91680" y="1844824"/>
            <a:ext cx="5609834" cy="1541785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hevronInverted">
              <a:avLst/>
            </a:prstTxWarp>
            <a:spAutoFit/>
          </a:bodyPr>
          <a:lstStyle/>
          <a:p>
            <a:pPr algn="ctr"/>
            <a:r>
              <a:rPr lang="ru-RU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Молодцы</a:t>
            </a:r>
            <a:endParaRPr lang="ru-RU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C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334</TotalTime>
  <Words>130</Words>
  <Application>Microsoft Office PowerPoint</Application>
  <PresentationFormat>Экран (4:3)</PresentationFormat>
  <Paragraphs>79</Paragraphs>
  <Slides>9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1" baseType="lpstr">
      <vt:lpstr>Тема Office</vt:lpstr>
      <vt:lpstr>Формула</vt:lpstr>
      <vt:lpstr>Конкурс интерактивных презентаций</vt:lpstr>
      <vt:lpstr>Площади фигур</vt:lpstr>
      <vt:lpstr>Площади фигур</vt:lpstr>
      <vt:lpstr>Тест</vt:lpstr>
      <vt:lpstr>Слайд 5</vt:lpstr>
      <vt:lpstr>Слайд 6</vt:lpstr>
      <vt:lpstr>Слайд 7</vt:lpstr>
      <vt:lpstr>Слайд 8</vt:lpstr>
      <vt:lpstr>Слайд 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Площади фигур</dc:title>
  <dc:creator>user</dc:creator>
  <cp:lastModifiedBy>revaz</cp:lastModifiedBy>
  <cp:revision>33</cp:revision>
  <dcterms:created xsi:type="dcterms:W3CDTF">2012-12-12T20:01:43Z</dcterms:created>
  <dcterms:modified xsi:type="dcterms:W3CDTF">2013-04-07T18:54:51Z</dcterms:modified>
</cp:coreProperties>
</file>