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3" r:id="rId4"/>
    <p:sldId id="261" r:id="rId5"/>
    <p:sldId id="277" r:id="rId6"/>
    <p:sldId id="265" r:id="rId7"/>
    <p:sldId id="268" r:id="rId8"/>
    <p:sldId id="281" r:id="rId9"/>
    <p:sldId id="279" r:id="rId10"/>
    <p:sldId id="278" r:id="rId11"/>
    <p:sldId id="262" r:id="rId12"/>
    <p:sldId id="264" r:id="rId13"/>
    <p:sldId id="280" r:id="rId14"/>
    <p:sldId id="266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hecke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checker dir="vert"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www.mathworld.ru/im/three_wise_men.jpg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hyperlink" Target="http://www.giannigargano.it/wp-content/uploads/2011/09/barbiere.gif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vaviloff.hitfm.kg/wp-content/uploads/question_mark_person-1024x1024.jpg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hyperlink" Target="http://www.janeheller.com/confessionsblog/wp-content/uploads/2011/01/applause-thumb-240x240-1498461.gif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6.png"/><Relationship Id="rId4" Type="http://schemas.openxmlformats.org/officeDocument/2006/relationships/hyperlink" Target="http://static.insales.ru/images/products/1/7408/548080/large/Present1.pn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gi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gif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456spb.edusite.ru/images/123kopiya.gif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jpeg"/><Relationship Id="rId4" Type="http://schemas.openxmlformats.org/officeDocument/2006/relationships/hyperlink" Target="http://www.ficklerengineering.com/sitebuildercontent/sitebuilderpictures/logo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fictionbook.ru/static/bookimages/00/06/77/00067757.bin.dir/h/i_009.jpg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vaviloff.hitfm.kg/wp-content/uploads/question_mark_person-1024x1024.jpg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nkozlov.ru/upload/images/0909/0909141643470.jpg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jpeg"/><Relationship Id="rId4" Type="http://schemas.openxmlformats.org/officeDocument/2006/relationships/hyperlink" Target="http://s56.radikal.ru/i151/1009/d2/e80c7e038912.jp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vaviloff.hitfm.kg/wp-content/uploads/question_mark_person-1024x1024.jpg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611560" y="692696"/>
            <a:ext cx="8028384" cy="36009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r"/>
            <a:r>
              <a:rPr lang="ru-RU" sz="6000" b="1" i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Занимательный</a:t>
            </a:r>
          </a:p>
          <a:p>
            <a:pPr algn="r"/>
            <a:r>
              <a:rPr lang="ru-RU" sz="66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ru-RU" sz="9600" b="1" cap="none" spc="0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м</a:t>
            </a:r>
            <a:r>
              <a:rPr lang="ru-RU" sz="96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и</a:t>
            </a:r>
            <a:r>
              <a:rPr lang="ru-RU" sz="9600" b="1" cap="none" spc="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р</a:t>
            </a:r>
          </a:p>
          <a:p>
            <a:pPr algn="r"/>
            <a:r>
              <a:rPr lang="ru-RU" sz="72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 задач</a:t>
            </a:r>
            <a:endParaRPr lang="ru-RU" sz="72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3568" y="5658430"/>
            <a:ext cx="7848872" cy="57888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Учитель: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ru-RU" sz="2800" b="1" dirty="0" smtClean="0">
                <a:solidFill>
                  <a:srgbClr val="FFC000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Рубель Елена Валерьевна</a:t>
            </a:r>
            <a:endParaRPr lang="ru-RU" sz="2800" dirty="0">
              <a:solidFill>
                <a:srgbClr val="FFC000"/>
              </a:solidFill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600" y="1944365"/>
            <a:ext cx="3528392" cy="256475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55776" y="133800"/>
            <a:ext cx="4752528" cy="106295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400" b="1" i="0" u="none" strike="noStrike" kern="1200" normalizeH="0" baseline="0" noProof="0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Задача</a:t>
            </a:r>
            <a:endParaRPr kumimoji="0" lang="ru-RU" sz="4400" b="1" i="0" u="none" strike="noStrike" kern="1200" normalizeH="0" baseline="0" noProof="0" dirty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736304" y="997896"/>
            <a:ext cx="6300192" cy="106295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400" b="1" i="0" u="none" strike="noStrike" kern="1200" normalizeH="0" baseline="0" noProof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«О трёх мудрецах»</a:t>
            </a:r>
            <a:endParaRPr kumimoji="0" lang="ru-RU" sz="4400" b="1" i="0" u="none" strike="noStrike" kern="1200" normalizeH="0" baseline="0" noProof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146" name="Picture 2" descr="Картинка 1 из 104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528" y="476672"/>
            <a:ext cx="2304256" cy="161956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251520" y="2832025"/>
            <a:ext cx="8712968" cy="3693319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Три неких древних мудреца вступили в спор: кто из троих более мудр? Спор помог решить случайный прохожий, предложивший им испытание на сообразительность.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— Вы видите у меня, — сказал он, — 5 колпаков: 3 черных и 2 белых. Закройте глаза!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С этими словами он надел каждому по черному колпаку, а два белых спрятал в мешки.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— Можете открыть глаза, — сказал прохожий. — Кто угадает, какого цвета колпак украшает его голову, тот вправе считать себя самым мудрым.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Долго сидели мудрецы, глядя друг на друга...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Наконец один воскликнул: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— На мне черный!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Как он догадался?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267744" y="476672"/>
            <a:ext cx="6912768" cy="106295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200" b="1" i="0" u="none" strike="noStrike" kern="1200" normalizeH="0" baseline="0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Задачи - упражнения</a:t>
            </a:r>
            <a:endParaRPr kumimoji="0" lang="ru-RU" sz="4200" b="1" i="0" u="none" strike="noStrike" kern="1200" normalizeH="0" baseline="0" noProof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>
          <a:xfrm>
            <a:off x="323528" y="2276872"/>
            <a:ext cx="8568952" cy="4320480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endParaRPr lang="ru-RU" sz="21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/>
            <a:r>
              <a:rPr lang="ru-RU" sz="2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№1. 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Продолжите последовательность чисел:</a:t>
            </a:r>
          </a:p>
          <a:p>
            <a:pPr marL="457200" indent="-457200"/>
            <a:r>
              <a:rPr lang="ru-RU" sz="2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1; 1; 2; 3; 5; 8; 13; 21; … </a:t>
            </a:r>
          </a:p>
          <a:p>
            <a:pPr marL="457200" indent="-457200"/>
            <a:r>
              <a:rPr lang="ru-RU" sz="2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№2. 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Вместо звёздочек поставьте в примерах такие</a:t>
            </a:r>
          </a:p>
          <a:p>
            <a:pPr marL="457200" indent="-457200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знаки действий, чтобы равенства были верными:</a:t>
            </a:r>
          </a:p>
          <a:p>
            <a:pPr marL="457200" indent="-457200">
              <a:lnSpc>
                <a:spcPct val="150000"/>
              </a:lnSpc>
            </a:pP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1) 37 * </a:t>
            </a:r>
            <a:r>
              <a:rPr lang="ru-RU" sz="2400" b="1" baseline="30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2400" b="1" baseline="-25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 74</a:t>
            </a:r>
          </a:p>
          <a:p>
            <a:pPr marL="457200" indent="-457200">
              <a:lnSpc>
                <a:spcPct val="150000"/>
              </a:lnSpc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        2) </a:t>
            </a:r>
            <a:r>
              <a:rPr lang="ru-RU" sz="2400" b="1" baseline="30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33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/</a:t>
            </a:r>
            <a:r>
              <a:rPr lang="ru-RU" sz="2400" b="1" baseline="-25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40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 * </a:t>
            </a:r>
            <a:r>
              <a:rPr lang="ru-RU" sz="2400" b="1" baseline="30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10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/</a:t>
            </a:r>
            <a:r>
              <a:rPr lang="ru-RU" sz="2400" b="1" baseline="-25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11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 0,75</a:t>
            </a:r>
            <a:endParaRPr lang="ru-RU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3) 0,45 * </a:t>
            </a:r>
            <a:r>
              <a:rPr lang="ru-RU" sz="2400" b="1" baseline="30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2400" b="1" baseline="-25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 </a:t>
            </a:r>
            <a:r>
              <a:rPr lang="ru-RU" sz="2400" b="1" baseline="30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/</a:t>
            </a:r>
            <a:r>
              <a:rPr lang="ru-RU" sz="2400" b="1" baseline="-25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5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2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№3.</a:t>
            </a:r>
            <a:r>
              <a:rPr lang="ru-RU" sz="2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Пользуясь признаками делимости, определите,</a:t>
            </a:r>
          </a:p>
          <a:p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делится ли число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37927175 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6; 11; 15; 25.</a:t>
            </a:r>
          </a:p>
        </p:txBody>
      </p:sp>
      <p:pic>
        <p:nvPicPr>
          <p:cNvPr id="6" name="Picture 6" descr="http://doc.ielectro.ru/DOCS/532/53230/image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260648"/>
            <a:ext cx="2088232" cy="17802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000"/>
                            </p:stCondLst>
                            <p:childTnLst>
                              <p:par>
                                <p:cTn id="4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3000"/>
                            </p:stCondLst>
                            <p:childTnLst>
                              <p:par>
                                <p:cTn id="5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0"/>
                            </p:stCondLst>
                            <p:childTnLst>
                              <p:par>
                                <p:cTn id="6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7000"/>
                            </p:stCondLst>
                            <p:childTnLst>
                              <p:par>
                                <p:cTn id="6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9000"/>
                            </p:stCondLst>
                            <p:childTnLst>
                              <p:par>
                                <p:cTn id="7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03648" y="1069904"/>
            <a:ext cx="6336704" cy="106295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400" b="1" i="0" u="none" strike="noStrike" kern="1200" normalizeH="0" baseline="0" noProof="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«Сколько волос?»</a:t>
            </a:r>
            <a:endParaRPr kumimoji="0" lang="ru-RU" sz="4400" b="1" i="0" u="none" strike="noStrike" kern="1200" normalizeH="0" baseline="0" noProof="0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475656" y="332656"/>
            <a:ext cx="6336704" cy="918936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000" b="1" i="0" u="none" strike="noStrike" kern="1200" normalizeH="0" baseline="0" noProof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Задача</a:t>
            </a:r>
            <a:endParaRPr kumimoji="0" lang="ru-RU" sz="4000" b="1" i="0" u="none" strike="noStrike" kern="1200" normalizeH="0" baseline="0" noProof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47864" y="2811700"/>
            <a:ext cx="5616624" cy="37856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Из парикмахерской я вышел наголо остриженным. Лето, жарко. Иду и радуюсь. Навстречу приятель, очень любознательный и хитроумный парень. Поздоровался и спрашивает: «Что же это ты столько волос оставил на голове?». Я удивился, а он продолжает: «Сколько, по-твоему, метров волос осталось у тебя на голове?». «Метр, два, может быть, и будет, если собрать все остатки», – ответил я ему, не ожидая подвоха. Приятель рассмеялся: «Ошибся. И во много раз».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Картинка 35 из 18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512" y="3284984"/>
            <a:ext cx="3024337" cy="26298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83568" y="3086128"/>
            <a:ext cx="7776864" cy="1062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8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математика</a:t>
            </a:r>
            <a:endParaRPr kumimoji="0" lang="ru-RU" sz="8800" b="1" i="0" u="none" strike="noStrike" kern="1200" normalizeH="0" baseline="0" noProof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4524216"/>
            <a:ext cx="8712968" cy="1785104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Из букв слова 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«математика»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нужно составить</a:t>
            </a:r>
          </a:p>
          <a:p>
            <a:pPr algn="ctr"/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как можно больше слов. </a:t>
            </a:r>
          </a:p>
          <a:p>
            <a:pPr algn="ctr"/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Каждую букву разрешается использовать столько раз, сколько она встречается в этом слове.</a:t>
            </a:r>
            <a:endParaRPr lang="ru-RU" sz="2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Картинка 3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624" y="72008"/>
            <a:ext cx="1628800" cy="1628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79512" y="548680"/>
            <a:ext cx="8964488" cy="720080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lnSpc>
                <a:spcPts val="3800"/>
              </a:lnSpc>
              <a:spcBef>
                <a:spcPct val="0"/>
              </a:spcBef>
            </a:pPr>
            <a:r>
              <a:rPr kumimoji="0" lang="ru-RU" sz="3600" b="1" i="0" u="none" strike="noStrike" kern="1200" normalizeH="0" baseline="0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Игра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1697226"/>
            <a:ext cx="8892480" cy="579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3800"/>
              </a:lnSpc>
              <a:spcBef>
                <a:spcPct val="0"/>
              </a:spcBef>
            </a:pPr>
            <a:r>
              <a:rPr lang="ru-RU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«Кто составит больше слов?»</a:t>
            </a:r>
            <a:endParaRPr lang="ru-RU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1213920"/>
            <a:ext cx="9144000" cy="106295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4400" b="1" dirty="0" smtClean="0">
                <a:ln w="11430"/>
                <a:solidFill>
                  <a:schemeClr val="accent3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«Подарок или</a:t>
            </a:r>
          </a:p>
          <a:p>
            <a:pPr lvl="0" algn="ctr">
              <a:spcBef>
                <a:spcPct val="0"/>
              </a:spcBef>
            </a:pPr>
            <a:r>
              <a:rPr lang="ru-RU" sz="4400" b="1" dirty="0" smtClean="0">
                <a:ln w="11430"/>
                <a:solidFill>
                  <a:schemeClr val="accent3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   аплодисменты?»</a:t>
            </a:r>
            <a:endParaRPr kumimoji="0" lang="ru-RU" sz="4400" b="1" i="0" u="none" strike="noStrike" kern="1200" normalizeH="0" baseline="0" noProof="0" dirty="0">
              <a:ln w="11430"/>
              <a:solidFill>
                <a:schemeClr val="accent3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0" y="188640"/>
            <a:ext cx="9144000" cy="720080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lnSpc>
                <a:spcPts val="3800"/>
              </a:lnSpc>
              <a:spcBef>
                <a:spcPct val="0"/>
              </a:spcBef>
            </a:pPr>
            <a:r>
              <a:rPr kumimoji="0" lang="ru-RU" sz="3600" b="1" i="0" u="none" strike="noStrike" kern="1200" normalizeH="0" baseline="0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Игра </a:t>
            </a:r>
          </a:p>
        </p:txBody>
      </p:sp>
      <p:pic>
        <p:nvPicPr>
          <p:cNvPr id="2050" name="Picture 2" descr="Картинка 34 из 199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57577" y="2780928"/>
            <a:ext cx="3847627" cy="4032448"/>
          </a:xfrm>
          <a:prstGeom prst="rect">
            <a:avLst/>
          </a:prstGeom>
          <a:noFill/>
        </p:spPr>
      </p:pic>
      <p:pic>
        <p:nvPicPr>
          <p:cNvPr id="2052" name="Picture 4" descr="Картинка 35 из 537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1520" y="2708920"/>
            <a:ext cx="3810000" cy="3810000"/>
          </a:xfrm>
          <a:prstGeom prst="rect">
            <a:avLst/>
          </a:prstGeom>
          <a:noFill/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2915816" y="3590184"/>
            <a:ext cx="3528392" cy="918936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5400" b="1" dirty="0" smtClean="0">
                <a:ln w="11430"/>
                <a:solidFill>
                  <a:schemeClr val="accent3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или</a:t>
            </a:r>
            <a:r>
              <a:rPr lang="ru-RU" sz="4400" b="1" dirty="0" smtClean="0">
                <a:ln w="11430"/>
                <a:solidFill>
                  <a:schemeClr val="accent3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   </a:t>
            </a:r>
            <a:endParaRPr kumimoji="0" lang="ru-RU" sz="4400" b="1" i="0" u="none" strike="noStrike" kern="1200" normalizeH="0" baseline="0" noProof="0" dirty="0">
              <a:ln w="11430"/>
              <a:solidFill>
                <a:schemeClr val="accent3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260648"/>
            <a:ext cx="9036496" cy="1855040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>
              <a:spcBef>
                <a:spcPct val="0"/>
              </a:spcBef>
            </a:pPr>
            <a:r>
              <a:rPr lang="ru-RU" sz="2800" b="1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Задача</a:t>
            </a:r>
            <a:r>
              <a:rPr lang="ru-RU" sz="28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, конечно, не слишком простая:</a:t>
            </a:r>
          </a:p>
          <a:p>
            <a:pPr lvl="0">
              <a:spcBef>
                <a:spcPct val="0"/>
              </a:spcBef>
            </a:pPr>
            <a:r>
              <a:rPr kumimoji="0" lang="ru-RU" sz="2800" b="1" i="0" u="none" strike="noStrike" kern="1200" normalizeH="0" baseline="0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Играя, учить и учиться,</a:t>
            </a:r>
            <a:r>
              <a:rPr kumimoji="0" lang="ru-RU" sz="2800" b="1" i="0" u="none" strike="noStrike" kern="1200" normalizeH="0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играя, </a:t>
            </a:r>
          </a:p>
          <a:p>
            <a:pPr lvl="0">
              <a:spcBef>
                <a:spcPct val="0"/>
              </a:spcBef>
            </a:pPr>
            <a:r>
              <a:rPr lang="ru-RU" sz="2800" b="1" baseline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Но</a:t>
            </a:r>
            <a:r>
              <a:rPr lang="ru-RU" sz="28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, если с учебой сложить развлеченье, </a:t>
            </a:r>
          </a:p>
          <a:p>
            <a:pPr lvl="0">
              <a:spcBef>
                <a:spcPct val="0"/>
              </a:spcBef>
            </a:pPr>
            <a:r>
              <a:rPr kumimoji="0" lang="ru-RU" sz="2800" b="1" i="0" u="none" strike="noStrike" kern="1200" normalizeH="0" baseline="0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То</a:t>
            </a:r>
            <a:r>
              <a:rPr kumimoji="0" lang="ru-RU" sz="2800" b="1" i="0" u="none" strike="noStrike" kern="1200" normalizeH="0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праздником станет любое ученье!</a:t>
            </a:r>
            <a:endParaRPr kumimoji="0" lang="ru-RU" sz="2800" b="1" i="0" u="none" strike="noStrike" kern="1200" normalizeH="0" baseline="0" noProof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" name="Рисунок 3" descr="matem1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712032">
            <a:off x="2799477" y="2351199"/>
            <a:ext cx="3858869" cy="3220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7" descr="Сова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2967" y="3501008"/>
            <a:ext cx="2072809" cy="204104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8" name="Рисунок 7" descr="1191269251_c4133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948264" y="3212976"/>
            <a:ext cx="1800200" cy="258093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10" name="Рисунок 9" descr="236080-da7e3e9426888be0.gif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923928" y="5157192"/>
            <a:ext cx="1512168" cy="149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59632" y="2780928"/>
            <a:ext cx="698477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846928"/>
          </a:xfrm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900" dirty="0" smtClean="0">
                <a:ln w="11430"/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Цель:</a:t>
            </a:r>
            <a:r>
              <a:rPr lang="ru-RU" dirty="0" smtClean="0">
                <a:ln w="11430"/>
                <a:solidFill>
                  <a:srgbClr val="FFC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ru-RU" dirty="0">
              <a:ln w="11430"/>
              <a:solidFill>
                <a:srgbClr val="FFC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1680" y="3068960"/>
            <a:ext cx="5904656" cy="3096344"/>
          </a:xfrm>
          <a:prstGeom prst="round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развитие познавательного интереса, интеллекта учащихся, расширение знаний и воспитание стремления к их непрерывному совершенствованию, формирование чувства солидарности и здорового соперничества.  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5" descr="03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60232" y="476672"/>
            <a:ext cx="180132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236080-da7e3e9426888be0.gif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71600" y="692696"/>
            <a:ext cx="1296144" cy="1285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39752" y="2780928"/>
            <a:ext cx="6696744" cy="381642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/>
            <a:r>
              <a:rPr lang="ru-RU" sz="2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Чтобы спорилось нужное дело,</a:t>
            </a:r>
            <a:b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Чтобы в жизни не знать неудач,</a:t>
            </a:r>
            <a:b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Мы в поход отправляемся смело</a:t>
            </a:r>
            <a:b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мир загадок и сложных задач.</a:t>
            </a:r>
            <a:b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 беда, что идти далеко,</a:t>
            </a:r>
            <a:b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 боимся, что путь будет труден,</a:t>
            </a:r>
            <a:b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Достижения крупные людям,</a:t>
            </a:r>
            <a:b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Никогда не давались легко.</a:t>
            </a:r>
          </a:p>
          <a:p>
            <a:pPr marL="457200" indent="-457200"/>
            <a:r>
              <a:rPr lang="ru-RU" sz="2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</a:t>
            </a:r>
            <a:r>
              <a:rPr lang="ru-RU" sz="22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Н. К Антонович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987824" y="620688"/>
            <a:ext cx="5400600" cy="1224136"/>
          </a:xfrm>
          <a:prstGeom prst="rect">
            <a:avLst/>
          </a:prstGeom>
        </p:spPr>
        <p:txBody>
          <a:bodyPr vert="horz" lIns="91440" tIns="0" rIns="91440" bIns="0" rtlCol="0" anchor="b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Девиз: </a:t>
            </a:r>
            <a:endParaRPr kumimoji="0" lang="ru-RU" sz="7200" b="1" i="0" u="none" strike="noStrike" kern="1200" cap="none" spc="0" normalizeH="0" baseline="0" noProof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3314" name="Picture 2" descr="Картинка 23 из 15770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504" y="2924944"/>
            <a:ext cx="2960283" cy="3665984"/>
          </a:xfrm>
          <a:prstGeom prst="rect">
            <a:avLst/>
          </a:prstGeom>
          <a:noFill/>
        </p:spPr>
      </p:pic>
      <p:pic>
        <p:nvPicPr>
          <p:cNvPr id="13332" name="Picture 20" descr="Картинка 137 из 157705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043608" y="116632"/>
            <a:ext cx="2880320" cy="230425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11560" y="260648"/>
            <a:ext cx="7776864" cy="106295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6000" b="1" i="0" u="none" strike="noStrike" kern="1200" normalizeH="0" baseline="0" noProof="0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Сказка</a:t>
            </a:r>
            <a:endParaRPr kumimoji="0" lang="ru-RU" sz="6000" b="1" i="0" u="none" strike="noStrike" kern="1200" normalizeH="0" baseline="0" noProof="0" dirty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03648" y="997896"/>
            <a:ext cx="6336704" cy="106295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400" b="1" i="1" u="none" strike="noStrike" kern="1200" normalizeH="0" baseline="0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«Хитрая лиса»</a:t>
            </a:r>
            <a:endParaRPr kumimoji="0" lang="ru-RU" sz="4400" b="1" i="1" u="none" strike="noStrike" kern="1200" normalizeH="0" baseline="0" noProof="0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2290" name="Picture 2" descr="Картинка 6 из 39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2996952"/>
            <a:ext cx="4248472" cy="342710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Прямоугольник 8"/>
          <p:cNvSpPr/>
          <p:nvPr/>
        </p:nvSpPr>
        <p:spPr>
          <a:xfrm>
            <a:off x="5148064" y="3140968"/>
            <a:ext cx="3672408" cy="29238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Внимательно изучите условие задачи и ответьте на вопросы:</a:t>
            </a:r>
          </a:p>
          <a:p>
            <a:pPr algn="ctr"/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Кто прав: медведь или лиса?</a:t>
            </a:r>
          </a:p>
          <a:p>
            <a:pPr algn="ctr"/>
            <a:r>
              <a:rPr lang="ru-RU" sz="28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бы ты поделил рыбу?</a:t>
            </a:r>
            <a:endParaRPr lang="ru-RU" sz="2800" b="1" i="1" u="sng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07504" y="836712"/>
            <a:ext cx="9036496" cy="106295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400" b="1" i="0" u="none" strike="noStrike" kern="1200" normalizeH="0" baseline="0" noProof="0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«Треугольник и квадрат»</a:t>
            </a:r>
            <a:endParaRPr kumimoji="0" lang="ru-RU" sz="4400" b="1" i="0" u="none" strike="noStrike" kern="1200" normalizeH="0" baseline="0" noProof="0" dirty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475656" y="188640"/>
            <a:ext cx="6336704" cy="864096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000" b="1" i="0" u="none" strike="noStrike" kern="1200" normalizeH="0" baseline="0" noProof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Задание</a:t>
            </a:r>
            <a:endParaRPr kumimoji="0" lang="ru-RU" sz="4000" b="1" i="0" u="none" strike="noStrike" kern="1200" normalizeH="0" baseline="0" noProof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4035524"/>
            <a:ext cx="2365977" cy="227379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08445" y="4077072"/>
            <a:ext cx="2412027" cy="223224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11269" name="Picture 5" descr="treugolnik_i_kvadrat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82652" y="4293096"/>
            <a:ext cx="2857500" cy="17335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рямоугольник 8"/>
          <p:cNvSpPr/>
          <p:nvPr/>
        </p:nvSpPr>
        <p:spPr>
          <a:xfrm>
            <a:off x="1835696" y="2852936"/>
            <a:ext cx="5400600" cy="830997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Жили-были два брата,</a:t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Треугольник с Квадратом…</a:t>
            </a:r>
            <a:endParaRPr lang="ru-RU" sz="2400" dirty="0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260648"/>
            <a:ext cx="9144000" cy="720080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lnSpc>
                <a:spcPts val="3800"/>
              </a:lnSpc>
              <a:spcBef>
                <a:spcPct val="0"/>
              </a:spcBef>
            </a:pPr>
            <a:r>
              <a:rPr kumimoji="0" lang="ru-RU" sz="3600" b="1" i="0" u="none" strike="noStrike" kern="1200" normalizeH="0" baseline="0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Игра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3703672"/>
            <a:ext cx="7272808" cy="267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Внимание!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Проводится</a:t>
            </a:r>
          </a:p>
          <a:p>
            <a:pPr algn="ctr"/>
            <a:r>
              <a:rPr lang="ru-RU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аукцион пословиц и поговорок,</a:t>
            </a:r>
          </a:p>
          <a:p>
            <a:pPr algn="ctr"/>
            <a:r>
              <a:rPr lang="ru-RU" sz="28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в которых присутствуют числа.</a:t>
            </a: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Побеждает тот, кто последним назовет пословицу или поговорку.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99658" y="2624206"/>
            <a:ext cx="1848206" cy="19569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8" name="Picture 4" descr="Картинка 3 из 640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12160" y="2780928"/>
            <a:ext cx="1800200" cy="1800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3" name="Прямоугольник 12"/>
          <p:cNvSpPr/>
          <p:nvPr/>
        </p:nvSpPr>
        <p:spPr>
          <a:xfrm>
            <a:off x="251520" y="1124744"/>
            <a:ext cx="8712968" cy="1089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3800"/>
              </a:lnSpc>
              <a:spcBef>
                <a:spcPct val="0"/>
              </a:spcBef>
            </a:pPr>
            <a:r>
              <a:rPr lang="ru-RU" sz="44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«Пословицы и поговорки </a:t>
            </a:r>
          </a:p>
          <a:p>
            <a:pPr lvl="0" algn="ctr">
              <a:lnSpc>
                <a:spcPts val="3800"/>
              </a:lnSpc>
              <a:spcBef>
                <a:spcPct val="0"/>
              </a:spcBef>
            </a:pPr>
            <a:r>
              <a:rPr lang="ru-RU" sz="44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с числами</a:t>
            </a:r>
            <a:r>
              <a:rPr lang="ru-RU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»</a:t>
            </a:r>
            <a:endParaRPr lang="ru-RU" sz="4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75656" y="61792"/>
            <a:ext cx="6336704" cy="846928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000" b="1" i="0" u="none" strike="noStrike" kern="1200" normalizeH="0" baseline="0" noProof="0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Задача</a:t>
            </a:r>
            <a:endParaRPr kumimoji="0" lang="ru-RU" sz="4000" b="1" i="0" u="none" strike="noStrike" kern="1200" normalizeH="0" baseline="0" noProof="0" dirty="0">
              <a:ln w="11430"/>
              <a:solidFill>
                <a:srgbClr val="92D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9700" name="Picture 4" descr="Картинка 31 из 790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04248" y="332656"/>
            <a:ext cx="1512168" cy="184134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9702" name="Picture 6" descr="Картинка 146 из 790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83568" y="3645024"/>
            <a:ext cx="2091113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899592" y="332656"/>
            <a:ext cx="1512168" cy="1800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1115616" y="5949280"/>
            <a:ext cx="1296144" cy="630904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32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№1</a:t>
            </a:r>
            <a:r>
              <a:rPr kumimoji="0" lang="ru-RU" sz="3200" b="1" i="0" u="none" strike="noStrike" kern="1200" normalizeH="0" baseline="0" noProof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endParaRPr kumimoji="0" lang="ru-RU" sz="3200" b="1" i="0" u="none" strike="noStrike" kern="1200" normalizeH="0" baseline="0" noProof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51520" y="2798096"/>
            <a:ext cx="3096344" cy="7029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lnSpc>
                <a:spcPts val="2500"/>
              </a:lnSpc>
              <a:spcBef>
                <a:spcPct val="0"/>
              </a:spcBef>
            </a:pPr>
            <a:r>
              <a:rPr lang="ru-RU" sz="2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Клубничное или малиновое</a:t>
            </a:r>
            <a:endParaRPr kumimoji="0" lang="ru-RU" sz="2400" b="1" i="0" u="none" strike="noStrike" kern="1200" normalizeH="0" baseline="0" noProof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4139952" y="5949280"/>
            <a:ext cx="1296144" cy="630904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32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№2</a:t>
            </a:r>
            <a:r>
              <a:rPr kumimoji="0" lang="ru-RU" sz="3200" b="1" i="0" u="none" strike="noStrike" kern="1200" normalizeH="0" baseline="0" noProof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endParaRPr kumimoji="0" lang="ru-RU" sz="3200" b="1" i="0" u="none" strike="noStrike" kern="1200" normalizeH="0" baseline="0" noProof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876256" y="5949280"/>
            <a:ext cx="1296144" cy="630904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32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№3</a:t>
            </a:r>
            <a:r>
              <a:rPr kumimoji="0" lang="ru-RU" sz="3200" b="1" i="0" u="none" strike="noStrike" kern="1200" normalizeH="0" baseline="0" noProof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endParaRPr kumimoji="0" lang="ru-RU" sz="3200" b="1" i="0" u="none" strike="noStrike" kern="1200" normalizeH="0" baseline="0" noProof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5" name="Picture 6" descr="Картинка 146 из 790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444208" y="3645024"/>
            <a:ext cx="2091113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" name="Picture 6" descr="Картинка 146 из 790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07904" y="3645024"/>
            <a:ext cx="2091113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7" name="Заголовок 1"/>
          <p:cNvSpPr txBox="1">
            <a:spLocks/>
          </p:cNvSpPr>
          <p:nvPr/>
        </p:nvSpPr>
        <p:spPr>
          <a:xfrm>
            <a:off x="3707904" y="2798096"/>
            <a:ext cx="2160240" cy="7029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lnSpc>
                <a:spcPts val="2500"/>
              </a:lnSpc>
              <a:spcBef>
                <a:spcPct val="0"/>
              </a:spcBef>
            </a:pPr>
            <a:r>
              <a:rPr lang="ru-RU" sz="2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Вишнёвое</a:t>
            </a:r>
            <a:endParaRPr kumimoji="0" lang="ru-RU" sz="2400" b="1" i="0" u="none" strike="noStrike" kern="1200" normalizeH="0" baseline="0" noProof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6372200" y="2798096"/>
            <a:ext cx="2304256" cy="7029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lnSpc>
                <a:spcPts val="2500"/>
              </a:lnSpc>
              <a:spcBef>
                <a:spcPct val="0"/>
              </a:spcBef>
            </a:pPr>
            <a:r>
              <a:rPr lang="ru-RU" sz="24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Малиновое</a:t>
            </a:r>
            <a:endParaRPr kumimoji="0" lang="ru-RU" sz="2400" b="1" i="0" u="none" strike="noStrike" kern="1200" normalizeH="0" baseline="0" noProof="0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1403648" y="1268760"/>
            <a:ext cx="6336704" cy="106295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400" b="1" i="1" u="none" strike="noStrike" kern="1200" normalizeH="0" baseline="0" noProof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«Малиновое варенье»</a:t>
            </a:r>
            <a:endParaRPr kumimoji="0" lang="ru-RU" sz="4400" b="1" i="1" u="none" strike="noStrike" kern="1200" normalizeH="0" baseline="0" noProof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6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000"/>
                            </p:stCondLst>
                            <p:childTnLst>
                              <p:par>
                                <p:cTn id="71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3000"/>
                            </p:stCondLst>
                            <p:childTnLst>
                              <p:par>
                                <p:cTn id="8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4000"/>
                            </p:stCondLst>
                            <p:childTnLst>
                              <p:par>
                                <p:cTn id="8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 animBg="1"/>
      <p:bldP spid="13" grpId="0"/>
      <p:bldP spid="14" grpId="0"/>
      <p:bldP spid="17" grpId="0" animBg="1"/>
      <p:bldP spid="18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619672" y="332656"/>
            <a:ext cx="6336704" cy="846928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000" b="1" i="0" u="none" strike="noStrike" kern="1200" normalizeH="0" baseline="0" noProof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Задача</a:t>
            </a:r>
            <a:endParaRPr kumimoji="0" lang="ru-RU" sz="4000" b="1" i="0" u="none" strike="noStrike" kern="1200" normalizeH="0" baseline="0" noProof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827584" y="980728"/>
            <a:ext cx="7632848" cy="106295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4400" b="1" i="1" u="none" strike="noStrike" kern="1200" normalizeH="0" baseline="0" noProof="0" dirty="0" smtClean="0">
                <a:ln w="11430"/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«Милостивый закон»</a:t>
            </a:r>
            <a:endParaRPr kumimoji="0" lang="ru-RU" sz="4400" b="1" i="1" u="none" strike="noStrike" kern="1200" normalizeH="0" baseline="0" noProof="0" dirty="0">
              <a:ln w="11430"/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8194" name="Picture 2" descr="Милостивый закон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9430" y="2996952"/>
            <a:ext cx="3740522" cy="337715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4572000" y="2852936"/>
            <a:ext cx="4392488" cy="3631763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ru-RU" sz="2300" b="1" dirty="0" smtClean="0">
                <a:latin typeface="Arial" pitchFamily="34" charset="0"/>
                <a:cs typeface="Arial" pitchFamily="34" charset="0"/>
              </a:rPr>
              <a:t>В некотором государстве был такой обычай. Каждый преступник, осужденный на смерть, тянул перед казнью жребий, который давал ему надежду на спасение. В ящик опускали две бумажки: одну с надписью «Жизнь», другую с надписью «Смерть»… </a:t>
            </a:r>
            <a:endParaRPr lang="ru-RU" sz="23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67544" y="116632"/>
            <a:ext cx="8352928" cy="1080120"/>
          </a:xfrm>
          <a:prstGeom prst="rect">
            <a:avLst/>
          </a:prstGeom>
        </p:spPr>
        <p:txBody>
          <a:bodyPr vert="horz" lIns="91440" tIns="0" rIns="91440" bIns="0" rtlCol="0" anchor="b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>
              <a:lnSpc>
                <a:spcPts val="3800"/>
              </a:lnSpc>
              <a:spcBef>
                <a:spcPct val="0"/>
              </a:spcBef>
            </a:pPr>
            <a:r>
              <a:rPr kumimoji="0" lang="ru-RU" sz="3600" b="1" i="0" u="none" strike="noStrike" kern="1200" normalizeH="0" baseline="0" noProof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Игра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481202"/>
            <a:ext cx="9144000" cy="579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3800"/>
              </a:lnSpc>
              <a:spcBef>
                <a:spcPct val="0"/>
              </a:spcBef>
            </a:pPr>
            <a:r>
              <a:rPr lang="ru-RU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itchFamily="34" charset="0"/>
              </a:rPr>
              <a:t>«Составь самое длинное слово»</a:t>
            </a:r>
            <a:endParaRPr lang="ru-RU" sz="36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4653136"/>
            <a:ext cx="8712968" cy="187743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Из букв слова</a:t>
            </a:r>
          </a:p>
          <a:p>
            <a:pPr algn="ctr"/>
            <a:r>
              <a:rPr lang="ru-RU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«прямоугольник» </a:t>
            </a:r>
          </a:p>
          <a:p>
            <a:pPr algn="ctr"/>
            <a:r>
              <a:rPr lang="ru-RU" sz="2600" b="1" dirty="0" smtClean="0">
                <a:latin typeface="Arial" pitchFamily="34" charset="0"/>
                <a:cs typeface="Arial" pitchFamily="34" charset="0"/>
              </a:rPr>
              <a:t>нужно составить</a:t>
            </a:r>
          </a:p>
          <a:p>
            <a:pPr algn="ctr"/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самое длинное слово.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4" descr="Картинка 3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876256" y="4725144"/>
            <a:ext cx="1728192" cy="17281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39552" y="2924944"/>
            <a:ext cx="8075243" cy="136631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1560" y="5085184"/>
            <a:ext cx="1728192" cy="960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867</TotalTime>
  <Words>588</Words>
  <Application>Microsoft Office PowerPoint</Application>
  <PresentationFormat>Экран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Модульная</vt:lpstr>
      <vt:lpstr>Слайд 1</vt:lpstr>
      <vt:lpstr>Цель: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павел</dc:creator>
  <cp:lastModifiedBy>revaz</cp:lastModifiedBy>
  <cp:revision>269</cp:revision>
  <dcterms:created xsi:type="dcterms:W3CDTF">2012-01-27T06:27:53Z</dcterms:created>
  <dcterms:modified xsi:type="dcterms:W3CDTF">2013-04-07T18:19:11Z</dcterms:modified>
</cp:coreProperties>
</file>