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2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8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90362" cy="124841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4103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05625" y="-1589088"/>
            <a:ext cx="1976438" cy="76390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1550" y="-1589088"/>
            <a:ext cx="5781675" cy="76390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550" y="1631950"/>
            <a:ext cx="3878263" cy="441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2213" y="1631950"/>
            <a:ext cx="3879850" cy="441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05625" y="-1589088"/>
            <a:ext cx="1976438" cy="76390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1550" y="-1589088"/>
            <a:ext cx="5781675" cy="76390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87425" y="2017713"/>
            <a:ext cx="3767138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06963" y="2017713"/>
            <a:ext cx="3768725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75438" y="106363"/>
            <a:ext cx="2000250" cy="6229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106363"/>
            <a:ext cx="5851525" cy="6229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550" y="1631950"/>
            <a:ext cx="3878263" cy="441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2213" y="1631950"/>
            <a:ext cx="3879850" cy="441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-1589088"/>
            <a:ext cx="7910513" cy="46640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631950"/>
            <a:ext cx="7910513" cy="441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4A452A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4A452A"/>
          </a:solidFill>
          <a:latin typeface="Cassandra" pitchFamily="64" charset="0"/>
          <a:cs typeface="Arial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4A452A"/>
          </a:solidFill>
          <a:latin typeface="Cassandra" pitchFamily="64" charset="0"/>
          <a:cs typeface="Arial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4A452A"/>
          </a:solidFill>
          <a:latin typeface="Cassandra" pitchFamily="64" charset="0"/>
          <a:cs typeface="Arial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4A452A"/>
          </a:solidFill>
          <a:latin typeface="Cassandra" pitchFamily="64" charset="0"/>
          <a:cs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4A452A"/>
          </a:solidFill>
          <a:latin typeface="Cassandra" pitchFamily="64" charset="0"/>
          <a:cs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4A452A"/>
          </a:solidFill>
          <a:latin typeface="Cassandra" pitchFamily="64" charset="0"/>
          <a:cs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4A452A"/>
          </a:solidFill>
          <a:latin typeface="Cassandra" pitchFamily="64" charset="0"/>
          <a:cs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4A452A"/>
          </a:solidFill>
          <a:latin typeface="Cassandra" pitchFamily="64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4A452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4A452A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4A452A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7375E"/>
          </a:solidFill>
          <a:latin typeface="Arial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7375E"/>
          </a:solidFill>
          <a:latin typeface="Arial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7375E"/>
          </a:solidFill>
          <a:latin typeface="Arial" charset="0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7375E"/>
          </a:solidFill>
          <a:latin typeface="Arial" charset="0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7375E"/>
          </a:solidFill>
          <a:latin typeface="Arial" charset="0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7375E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-1589088"/>
            <a:ext cx="7910513" cy="46640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631950"/>
            <a:ext cx="7910513" cy="441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4A452A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4A452A"/>
          </a:solidFill>
          <a:latin typeface="Cassandra" pitchFamily="64" charset="0"/>
          <a:cs typeface="Arial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4A452A"/>
          </a:solidFill>
          <a:latin typeface="Cassandra" pitchFamily="64" charset="0"/>
          <a:cs typeface="Arial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4A452A"/>
          </a:solidFill>
          <a:latin typeface="Cassandra" pitchFamily="64" charset="0"/>
          <a:cs typeface="Arial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4A452A"/>
          </a:solidFill>
          <a:latin typeface="Cassandra" pitchFamily="64" charset="0"/>
          <a:cs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4A452A"/>
          </a:solidFill>
          <a:latin typeface="Cassandra" pitchFamily="64" charset="0"/>
          <a:cs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4A452A"/>
          </a:solidFill>
          <a:latin typeface="Cassandra" pitchFamily="64" charset="0"/>
          <a:cs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4A452A"/>
          </a:solidFill>
          <a:latin typeface="Cassandra" pitchFamily="64" charset="0"/>
          <a:cs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4A452A"/>
          </a:solidFill>
          <a:latin typeface="Cassandra" pitchFamily="64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4A452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4A452A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4A452A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7375E"/>
          </a:solidFill>
          <a:latin typeface="Arial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7375E"/>
          </a:solidFill>
          <a:latin typeface="Arial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7375E"/>
          </a:solidFill>
          <a:latin typeface="Arial" charset="0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7375E"/>
          </a:solidFill>
          <a:latin typeface="Arial" charset="0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7375E"/>
          </a:solidFill>
          <a:latin typeface="Arial" charset="0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7375E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06363"/>
            <a:ext cx="7807325" cy="11430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7425" y="2017713"/>
            <a:ext cx="7688263" cy="43180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0" tIns="1940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199313" y="5670550"/>
            <a:ext cx="1785937" cy="958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 b="1" i="1">
          <a:solidFill>
            <a:srgbClr val="E6E6E6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 b="1" i="1">
          <a:solidFill>
            <a:srgbClr val="E6E6E6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 b="1" i="1">
          <a:solidFill>
            <a:srgbClr val="E6E6E6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 b="1" i="1">
          <a:solidFill>
            <a:srgbClr val="E6E6E6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 b="1" i="1">
          <a:solidFill>
            <a:srgbClr val="E6E6E6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 b="1" i="1">
          <a:solidFill>
            <a:srgbClr val="E6E6E6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 b="1" i="1">
          <a:solidFill>
            <a:srgbClr val="E6E6E6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 b="1" i="1">
          <a:solidFill>
            <a:srgbClr val="E6E6E6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 b="1" i="1">
          <a:solidFill>
            <a:srgbClr val="E6E6E6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E6E6E6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E6E6E6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E6E6E6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99CCFF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99CCFF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99CCFF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99CCFF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99CCFF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0" y="771525"/>
            <a:ext cx="1439863" cy="174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0975" y="-360363"/>
            <a:ext cx="2879725" cy="39592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339975" y="360363"/>
            <a:ext cx="6659563" cy="4859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>
                <a:solidFill>
                  <a:srgbClr val="4A452A"/>
                </a:solidFill>
              </a:rPr>
              <a:t>Ивановская Оксана Юрьевна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425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>
                <a:solidFill>
                  <a:srgbClr val="FF3300"/>
                </a:solidFill>
              </a:rPr>
              <a:t>7. Не пытайтесь самостоятельно устранять неполадки в компьютере – немедленно сообщите о них учителю!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16125" y="4257675"/>
            <a:ext cx="3335338" cy="2600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7038" y="3465513"/>
            <a:ext cx="3138487" cy="339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368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>
                <a:solidFill>
                  <a:srgbClr val="4A452A"/>
                </a:solidFill>
              </a:rPr>
              <a:t>Чтобы работа за компьютером не оказалась вредной для здоровья, придерживайтесь рекомендаций: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60588" y="3240088"/>
            <a:ext cx="5067300" cy="3071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395288" y="404813"/>
            <a:ext cx="8280400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1788" indent="-331788">
              <a:spcBef>
                <a:spcPts val="800"/>
              </a:spcBef>
              <a:buClr>
                <a:srgbClr val="4A452A"/>
              </a:buClr>
              <a:buSzPct val="80000"/>
              <a:buFont typeface="Wingdings 2" pitchFamily="16" charset="2"/>
              <a:buChar char="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ru-RU" sz="3200">
                <a:solidFill>
                  <a:srgbClr val="4A452A"/>
                </a:solidFill>
              </a:rPr>
              <a:t>Располагайтесь перед компьютером так, чтобы экран монитора находился на расстоянии 50 – 60 см от глаз.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9700" y="2024063"/>
            <a:ext cx="3524250" cy="4833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6175" y="2019300"/>
            <a:ext cx="3173413" cy="410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3995738" y="0"/>
            <a:ext cx="5148262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31788">
              <a:spcBef>
                <a:spcPts val="900"/>
              </a:spcBef>
              <a:buClrTx/>
              <a:buSzPct val="80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3200">
                <a:solidFill>
                  <a:srgbClr val="4A452A"/>
                </a:solidFill>
              </a:rPr>
              <a:t> </a:t>
            </a:r>
            <a:r>
              <a:rPr lang="ru-RU" sz="3600">
                <a:solidFill>
                  <a:srgbClr val="4A452A"/>
                </a:solidFill>
              </a:rPr>
              <a:t>Ноги ставьте на пол, локтями слегка касайтесь туловища.</a:t>
            </a:r>
          </a:p>
          <a:p>
            <a:pPr marL="341313" indent="-331788">
              <a:spcBef>
                <a:spcPts val="900"/>
              </a:spcBef>
              <a:buClrTx/>
              <a:buSzPct val="80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3600">
                <a:solidFill>
                  <a:srgbClr val="4A452A"/>
                </a:solidFill>
              </a:rPr>
              <a:t> Предплечья должны находиться на той же высоте, что и клавиатура.</a:t>
            </a:r>
          </a:p>
          <a:p>
            <a:pPr marL="341313" indent="-331788" hangingPunct="0">
              <a:spcBef>
                <a:spcPts val="9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3600">
                <a:solidFill>
                  <a:srgbClr val="4A452A"/>
                </a:solidFill>
              </a:rPr>
              <a:t>Сидите не сутулясь, не наклоняясь и не наваливаясь на спинку стула.</a:t>
            </a:r>
          </a:p>
          <a:p>
            <a:pPr marL="341313" indent="-331788">
              <a:spcBef>
                <a:spcPts val="900"/>
              </a:spcBef>
              <a:buClrTx/>
              <a:buSzPct val="80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ru-RU" sz="3600">
              <a:solidFill>
                <a:srgbClr val="4A452A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7475" y="566738"/>
            <a:ext cx="4202113" cy="5013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84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31788" algn="ctr">
              <a:spcBef>
                <a:spcPts val="900"/>
              </a:spcBef>
              <a:buClrTx/>
              <a:buSzPct val="80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3600">
                <a:solidFill>
                  <a:srgbClr val="4A452A"/>
                </a:solidFill>
              </a:rPr>
              <a:t>Каждые 5 минут старайтесь отрывать взгляд от экрана и смотреть на что-нибудь, находящееся вдали.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88" y="2160588"/>
            <a:ext cx="3265487" cy="4081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2051050" y="441325"/>
            <a:ext cx="43561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>
                <a:solidFill>
                  <a:srgbClr val="4A452A"/>
                </a:solidFill>
              </a:rPr>
              <a:t>Отдохнем?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00338" y="1331913"/>
            <a:ext cx="5651500" cy="4427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50825" y="1125538"/>
            <a:ext cx="8064500" cy="5329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ts val="16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6600">
              <a:solidFill>
                <a:srgbClr val="FF3300"/>
              </a:solidFill>
              <a:latin typeface="Calibri" pitchFamily="32" charset="0"/>
            </a:endParaRPr>
          </a:p>
          <a:p>
            <a:pPr>
              <a:spcBef>
                <a:spcPts val="16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6600">
              <a:solidFill>
                <a:srgbClr val="FF3300"/>
              </a:solidFill>
              <a:latin typeface="Calibri" pitchFamily="32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-179388" y="0"/>
            <a:ext cx="9539288" cy="2262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4400">
                <a:solidFill>
                  <a:srgbClr val="000000"/>
                </a:solidFill>
              </a:rPr>
              <a:t>Информатика — это наука об информации и о том, как с ней работать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51038" y="2443163"/>
            <a:ext cx="5429250" cy="367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250825" y="1125538"/>
            <a:ext cx="8064500" cy="5329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ts val="16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6600">
              <a:solidFill>
                <a:srgbClr val="FF3300"/>
              </a:solidFill>
              <a:latin typeface="Calibri" pitchFamily="32" charset="0"/>
            </a:endParaRPr>
          </a:p>
          <a:p>
            <a:pPr>
              <a:spcBef>
                <a:spcPts val="16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6600">
              <a:solidFill>
                <a:srgbClr val="FF3300"/>
              </a:solidFill>
              <a:latin typeface="Calibri" pitchFamily="32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179388" y="0"/>
            <a:ext cx="9539288" cy="2262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82550" y="179388"/>
            <a:ext cx="8918575" cy="219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2336" rIns="0" bIns="0"/>
          <a:lstStyle/>
          <a:p>
            <a:pPr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4800">
                <a:solidFill>
                  <a:srgbClr val="000000"/>
                </a:solidFill>
              </a:rPr>
              <a:t>Информация — сведения об окружающем мире и обо всем, что в нем происходит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60700" y="3240088"/>
            <a:ext cx="2339975" cy="233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2386013"/>
            <a:ext cx="2339975" cy="1935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1763" y="4500563"/>
            <a:ext cx="2389187" cy="2314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49925" y="2339975"/>
            <a:ext cx="3249613" cy="2251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59450" y="4679950"/>
            <a:ext cx="3240088" cy="206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13" name="Line 9"/>
          <p:cNvSpPr>
            <a:spLocks noChangeShapeType="1"/>
          </p:cNvSpPr>
          <p:nvPr/>
        </p:nvSpPr>
        <p:spPr bwMode="auto">
          <a:xfrm flipV="1">
            <a:off x="2519363" y="5578475"/>
            <a:ext cx="539750" cy="363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2519363" y="3240088"/>
            <a:ext cx="539750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>
            <a:off x="5397500" y="2879725"/>
            <a:ext cx="363538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H="1" flipV="1">
            <a:off x="5397500" y="5578475"/>
            <a:ext cx="363538" cy="363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671513" y="106363"/>
            <a:ext cx="7808912" cy="1144587"/>
          </a:xfrm>
          <a:noFill/>
          <a:ln>
            <a:noFill/>
          </a:ln>
        </p:spPr>
        <p:txBody>
          <a:bodyPr tIns="16758" anchor="ctr"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83688" cy="685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pull dir="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pull dir="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935038" y="244475"/>
            <a:ext cx="7920037" cy="100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>
                <a:solidFill>
                  <a:srgbClr val="4A452A"/>
                </a:solidFill>
              </a:rPr>
              <a:t>Где мой компьютер?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55988" y="2708275"/>
            <a:ext cx="2343150" cy="2647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5600" y="1376363"/>
            <a:ext cx="3467100" cy="3219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03238" y="1665288"/>
            <a:ext cx="3384550" cy="2700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>
                <a:solidFill>
                  <a:srgbClr val="FF3300"/>
                </a:solidFill>
              </a:rPr>
              <a:t>Вспомни</a:t>
            </a:r>
            <a:br>
              <a:rPr lang="ru-RU" sz="6000">
                <a:solidFill>
                  <a:srgbClr val="FF3300"/>
                </a:solidFill>
              </a:rPr>
            </a:br>
            <a:r>
              <a:rPr lang="ru-RU" sz="6000">
                <a:solidFill>
                  <a:srgbClr val="FF3300"/>
                </a:solidFill>
              </a:rPr>
              <a:t>свой номер!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pull dir="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611188" y="-52388"/>
            <a:ext cx="7920037" cy="10064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>
                <a:solidFill>
                  <a:srgbClr val="FF3300"/>
                </a:solidFill>
              </a:rPr>
              <a:t>Молодцы!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60475" y="1619250"/>
            <a:ext cx="6119813" cy="395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935038" y="201613"/>
            <a:ext cx="7524750" cy="1738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>
                <a:solidFill>
                  <a:srgbClr val="4A452A"/>
                </a:solidFill>
              </a:rPr>
              <a:t>Повторим важные правила!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39750" y="2133600"/>
            <a:ext cx="7704138" cy="259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>
                <a:solidFill>
                  <a:srgbClr val="FF3300"/>
                </a:solidFill>
              </a:rPr>
              <a:t>1. Будь внимательным, дисциплинированным,</a:t>
            </a:r>
            <a:br>
              <a:rPr lang="ru-RU" sz="5400">
                <a:solidFill>
                  <a:srgbClr val="FF3300"/>
                </a:solidFill>
              </a:rPr>
            </a:br>
            <a:r>
              <a:rPr lang="ru-RU" sz="5400">
                <a:solidFill>
                  <a:srgbClr val="FF3300"/>
                </a:solidFill>
              </a:rPr>
              <a:t> осторожным!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50013" y="3789363"/>
            <a:ext cx="2693987" cy="3068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2600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>
                <a:solidFill>
                  <a:srgbClr val="FF3300"/>
                </a:solidFill>
              </a:rPr>
              <a:t>2. Не размещайте на рабочем месте посторонние предметы!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92613" y="3294063"/>
            <a:ext cx="4751387" cy="3563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4427538" y="3284538"/>
            <a:ext cx="4716462" cy="3573462"/>
          </a:xfrm>
          <a:prstGeom prst="line">
            <a:avLst/>
          </a:prstGeom>
          <a:noFill/>
          <a:ln w="7632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39863" y="4600575"/>
            <a:ext cx="2436812" cy="187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2600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>
                <a:solidFill>
                  <a:srgbClr val="FF3300"/>
                </a:solidFill>
              </a:rPr>
              <a:t>3. Не включайте и не выключайте компьютер без разрешения учителя!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913" y="3157538"/>
            <a:ext cx="4319587" cy="2887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1295400" y="3176588"/>
            <a:ext cx="4284663" cy="2881312"/>
          </a:xfrm>
          <a:prstGeom prst="line">
            <a:avLst/>
          </a:prstGeom>
          <a:noFill/>
          <a:ln w="7632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16575" y="3068638"/>
            <a:ext cx="3065463" cy="319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2600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>
                <a:solidFill>
                  <a:srgbClr val="FF3300"/>
                </a:solidFill>
              </a:rPr>
              <a:t>4. Не трогать провода и разъемы соединительных кабелей!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150" y="2924175"/>
            <a:ext cx="3132138" cy="3132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1800225" y="2924175"/>
            <a:ext cx="3132138" cy="3168650"/>
          </a:xfrm>
          <a:prstGeom prst="line">
            <a:avLst/>
          </a:prstGeom>
          <a:noFill/>
          <a:ln w="7632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19775" y="2339975"/>
            <a:ext cx="2460625" cy="360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2600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>
                <a:solidFill>
                  <a:srgbClr val="FF3300"/>
                </a:solidFill>
              </a:rPr>
              <a:t>4. Не прикасаться к экрану монитора!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9363" y="2420938"/>
            <a:ext cx="6624637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00225" y="2700338"/>
            <a:ext cx="2644775" cy="2182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2600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>
                <a:solidFill>
                  <a:srgbClr val="FF3300"/>
                </a:solidFill>
              </a:rPr>
              <a:t>5. Работай на клавиатуре чистыми сухими руками!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68650" y="2519363"/>
            <a:ext cx="5651500" cy="3579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1" name="Line 3"/>
          <p:cNvSpPr>
            <a:spLocks noChangeShapeType="1"/>
          </p:cNvSpPr>
          <p:nvPr/>
        </p:nvSpPr>
        <p:spPr bwMode="auto">
          <a:xfrm flipH="1" flipV="1">
            <a:off x="3233738" y="2533650"/>
            <a:ext cx="5562600" cy="3592513"/>
          </a:xfrm>
          <a:prstGeom prst="line">
            <a:avLst/>
          </a:prstGeom>
          <a:noFill/>
          <a:ln w="7632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0363" y="2519363"/>
            <a:ext cx="3149600" cy="3867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3392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>
                <a:solidFill>
                  <a:srgbClr val="FF3300"/>
                </a:solidFill>
              </a:rPr>
              <a:t>6. Избегайте резких движений и не покидайте рабочее место без разрешения учителя!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088" y="3429000"/>
            <a:ext cx="3816350" cy="3419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9700" y="4851400"/>
            <a:ext cx="3360738" cy="162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ssandra"/>
        <a:ea typeface=""/>
        <a:cs typeface="Arial"/>
      </a:majorFont>
      <a:minorFont>
        <a:latin typeface="Calibri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ssandra"/>
        <a:ea typeface=""/>
        <a:cs typeface="Arial"/>
      </a:majorFont>
      <a:minorFont>
        <a:latin typeface="Calibri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214</Words>
  <Application>Microsoft Office PowerPoint</Application>
  <PresentationFormat>Экран (4:3)</PresentationFormat>
  <Paragraphs>22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Times New Roman</vt:lpstr>
      <vt:lpstr>Cassandra</vt:lpstr>
      <vt:lpstr>Arial</vt:lpstr>
      <vt:lpstr>Calibri</vt:lpstr>
      <vt:lpstr>Arial Unicode MS</vt:lpstr>
      <vt:lpstr>Wingdings 2</vt:lpstr>
      <vt:lpstr>Тема Office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revaz</cp:lastModifiedBy>
  <cp:revision>58</cp:revision>
  <cp:lastPrinted>1601-01-01T00:00:00Z</cp:lastPrinted>
  <dcterms:created xsi:type="dcterms:W3CDTF">2011-07-06T07:21:00Z</dcterms:created>
  <dcterms:modified xsi:type="dcterms:W3CDTF">2013-04-11T21:29:26Z</dcterms:modified>
</cp:coreProperties>
</file>