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6"/>
  </p:notesMasterIdLst>
  <p:sldIdLst>
    <p:sldId id="271" r:id="rId2"/>
    <p:sldId id="272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3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 autoAdjust="0"/>
    <p:restoredTop sz="94663" autoAdjust="0"/>
  </p:normalViewPr>
  <p:slideViewPr>
    <p:cSldViewPr>
      <p:cViewPr varScale="1">
        <p:scale>
          <a:sx n="65" d="100"/>
          <a:sy n="65" d="100"/>
        </p:scale>
        <p:origin x="-79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C523E713-25E9-4656-B49D-F4C72001E8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778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778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C3432C7-5913-498D-882C-4A360DEC81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7CE75-767A-4A74-B042-DEE58E12A8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458F40-C292-4A12-845C-AA6E774F83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5D5A0-4184-42A1-93CE-8AAD214A6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F4712-41C6-4700-9C45-D93FDE60F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08D1C-3991-4C67-9BA4-A4127FFAFB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224EB-2CF0-4BB7-9108-AE7B2D2CA2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D487-3A39-4C51-A8D9-AE677BFC74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78DE3-8A24-4D42-AF1B-D02FF1BFBF4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D7790-AC30-4824-8B32-1BCF303308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2BB4E-9567-4073-AB5C-39BF108393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3FB15-72E0-42EA-A82F-E1216CD62B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744D224C-A769-47FC-9B46-20F07BD1A1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hlink"/>
                </a:solidFill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 sz="1800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681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5" r:id="rId2"/>
    <p:sldLayoutId id="2147483724" r:id="rId3"/>
    <p:sldLayoutId id="2147483723" r:id="rId4"/>
    <p:sldLayoutId id="2147483722" r:id="rId5"/>
    <p:sldLayoutId id="2147483721" r:id="rId6"/>
    <p:sldLayoutId id="2147483720" r:id="rId7"/>
    <p:sldLayoutId id="2147483719" r:id="rId8"/>
    <p:sldLayoutId id="2147483718" r:id="rId9"/>
    <p:sldLayoutId id="2147483717" r:id="rId10"/>
    <p:sldLayoutId id="2147483716" r:id="rId11"/>
    <p:sldLayoutId id="214748371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Writing a personal letter</a:t>
            </a:r>
            <a:endParaRPr lang="ru-RU" smtClean="0"/>
          </a:p>
        </p:txBody>
      </p:sp>
      <p:sp>
        <p:nvSpPr>
          <p:cNvPr id="3075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composition planner chart</a:t>
            </a: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Check that you haven’t made any serious mistakes by ticking the checklist below.</a:t>
            </a:r>
            <a:endParaRPr lang="ru-RU" sz="240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000" smtClean="0"/>
              <a:t>I have started with </a:t>
            </a:r>
            <a:r>
              <a:rPr lang="en-US" sz="2000" i="1" smtClean="0"/>
              <a:t>Dear.</a:t>
            </a:r>
            <a:endParaRPr lang="en-US" sz="2000" smtClean="0"/>
          </a:p>
          <a:p>
            <a:pPr eaLnBrk="1" hangingPunct="1"/>
            <a:r>
              <a:rPr lang="en-US" sz="2000" smtClean="0"/>
              <a:t>I have written four main paragraphs.</a:t>
            </a:r>
          </a:p>
          <a:p>
            <a:pPr eaLnBrk="1" hangingPunct="1"/>
            <a:r>
              <a:rPr lang="en-US" sz="2000" smtClean="0"/>
              <a:t>I have used some short forms (</a:t>
            </a:r>
            <a:r>
              <a:rPr lang="en-US" sz="2000" i="1" smtClean="0"/>
              <a:t>haven’t, can’t, don’t)</a:t>
            </a:r>
          </a:p>
          <a:p>
            <a:pPr eaLnBrk="1" hangingPunct="1"/>
            <a:r>
              <a:rPr lang="en-US" sz="2000" smtClean="0"/>
              <a:t>I have used some informal vocabulary and punctuation.</a:t>
            </a:r>
          </a:p>
          <a:p>
            <a:pPr eaLnBrk="1" hangingPunct="1"/>
            <a:r>
              <a:rPr lang="en-US" sz="2000" smtClean="0"/>
              <a:t>I have mentioned my pen friend's letter in the first main paragraph.</a:t>
            </a:r>
          </a:p>
          <a:p>
            <a:pPr eaLnBrk="1" hangingPunct="1"/>
            <a:r>
              <a:rPr lang="en-US" sz="2000" smtClean="0"/>
              <a:t>I have described my preparations and feelings in the second paragraph.</a:t>
            </a:r>
          </a:p>
          <a:p>
            <a:pPr eaLnBrk="1" hangingPunct="1"/>
            <a:r>
              <a:rPr lang="en-US" sz="2000" smtClean="0"/>
              <a:t>I have said why I have to finish the letter.</a:t>
            </a:r>
          </a:p>
          <a:p>
            <a:pPr eaLnBrk="1" hangingPunct="1"/>
            <a:r>
              <a:rPr lang="en-US" sz="2000" smtClean="0"/>
              <a:t>I have used closing expressions.</a:t>
            </a:r>
          </a:p>
          <a:p>
            <a:pPr eaLnBrk="1" hangingPunct="1"/>
            <a:r>
              <a:rPr lang="en-US" sz="2000" smtClean="0"/>
              <a:t>I have not written my surname at the bottom of the letter.</a:t>
            </a:r>
          </a:p>
          <a:p>
            <a:pPr eaLnBrk="1" hangingPunct="1"/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Informal language</a:t>
            </a:r>
            <a:br>
              <a:rPr lang="en-US" sz="4000" smtClean="0"/>
            </a:br>
            <a:endParaRPr lang="ru-RU" sz="4000" smtClean="0"/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3886200"/>
          </a:xfrm>
        </p:spPr>
        <p:txBody>
          <a:bodyPr/>
          <a:lstStyle/>
          <a:p>
            <a:pPr eaLnBrk="1" hangingPunct="1"/>
            <a:r>
              <a:rPr lang="en-US" smtClean="0"/>
              <a:t>Use contractions (</a:t>
            </a:r>
            <a:r>
              <a:rPr lang="en-US" i="1" smtClean="0"/>
              <a:t>I’ve, it’s, doesn’t, </a:t>
            </a:r>
            <a:r>
              <a:rPr lang="en-US" smtClean="0"/>
              <a:t>etc) in informal writing.</a:t>
            </a:r>
          </a:p>
          <a:p>
            <a:pPr eaLnBrk="1" hangingPunct="1"/>
            <a:r>
              <a:rPr lang="en-US" smtClean="0"/>
              <a:t>Start and end letters in an informal way.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Dear + first name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Lots of love,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Take care,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smtClean="0"/>
              <a:t>(+your first name)                                          </a:t>
            </a:r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</a:pPr>
            <a:endParaRPr lang="en-US" sz="2800" smtClean="0"/>
          </a:p>
          <a:p>
            <a:pPr eaLnBrk="1" hangingPunct="1"/>
            <a:endParaRPr lang="en-US" smtClean="0"/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/>
          </p:nvPr>
        </p:nvSpPr>
        <p:spPr>
          <a:xfrm>
            <a:off x="468313" y="981075"/>
            <a:ext cx="8229600" cy="5410200"/>
          </a:xfrm>
        </p:spPr>
        <p:txBody>
          <a:bodyPr/>
          <a:lstStyle/>
          <a:p>
            <a:pPr eaLnBrk="1" hangingPunct="1"/>
            <a:r>
              <a:rPr lang="en-US" sz="3600" smtClean="0"/>
              <a:t>Don’t always write in complete sentences.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Sounds like you had a great time in Switzerland.</a:t>
            </a:r>
          </a:p>
          <a:p>
            <a:pPr eaLnBrk="1" hangingPunct="1"/>
            <a:r>
              <a:rPr lang="en-US" sz="3600" smtClean="0"/>
              <a:t>Use informal vocabulary.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Cool </a:t>
            </a:r>
            <a:r>
              <a:rPr lang="en-US" sz="2800" smtClean="0"/>
              <a:t>instead of </a:t>
            </a:r>
            <a:r>
              <a:rPr lang="en-US" sz="2800" i="1" smtClean="0"/>
              <a:t>impressive</a:t>
            </a:r>
          </a:p>
          <a:p>
            <a:pPr eaLnBrk="1" hangingPunct="1"/>
            <a:r>
              <a:rPr lang="en-US" sz="3600" smtClean="0"/>
              <a:t>Use direct questions.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Did you pass your exams?</a:t>
            </a:r>
          </a:p>
          <a:p>
            <a:pPr eaLnBrk="1" hangingPunct="1"/>
            <a:r>
              <a:rPr lang="en-US" sz="3600" smtClean="0"/>
              <a:t>Use the active voice more.</a:t>
            </a:r>
          </a:p>
          <a:p>
            <a:pPr eaLnBrk="1" hangingPunct="1">
              <a:buFont typeface="Wingdings" pitchFamily="2" charset="2"/>
              <a:buNone/>
            </a:pPr>
            <a:endParaRPr lang="en-US" sz="3600" smtClean="0"/>
          </a:p>
          <a:p>
            <a:pPr eaLnBrk="1" hangingPunct="1">
              <a:buFont typeface="Wingdings" pitchFamily="2" charset="2"/>
              <a:buNone/>
            </a:pPr>
            <a:endParaRPr lang="en-US" sz="3600" i="1" smtClean="0"/>
          </a:p>
          <a:p>
            <a:pPr eaLnBrk="1" hangingPunct="1">
              <a:buFont typeface="Wingdings" pitchFamily="2" charset="2"/>
              <a:buNone/>
            </a:pPr>
            <a:endParaRPr lang="en-US" sz="2800" i="1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  <a:p>
            <a:pPr eaLnBrk="1" hangingPunct="1">
              <a:buFont typeface="Wingdings" pitchFamily="2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/>
          </p:nvPr>
        </p:nvSpPr>
        <p:spPr>
          <a:xfrm>
            <a:off x="468313" y="908050"/>
            <a:ext cx="8229600" cy="5410200"/>
          </a:xfrm>
        </p:spPr>
        <p:txBody>
          <a:bodyPr/>
          <a:lstStyle/>
          <a:p>
            <a:pPr eaLnBrk="1" hangingPunct="1"/>
            <a:r>
              <a:rPr lang="en-US" sz="3600" smtClean="0"/>
              <a:t>Use informal connecting words and phrases.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Anyway, what I wanted to tell you about was the party last night.</a:t>
            </a:r>
            <a:endParaRPr lang="en-US" sz="3600" smtClean="0"/>
          </a:p>
          <a:p>
            <a:pPr eaLnBrk="1" hangingPunct="1"/>
            <a:endParaRPr lang="en-US" sz="3600" smtClean="0"/>
          </a:p>
          <a:p>
            <a:pPr eaLnBrk="1" hangingPunct="1"/>
            <a:r>
              <a:rPr lang="en-US" sz="3600" smtClean="0"/>
              <a:t>Use exclamation marks.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800" i="1" smtClean="0"/>
              <a:t>I can’t wait to see you!</a:t>
            </a:r>
          </a:p>
          <a:p>
            <a:pPr eaLnBrk="1" hangingPunct="1"/>
            <a:endParaRPr lang="en-US" sz="3600" smtClean="0"/>
          </a:p>
          <a:p>
            <a:pPr eaLnBrk="1" hangingPunct="1"/>
            <a:endParaRPr lang="en-US" sz="3600" smtClean="0"/>
          </a:p>
          <a:p>
            <a:pPr eaLnBrk="1" hangingPunct="1"/>
            <a:endParaRPr lang="en-US" sz="3600" smtClean="0"/>
          </a:p>
          <a:p>
            <a:pPr eaLnBrk="1" hangingPunct="1">
              <a:buFont typeface="Wingdings" pitchFamily="2" charset="2"/>
              <a:buNone/>
            </a:pPr>
            <a:endParaRPr lang="ru-RU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76250"/>
            <a:ext cx="8229600" cy="1371600"/>
          </a:xfrm>
        </p:spPr>
        <p:txBody>
          <a:bodyPr/>
          <a:lstStyle/>
          <a:p>
            <a:pPr eaLnBrk="1" hangingPunct="1"/>
            <a:r>
              <a:rPr lang="ru-RU" smtClean="0"/>
              <a:t>Литература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Wingdings" pitchFamily="2" charset="2"/>
              <a:buNone/>
            </a:pPr>
            <a:r>
              <a:rPr lang="ru-RU" sz="2800" smtClean="0"/>
              <a:t>Для создания презентации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sz="2800" smtClean="0"/>
              <a:t>использовались материалы учебного </a:t>
            </a:r>
          </a:p>
          <a:p>
            <a:pPr marL="609600" indent="-609600" eaLnBrk="1" hangingPunct="1">
              <a:buFont typeface="Wingdings" pitchFamily="2" charset="2"/>
              <a:buNone/>
            </a:pPr>
            <a:r>
              <a:rPr lang="ru-RU" sz="2800" smtClean="0"/>
              <a:t>пособия британского издательства </a:t>
            </a:r>
            <a:r>
              <a:rPr lang="en-US" sz="2800" smtClean="0"/>
              <a:t>Macmillan</a:t>
            </a:r>
          </a:p>
          <a:p>
            <a:pPr marL="609600" indent="-609600"/>
            <a:r>
              <a:rPr lang="ru-RU" sz="2800" smtClean="0"/>
              <a:t>УМК </a:t>
            </a:r>
            <a:r>
              <a:rPr lang="en-US" sz="2800" smtClean="0"/>
              <a:t>Laser B</a:t>
            </a:r>
            <a:r>
              <a:rPr lang="ru-RU" sz="2800" smtClean="0"/>
              <a:t>1, автор Малкольм Манн (</a:t>
            </a:r>
            <a:r>
              <a:rPr lang="en-US" sz="2800" smtClean="0"/>
              <a:t>Laser B</a:t>
            </a:r>
            <a:r>
              <a:rPr lang="ru-RU" sz="2800" smtClean="0"/>
              <a:t>1, </a:t>
            </a:r>
            <a:r>
              <a:rPr lang="en-US" sz="2800" smtClean="0"/>
              <a:t>Malcolm Mann</a:t>
            </a:r>
            <a:r>
              <a:rPr lang="ru-RU" sz="2800" smtClean="0"/>
              <a:t>)</a:t>
            </a:r>
          </a:p>
          <a:p>
            <a:pPr marL="609600" indent="-609600"/>
            <a:r>
              <a:rPr lang="ru-RU" sz="2800" smtClean="0"/>
              <a:t>УМК </a:t>
            </a:r>
            <a:r>
              <a:rPr lang="en-US" sz="2800" smtClean="0"/>
              <a:t>Laser B</a:t>
            </a:r>
            <a:r>
              <a:rPr lang="ru-RU" sz="2800" smtClean="0"/>
              <a:t>1+, автор Стив Тайлор-Ноулез (</a:t>
            </a:r>
            <a:r>
              <a:rPr lang="en-US" sz="2800" smtClean="0"/>
              <a:t>Steve Taylore</a:t>
            </a:r>
            <a:r>
              <a:rPr lang="ru-RU" sz="2800" smtClean="0"/>
              <a:t>-</a:t>
            </a:r>
            <a:r>
              <a:rPr lang="en-US" sz="2800" smtClean="0"/>
              <a:t>Knowles</a:t>
            </a:r>
            <a:r>
              <a:rPr lang="ru-RU" sz="2800" smtClean="0"/>
              <a:t>)</a:t>
            </a:r>
          </a:p>
          <a:p>
            <a:pPr marL="609600" indent="-609600" eaLnBrk="1" hangingPunct="1">
              <a:buFont typeface="Wingdings" pitchFamily="2" charset="2"/>
              <a:buNone/>
            </a:pPr>
            <a:endParaRPr lang="ru-RU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composition planner</a:t>
            </a:r>
            <a:endParaRPr lang="ru-RU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mtClean="0"/>
              <a:t>	</a:t>
            </a:r>
          </a:p>
        </p:txBody>
      </p:sp>
      <p:graphicFrame>
        <p:nvGraphicFramePr>
          <p:cNvPr id="116740" name="Group 4"/>
          <p:cNvGraphicFramePr>
            <a:graphicFrameLocks noGrp="1"/>
          </p:cNvGraphicFramePr>
          <p:nvPr>
            <p:ph sz="half" idx="4294967295"/>
          </p:nvPr>
        </p:nvGraphicFramePr>
        <p:xfrm>
          <a:off x="539750" y="1981200"/>
          <a:ext cx="8135938" cy="3886200"/>
        </p:xfrm>
        <a:graphic>
          <a:graphicData uri="http://schemas.openxmlformats.org/drawingml/2006/table">
            <a:tbl>
              <a:tblPr/>
              <a:tblGrid>
                <a:gridCol w="1906588"/>
                <a:gridCol w="2109787"/>
                <a:gridCol w="1906588"/>
                <a:gridCol w="2212975"/>
              </a:tblGrid>
              <a:tr h="157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 expressions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08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First line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Greet your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pen friend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Dear…,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79" name="Group 35"/>
          <p:cNvGraphicFramePr>
            <a:graphicFrameLocks noGrp="1"/>
          </p:cNvGraphicFramePr>
          <p:nvPr>
            <p:ph/>
          </p:nvPr>
        </p:nvGraphicFramePr>
        <p:xfrm>
          <a:off x="457200" y="692150"/>
          <a:ext cx="8362950" cy="4965383"/>
        </p:xfrm>
        <a:graphic>
          <a:graphicData uri="http://schemas.openxmlformats.org/drawingml/2006/table">
            <a:tbl>
              <a:tblPr/>
              <a:tblGrid>
                <a:gridCol w="2058988"/>
                <a:gridCol w="2057400"/>
                <a:gridCol w="1582737"/>
                <a:gridCol w="2663825"/>
              </a:tblGrid>
              <a:tr h="1033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 expressions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First main paragraph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Thank penfriend for letter; mention something in their letter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Hi! How are you?/How’s it going?/ Thanks (a lot) for your (last) letter/postcard, etc/It was great to hear…/I’m glad…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70" name="Group 30"/>
          <p:cNvGraphicFramePr>
            <a:graphicFrameLocks noGrp="1"/>
          </p:cNvGraphicFramePr>
          <p:nvPr>
            <p:ph/>
          </p:nvPr>
        </p:nvGraphicFramePr>
        <p:xfrm>
          <a:off x="457200" y="765175"/>
          <a:ext cx="8229600" cy="3649980"/>
        </p:xfrm>
        <a:graphic>
          <a:graphicData uri="http://schemas.openxmlformats.org/drawingml/2006/table">
            <a:tbl>
              <a:tblPr/>
              <a:tblGrid>
                <a:gridCol w="1882775"/>
                <a:gridCol w="2232025"/>
                <a:gridCol w="1800225"/>
                <a:gridCol w="2314575"/>
              </a:tblGrid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 expressions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Second main paragraph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Give your main news;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how you feel about it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Today was…/I felt 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Feel…/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think…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15" name="Group 27"/>
          <p:cNvGraphicFramePr>
            <a:graphicFrameLocks noGrp="1"/>
          </p:cNvGraphicFramePr>
          <p:nvPr>
            <p:ph/>
          </p:nvPr>
        </p:nvGraphicFramePr>
        <p:xfrm>
          <a:off x="457200" y="836613"/>
          <a:ext cx="8229600" cy="3570605"/>
        </p:xfrm>
        <a:graphic>
          <a:graphicData uri="http://schemas.openxmlformats.org/drawingml/2006/table">
            <a:tbl>
              <a:tblPr/>
              <a:tblGrid>
                <a:gridCol w="2058988"/>
                <a:gridCol w="2055812"/>
                <a:gridCol w="1944688"/>
                <a:gridCol w="2170112"/>
              </a:tblGrid>
              <a:tr h="889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 expressions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25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Third main paragraph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Continue your news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By the way,…/Oh yes,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forgot to tell you…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76" name="Group 40"/>
          <p:cNvGraphicFramePr>
            <a:graphicFrameLocks noGrp="1"/>
          </p:cNvGraphicFramePr>
          <p:nvPr>
            <p:ph/>
          </p:nvPr>
        </p:nvGraphicFramePr>
        <p:xfrm>
          <a:off x="827088" y="981075"/>
          <a:ext cx="7488237" cy="3816351"/>
        </p:xfrm>
        <a:graphic>
          <a:graphicData uri="http://schemas.openxmlformats.org/drawingml/2006/table">
            <a:tbl>
              <a:tblPr/>
              <a:tblGrid>
                <a:gridCol w="2085975"/>
                <a:gridCol w="1728787"/>
                <a:gridCol w="1568450"/>
                <a:gridCol w="2105025"/>
              </a:tblGrid>
              <a:tr h="1023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 expressions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Fourth main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paragraph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Give a reason for ending the letter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(Well,) I’d better go now as…/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 have to go now as…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20" name="Group 36"/>
          <p:cNvGraphicFramePr>
            <a:graphicFrameLocks noGrp="1"/>
          </p:cNvGraphicFramePr>
          <p:nvPr>
            <p:ph/>
          </p:nvPr>
        </p:nvGraphicFramePr>
        <p:xfrm>
          <a:off x="457200" y="908050"/>
          <a:ext cx="8229600" cy="4194048"/>
        </p:xfrm>
        <a:graphic>
          <a:graphicData uri="http://schemas.openxmlformats.org/drawingml/2006/table">
            <a:tbl>
              <a:tblPr/>
              <a:tblGrid>
                <a:gridCol w="2387600"/>
                <a:gridCol w="1782763"/>
                <a:gridCol w="1620837"/>
                <a:gridCol w="2438400"/>
              </a:tblGrid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 expressions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Closing expressions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Final remarks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Write soon!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Take care, and hope to hear from you soon./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See you soon!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0" name="Group 28"/>
          <p:cNvGraphicFramePr>
            <a:graphicFrameLocks noGrp="1"/>
          </p:cNvGraphicFramePr>
          <p:nvPr>
            <p:ph/>
          </p:nvPr>
        </p:nvGraphicFramePr>
        <p:xfrm>
          <a:off x="468313" y="692150"/>
          <a:ext cx="8229600" cy="3890963"/>
        </p:xfrm>
        <a:graphic>
          <a:graphicData uri="http://schemas.openxmlformats.org/drawingml/2006/table">
            <a:tbl>
              <a:tblPr/>
              <a:tblGrid>
                <a:gridCol w="2232025"/>
                <a:gridCol w="1884362"/>
                <a:gridCol w="1870075"/>
                <a:gridCol w="2243138"/>
              </a:tblGrid>
              <a:tr h="1268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 expressions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22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Closing expressions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Express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love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Love,/ Lots of love, / All the best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921" name="Group 25"/>
          <p:cNvGraphicFramePr>
            <a:graphicFrameLocks noGrp="1"/>
          </p:cNvGraphicFramePr>
          <p:nvPr>
            <p:ph/>
          </p:nvPr>
        </p:nvGraphicFramePr>
        <p:xfrm>
          <a:off x="468313" y="765175"/>
          <a:ext cx="8229600" cy="3713163"/>
        </p:xfrm>
        <a:graphic>
          <a:graphicData uri="http://schemas.openxmlformats.org/drawingml/2006/table">
            <a:tbl>
              <a:tblPr/>
              <a:tblGrid>
                <a:gridCol w="2057400"/>
                <a:gridCol w="2190750"/>
                <a:gridCol w="1655762"/>
                <a:gridCol w="2325688"/>
              </a:tblGrid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part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notes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Useful expressions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5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Final line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Say who you are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(first name only)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171</TotalTime>
  <Words>486</Words>
  <Application>Microsoft Office PowerPoint</Application>
  <PresentationFormat>Экран (4:3)</PresentationFormat>
  <Paragraphs>115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Wingdings</vt:lpstr>
      <vt:lpstr>Arial Black</vt:lpstr>
      <vt:lpstr>Times New Roman</vt:lpstr>
      <vt:lpstr>Пиксел</vt:lpstr>
      <vt:lpstr>Writing a personal letter</vt:lpstr>
      <vt:lpstr>A composition planner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Check that you haven’t made any serious mistakes by ticking the checklist below.</vt:lpstr>
      <vt:lpstr>Informal language </vt:lpstr>
      <vt:lpstr>Слайд 12</vt:lpstr>
      <vt:lpstr>Слайд 13</vt:lpstr>
      <vt:lpstr>Литература</vt:lpstr>
    </vt:vector>
  </TitlesOfParts>
  <Company>Номе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Константин</dc:creator>
  <cp:lastModifiedBy>revaz</cp:lastModifiedBy>
  <cp:revision>19</cp:revision>
  <dcterms:created xsi:type="dcterms:W3CDTF">2010-01-26T13:14:53Z</dcterms:created>
  <dcterms:modified xsi:type="dcterms:W3CDTF">2013-04-05T19:10:24Z</dcterms:modified>
</cp:coreProperties>
</file>