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57" r:id="rId2"/>
    <p:sldId id="263" r:id="rId3"/>
    <p:sldId id="273" r:id="rId4"/>
    <p:sldId id="271" r:id="rId5"/>
    <p:sldId id="272" r:id="rId6"/>
    <p:sldId id="276" r:id="rId7"/>
    <p:sldId id="281" r:id="rId8"/>
    <p:sldId id="278" r:id="rId9"/>
    <p:sldId id="270" r:id="rId10"/>
    <p:sldId id="274" r:id="rId11"/>
    <p:sldId id="279" r:id="rId12"/>
    <p:sldId id="258" r:id="rId13"/>
    <p:sldId id="269" r:id="rId14"/>
    <p:sldId id="275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660"/>
  </p:normalViewPr>
  <p:slideViewPr>
    <p:cSldViewPr>
      <p:cViewPr varScale="1">
        <p:scale>
          <a:sx n="64" d="100"/>
          <a:sy n="64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F10C413-8085-4AD5-8CBA-B844911FD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194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8194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B1D16-6CAD-4A34-A460-37BC6F1AC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724AF-C053-45C6-85E9-2E2DEAA02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BF5C5-1C76-48C5-992C-9EB05215C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1BEFD-7CDF-4B6B-8BED-49A0DD491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28552-CADD-4287-A8C8-8AFA7AB74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CDFA4-E639-423E-86CE-BEF86482A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0B323-7E55-4710-8C09-9E30216CB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F2B1C-716D-46A1-B792-134603E92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DA870-3261-4B1B-A15E-3035F9CA1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E704B-FD08-444B-8F4E-8CF92929B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F79A3-1B3C-4B8D-A069-28D9D6761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089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91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91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91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91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091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09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091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92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92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1530211-89F7-4784-B880-4819B45520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830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i="1"/>
              <a:t>МУНИЦИПАЛЬНОЕ БЮДЖЕТНОЕ ОБЩЕОБРАЗОВАТЕЛЬНОЕ УЧРЕЖДЕНИЕ</a:t>
            </a: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0" y="838200"/>
            <a:ext cx="693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i="1"/>
              <a:t>«СРЕДНЯЯ ОБЩЕОБРАЗОВАТЕЛЬНАЯ ШКОЛА»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4114800" y="83820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i="1"/>
              <a:t>с. Щельябож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1828800" y="2209800"/>
            <a:ext cx="4953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i="1"/>
              <a:t>Презентация к уроку русского языка </a:t>
            </a:r>
          </a:p>
          <a:p>
            <a:pPr algn="ctr">
              <a:spcBef>
                <a:spcPct val="50000"/>
              </a:spcBef>
            </a:pPr>
            <a:r>
              <a:rPr lang="ru-RU" sz="2000" i="1"/>
              <a:t>во 2 классе по теме:</a:t>
            </a:r>
          </a:p>
          <a:p>
            <a:pPr algn="ctr">
              <a:spcBef>
                <a:spcPct val="50000"/>
              </a:spcBef>
            </a:pPr>
            <a:r>
              <a:rPr lang="ru-RU" sz="2000" b="1" i="1">
                <a:solidFill>
                  <a:srgbClr val="002060"/>
                </a:solidFill>
              </a:rPr>
              <a:t>«Правописание безударных гласных в корне слова»</a:t>
            </a:r>
          </a:p>
          <a:p>
            <a:pPr algn="ctr">
              <a:spcBef>
                <a:spcPct val="50000"/>
              </a:spcBef>
            </a:pPr>
            <a:r>
              <a:rPr lang="ru-RU" sz="2000" i="1"/>
              <a:t>На фестиваль педагогических идей «Открытый урок»</a:t>
            </a:r>
          </a:p>
          <a:p>
            <a:pPr algn="ctr">
              <a:spcBef>
                <a:spcPct val="50000"/>
              </a:spcBef>
            </a:pPr>
            <a:endParaRPr lang="ru-RU" sz="2000" i="1"/>
          </a:p>
          <a:p>
            <a:pPr algn="ctr">
              <a:spcBef>
                <a:spcPct val="50000"/>
              </a:spcBef>
            </a:pPr>
            <a:r>
              <a:rPr lang="ru-RU" sz="2000" i="1"/>
              <a:t>Учитель начальных классов:</a:t>
            </a:r>
          </a:p>
          <a:p>
            <a:pPr algn="ctr">
              <a:spcBef>
                <a:spcPct val="50000"/>
              </a:spcBef>
            </a:pPr>
            <a:r>
              <a:rPr lang="ru-RU" sz="2000" i="1"/>
              <a:t>Напалкова Светлана Ивановна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2438400" y="61722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i="1"/>
              <a:t>Декабрь 2012 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smtClean="0"/>
              <a:t>Спиши, разделив текст на предложения, вставляя пропущенные буквы. В скобках запиши проверочные слова.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77200" cy="4225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</a:t>
            </a:r>
            <a:r>
              <a:rPr lang="ru-RU" sz="4000" smtClean="0"/>
              <a:t>пришла з_ма (…)    в п_лях (…)  и л_сах  (…) л_ж_т (…) глубокий  сне_ (…) трудно птицам и зв_рям (…) найти корм в сн_гу (…).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Проверь: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smtClean="0"/>
              <a:t>       Пришла зима (зимы).    В полях (поле)  и лесах  (лес) лежит (лёжа) глубокий  снег (снега). Трудно птицам и зверям (зверь) найти корм в снегу (снег).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0" smtClean="0">
                <a:solidFill>
                  <a:srgbClr val="002060"/>
                </a:solidFill>
                <a:effectLst/>
              </a:rPr>
              <a:t>Ребята, выберите к каждому вопросу ответ</a:t>
            </a:r>
            <a:r>
              <a:rPr lang="ru-RU" sz="2400" b="0" smtClean="0">
                <a:solidFill>
                  <a:srgbClr val="002060"/>
                </a:solidFill>
                <a:effectLst/>
              </a:rPr>
              <a:t>:</a:t>
            </a:r>
            <a:r>
              <a:rPr lang="ru-RU" sz="2400" b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b="0" smtClean="0">
                <a:solidFill>
                  <a:schemeClr val="tx1"/>
                </a:solidFill>
                <a:effectLst/>
              </a:rPr>
            </a:br>
            <a:endParaRPr lang="ru-RU" sz="2400" b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533525" y="1806575"/>
            <a:ext cx="8826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100">
                <a:latin typeface="Calibri" pitchFamily="34" charset="0"/>
                <a:cs typeface="Times New Roman" pitchFamily="18" charset="0"/>
              </a:rPr>
              <a:t>                      </a:t>
            </a:r>
            <a:endParaRPr lang="ru-RU">
              <a:latin typeface="Arial" charset="0"/>
            </a:endParaRPr>
          </a:p>
        </p:txBody>
      </p:sp>
      <p:graphicFrame>
        <p:nvGraphicFramePr>
          <p:cNvPr id="6239" name="Group 95"/>
          <p:cNvGraphicFramePr>
            <a:graphicFrameLocks noGrp="1"/>
          </p:cNvGraphicFramePr>
          <p:nvPr/>
        </p:nvGraphicFramePr>
        <p:xfrm>
          <a:off x="762000" y="1676400"/>
          <a:ext cx="7543800" cy="4173540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1. На уроке я работал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активно / пассивно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 Своей работой на уроке 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доволен / не доволен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3. Урок для меня показался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коротким / длинным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За урок 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не устал / устал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5. Мое настроение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стало лучше / стало хуже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6. Материал урока мне был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понятен / не понятен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полезен / бесполезен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интересен / скучен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легким / трудным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mtClean="0"/>
              <a:t> Я хочу вам пожелать, чтобы зоркими у вас были не только глазки. Есть такая сказка «Маленький принц». Мне очень нравятся слова из этого произведения: «Зорко одно лишь сердце. Самого главного глазами не увидишь».</a:t>
            </a:r>
            <a:endParaRPr lang="ru-RU" b="1" i="1" smtClean="0"/>
          </a:p>
          <a:p>
            <a:pPr algn="ctr" eaLnBrk="1" hangingPunct="1">
              <a:defRPr/>
            </a:pP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3"/>
          <p:cNvSpPr>
            <a:spLocks noChangeArrowheads="1" noChangeShapeType="1" noTextEdit="1"/>
          </p:cNvSpPr>
          <p:nvPr/>
        </p:nvSpPr>
        <p:spPr bwMode="auto">
          <a:xfrm>
            <a:off x="1066800" y="1600200"/>
            <a:ext cx="7488238" cy="2281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648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 за работу!</a:t>
            </a:r>
          </a:p>
        </p:txBody>
      </p:sp>
      <p:pic>
        <p:nvPicPr>
          <p:cNvPr id="16387" name="Picture 6" descr="29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9000" y="4343400"/>
            <a:ext cx="13096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Если хочешь много знать, </a:t>
            </a:r>
            <a:br>
              <a:rPr lang="ru-RU" smtClean="0"/>
            </a:br>
            <a:r>
              <a:rPr lang="ru-RU" smtClean="0"/>
              <a:t>Надо потрудиться. </a:t>
            </a:r>
            <a:br>
              <a:rPr lang="ru-RU" smtClean="0"/>
            </a:br>
            <a:endParaRPr lang="ru-RU" smtClean="0"/>
          </a:p>
          <a:p>
            <a:pPr eaLnBrk="1" hangingPunct="1">
              <a:defRPr/>
            </a:pPr>
            <a:r>
              <a:rPr lang="ru-RU" smtClean="0"/>
              <a:t>А сейчас посмотрите друг на друга и поприветствуйте улыбкой, как это солнышко. Удачи вам.</a:t>
            </a:r>
          </a:p>
        </p:txBody>
      </p:sp>
      <p:pic>
        <p:nvPicPr>
          <p:cNvPr id="4099" name="Рисунок 2" descr="0_1afc0_918bf341_L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355333">
            <a:off x="5622925" y="57150"/>
            <a:ext cx="28575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00FF"/>
                </a:solidFill>
              </a:rPr>
              <a:t>Способы проверки безударных гласных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1038" y="2135188"/>
            <a:ext cx="3814762" cy="39957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/>
              <a:t>изменить форму слова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200" smtClean="0"/>
              <a:t> тр</a:t>
            </a:r>
            <a:r>
              <a:rPr lang="ru-RU" sz="3200" u="sng" smtClean="0"/>
              <a:t>а</a:t>
            </a:r>
            <a:r>
              <a:rPr lang="ru-RU" sz="3200" smtClean="0"/>
              <a:t>ва - травы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37012" cy="452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/>
              <a:t> 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/>
              <a:t>подобрать родственное слово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200" smtClean="0"/>
              <a:t>с</a:t>
            </a:r>
            <a:r>
              <a:rPr lang="ru-RU" sz="3200" u="sng" smtClean="0"/>
              <a:t>а</a:t>
            </a:r>
            <a:r>
              <a:rPr lang="ru-RU" sz="3200" smtClean="0"/>
              <a:t>довник - сад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3132138" y="4941888"/>
            <a:ext cx="71437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411413" y="4941888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6227763" y="4941888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7812088" y="4941888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ПРАВИЛО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smtClean="0"/>
              <a:t>Чтобы проверить безударный гласный в корне слова, надо подобрать такое проверочное </a:t>
            </a:r>
            <a:r>
              <a:rPr lang="ru-RU" sz="4400" smtClean="0">
                <a:solidFill>
                  <a:srgbClr val="0000FF"/>
                </a:solidFill>
              </a:rPr>
              <a:t>однокоренное</a:t>
            </a:r>
            <a:r>
              <a:rPr lang="ru-RU" sz="4400" smtClean="0"/>
              <a:t> слово, в котором проверяемый </a:t>
            </a:r>
            <a:r>
              <a:rPr lang="ru-RU" sz="4400" smtClean="0">
                <a:solidFill>
                  <a:srgbClr val="FF0000"/>
                </a:solidFill>
              </a:rPr>
              <a:t>безударный</a:t>
            </a:r>
            <a:r>
              <a:rPr lang="ru-RU" sz="4400" smtClean="0"/>
              <a:t> гласный </a:t>
            </a:r>
            <a:r>
              <a:rPr lang="ru-RU" sz="4400" smtClean="0">
                <a:solidFill>
                  <a:srgbClr val="0000FF"/>
                </a:solidFill>
              </a:rPr>
              <a:t>станет</a:t>
            </a:r>
            <a:r>
              <a:rPr lang="ru-RU" sz="4400" smtClean="0"/>
              <a:t> </a:t>
            </a:r>
            <a:r>
              <a:rPr lang="ru-RU" sz="4400" smtClean="0">
                <a:solidFill>
                  <a:srgbClr val="0000FF"/>
                </a:solidFill>
              </a:rPr>
              <a:t>ударным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0000FF"/>
                </a:solidFill>
              </a:rPr>
              <a:t>Устный диктант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гр(и,е)</a:t>
            </a:r>
            <a:r>
              <a:rPr lang="ru-RU" b="1" smtClean="0">
                <a:cs typeface="Arial" charset="0"/>
              </a:rPr>
              <a:t> </a:t>
            </a:r>
            <a:r>
              <a:rPr lang="ru-RU" b="1" smtClean="0"/>
              <a:t>бник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в (а,о) дичка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хр(а,о)брец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д(о,а) ждевой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200" smtClean="0"/>
              <a:t>    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в(и,е) селый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п(е,и,я) тнистый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к(и,е,я) дровый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л(я,и,е) дяной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olub12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Picture 12" descr="d3365a70f643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1331913" y="2636838"/>
            <a:ext cx="1871662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7" name="Picture 19" descr="d3365a70f64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23850" y="333375"/>
            <a:ext cx="1585913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8" name="Picture 20" descr="d3365a70f64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6948488" y="4884738"/>
            <a:ext cx="17272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9" name="Picture 21" descr="d3365a70f643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6732588" y="260350"/>
            <a:ext cx="19431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0" name="Picture 22" descr="d3365a70f643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23850" y="4767263"/>
            <a:ext cx="1944688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1" name="Picture 23" descr="d3365a70f643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635375" y="2382838"/>
            <a:ext cx="22320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4" name="снеж2910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снежинки.wav"/>
          </p:nvPr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532813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5" name="Picture 27" descr="d3365a70f643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779838" y="188913"/>
            <a:ext cx="1655762" cy="145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6" name="Picture 28" descr="d3365a70f643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779838" y="5067300"/>
            <a:ext cx="1800225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7" name="Rectangle 29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8964613" y="0"/>
            <a:ext cx="179387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 flipH="1">
            <a:off x="0" y="0"/>
            <a:ext cx="9144000" cy="1889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20" name="Rectangle 32"/>
          <p:cNvSpPr>
            <a:spLocks noChangeArrowheads="1"/>
          </p:cNvSpPr>
          <p:nvPr/>
        </p:nvSpPr>
        <p:spPr bwMode="auto">
          <a:xfrm flipH="1">
            <a:off x="0" y="6669088"/>
            <a:ext cx="9144000" cy="188912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21" name="AutoShape 33"/>
          <p:cNvSpPr>
            <a:spLocks noChangeArrowheads="1"/>
          </p:cNvSpPr>
          <p:nvPr/>
        </p:nvSpPr>
        <p:spPr bwMode="auto">
          <a:xfrm rot="11051002">
            <a:off x="8739188" y="0"/>
            <a:ext cx="404812" cy="395288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22" name="AutoShape 34"/>
          <p:cNvSpPr>
            <a:spLocks noChangeArrowheads="1"/>
          </p:cNvSpPr>
          <p:nvPr/>
        </p:nvSpPr>
        <p:spPr bwMode="auto">
          <a:xfrm>
            <a:off x="0" y="6462713"/>
            <a:ext cx="404813" cy="395287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23" name="AutoShape 35"/>
          <p:cNvSpPr>
            <a:spLocks noChangeArrowheads="1"/>
          </p:cNvSpPr>
          <p:nvPr/>
        </p:nvSpPr>
        <p:spPr bwMode="auto">
          <a:xfrm rot="5400000">
            <a:off x="-4763" y="4763"/>
            <a:ext cx="404813" cy="395288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924" name="AutoShape 36"/>
          <p:cNvSpPr>
            <a:spLocks noChangeArrowheads="1"/>
          </p:cNvSpPr>
          <p:nvPr/>
        </p:nvSpPr>
        <p:spPr bwMode="auto">
          <a:xfrm rot="16200000">
            <a:off x="8743951" y="6457950"/>
            <a:ext cx="404812" cy="395287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79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" presetClass="path" presetSubtype="0" repeatCount="3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3469E-6 L 0.2401 -0.27267 L 0.48038 2.53469E-6 L 0.2401 0.27266 L 3.33333E-6 2.53469E-6 Z " pathEditMode="relative" rAng="0" ptsTypes="FFFFF">
                                      <p:cBhvr>
                                        <p:cTn id="8" dur="3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66327E-6 C -0.00069 -0.11402 0.10955 -0.20629 0.2441 -0.20676 C 0.37847 -0.20676 0.48819 -0.11402 0.48802 -0.0007 C 0.48819 0.11355 0.37899 0.20536 0.24375 0.20536 C 0.10938 0.20536 -0.00069 0.11355 -2.77778E-7 3.66327E-6 Z " pathEditMode="relative" rAng="16200000" ptsTypes="fffff">
                                      <p:cBhvr>
                                        <p:cTn id="11" dur="3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3" presetID="26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4996 C 0.00017 0.02127 0.06059 0.08001 0.13437 0.08001 C 0.22135 0.08001 0.25295 0.01503 0.26614 -0.02406 L 0.27968 -0.07609 C 0.29323 -0.11494 0.32673 -0.17993 0.425 -0.17993 C 0.48784 -0.17993 0.55937 -0.12142 0.55937 -0.04996 C 0.55937 0.02127 0.48784 0.08001 0.425 0.08001 C 0.32673 0.08001 0.29323 0.01503 0.27968 -0.02406 L 0.26614 -0.07609 C 0.25295 -0.11494 0.22135 -0.17993 0.13437 -0.17993 C 0.06059 -0.17993 0.00017 -0.12142 0.00017 -0.04996 Z " pathEditMode="relative" rAng="0" ptsTypes="ffFffffFfff">
                                      <p:cBhvr>
                                        <p:cTn id="14" dur="3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8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8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91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Рисунок234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889000"/>
            <a:ext cx="6697662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563938" y="908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787900" y="908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140200" y="908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И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 flipH="1">
            <a:off x="6011863" y="908050"/>
            <a:ext cx="430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М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588125" y="908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140200" y="1412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364163" y="9080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Ь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563938" y="1412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Р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011863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И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987675" y="1412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5364163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411413" y="1412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6011863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К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140200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Л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563938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787900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Ь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339975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Т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987675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Б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7164388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6588125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Ц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4140200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3563938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В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5364163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4787900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2987675" y="24209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З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1763713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</a:t>
            </a: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2987675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Р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5364163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4140200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Л</a:t>
            </a:r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3563938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Е</a:t>
            </a: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4787900" y="2852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2987675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Т</a:t>
            </a: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4140200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4787900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И</a:t>
            </a: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4787900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3563938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Р</a:t>
            </a: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2411413" y="33575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4787900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Й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3563938" y="38608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2987675" y="38608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Г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4140200" y="38608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Р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3563938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Ч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4787900" y="38608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81" name="Text Box 49"/>
          <p:cNvSpPr txBox="1">
            <a:spLocks noChangeArrowheads="1"/>
          </p:cNvSpPr>
          <p:nvPr/>
        </p:nvSpPr>
        <p:spPr bwMode="auto">
          <a:xfrm>
            <a:off x="4787900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4140200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364163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Й</a:t>
            </a:r>
          </a:p>
        </p:txBody>
      </p: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2987675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</a:t>
            </a:r>
          </a:p>
        </p:txBody>
      </p:sp>
      <p:sp>
        <p:nvSpPr>
          <p:cNvPr id="18485" name="Text Box 53"/>
          <p:cNvSpPr txBox="1">
            <a:spLocks noChangeArrowheads="1"/>
          </p:cNvSpPr>
          <p:nvPr/>
        </p:nvSpPr>
        <p:spPr bwMode="auto">
          <a:xfrm>
            <a:off x="2411413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86" name="Text Box 54"/>
          <p:cNvSpPr txBox="1">
            <a:spLocks noChangeArrowheads="1"/>
          </p:cNvSpPr>
          <p:nvPr/>
        </p:nvSpPr>
        <p:spPr bwMode="auto">
          <a:xfrm>
            <a:off x="2339975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Л</a:t>
            </a: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1187450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З</a:t>
            </a: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4140200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Ы</a:t>
            </a:r>
          </a:p>
        </p:txBody>
      </p:sp>
      <p:sp>
        <p:nvSpPr>
          <p:cNvPr id="18489" name="Text Box 57"/>
          <p:cNvSpPr txBox="1">
            <a:spLocks noChangeArrowheads="1"/>
          </p:cNvSpPr>
          <p:nvPr/>
        </p:nvSpPr>
        <p:spPr bwMode="auto">
          <a:xfrm>
            <a:off x="3563938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Н</a:t>
            </a:r>
          </a:p>
        </p:txBody>
      </p:sp>
      <p:sp>
        <p:nvSpPr>
          <p:cNvPr id="18490" name="Text Box 58"/>
          <p:cNvSpPr txBox="1">
            <a:spLocks noChangeArrowheads="1"/>
          </p:cNvSpPr>
          <p:nvPr/>
        </p:nvSpPr>
        <p:spPr bwMode="auto">
          <a:xfrm>
            <a:off x="4140200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Т</a:t>
            </a:r>
          </a:p>
        </p:txBody>
      </p:sp>
      <p:sp>
        <p:nvSpPr>
          <p:cNvPr id="18491" name="Text Box 59"/>
          <p:cNvSpPr txBox="1">
            <a:spLocks noChangeArrowheads="1"/>
          </p:cNvSpPr>
          <p:nvPr/>
        </p:nvSpPr>
        <p:spPr bwMode="auto">
          <a:xfrm>
            <a:off x="1763713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Е</a:t>
            </a:r>
          </a:p>
        </p:txBody>
      </p:sp>
      <p:sp>
        <p:nvSpPr>
          <p:cNvPr id="18492" name="Text Box 60"/>
          <p:cNvSpPr txBox="1">
            <a:spLocks noChangeArrowheads="1"/>
          </p:cNvSpPr>
          <p:nvPr/>
        </p:nvSpPr>
        <p:spPr bwMode="auto">
          <a:xfrm>
            <a:off x="2987675" y="4797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Ё</a:t>
            </a:r>
          </a:p>
        </p:txBody>
      </p:sp>
      <p:sp>
        <p:nvSpPr>
          <p:cNvPr id="18493" name="Text Box 61"/>
          <p:cNvSpPr txBox="1">
            <a:spLocks noChangeArrowheads="1"/>
          </p:cNvSpPr>
          <p:nvPr/>
        </p:nvSpPr>
        <p:spPr bwMode="auto">
          <a:xfrm>
            <a:off x="5364163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Т</a:t>
            </a:r>
          </a:p>
        </p:txBody>
      </p:sp>
      <p:sp>
        <p:nvSpPr>
          <p:cNvPr id="18494" name="Text Box 62"/>
          <p:cNvSpPr txBox="1">
            <a:spLocks noChangeArrowheads="1"/>
          </p:cNvSpPr>
          <p:nvPr/>
        </p:nvSpPr>
        <p:spPr bwMode="auto">
          <a:xfrm>
            <a:off x="2987675" y="53006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</a:t>
            </a:r>
          </a:p>
        </p:txBody>
      </p: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1835150" y="53006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Ч</a:t>
            </a:r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2339975" y="53006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3563938" y="53006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Ы</a:t>
            </a:r>
          </a:p>
        </p:txBody>
      </p:sp>
      <p:sp>
        <p:nvSpPr>
          <p:cNvPr id="18498" name="Text Box 66"/>
          <p:cNvSpPr txBox="1">
            <a:spLocks noChangeArrowheads="1"/>
          </p:cNvSpPr>
          <p:nvPr/>
        </p:nvSpPr>
        <p:spPr bwMode="auto">
          <a:xfrm>
            <a:off x="3563938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Е</a:t>
            </a:r>
          </a:p>
        </p:txBody>
      </p:sp>
      <p:sp>
        <p:nvSpPr>
          <p:cNvPr id="18499" name="Text Box 67"/>
          <p:cNvSpPr txBox="1">
            <a:spLocks noChangeArrowheads="1"/>
          </p:cNvSpPr>
          <p:nvPr/>
        </p:nvSpPr>
        <p:spPr bwMode="auto">
          <a:xfrm>
            <a:off x="2987675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8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8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8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8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8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8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8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1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1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8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4" dur="5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5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1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40" grpId="0"/>
      <p:bldP spid="18441" grpId="0"/>
      <p:bldP spid="18442" grpId="0"/>
      <p:bldP spid="18443" grpId="0"/>
      <p:bldP spid="18444" grpId="0"/>
      <p:bldP spid="18445" grpId="0"/>
      <p:bldP spid="18446" grpId="0"/>
      <p:bldP spid="18447" grpId="0"/>
      <p:bldP spid="18448" grpId="0"/>
      <p:bldP spid="18449" grpId="0"/>
      <p:bldP spid="18450" grpId="0"/>
      <p:bldP spid="18451" grpId="0"/>
      <p:bldP spid="18452" grpId="0"/>
      <p:bldP spid="18453" grpId="0"/>
      <p:bldP spid="18454" grpId="0"/>
      <p:bldP spid="18455" grpId="0"/>
      <p:bldP spid="18456" grpId="0"/>
      <p:bldP spid="18457" grpId="0"/>
      <p:bldP spid="18458" grpId="0"/>
      <p:bldP spid="18459" grpId="0"/>
      <p:bldP spid="18460" grpId="0"/>
      <p:bldP spid="18461" grpId="0"/>
      <p:bldP spid="18462" grpId="0"/>
      <p:bldP spid="18463" grpId="0"/>
      <p:bldP spid="18464" grpId="0"/>
      <p:bldP spid="18465" grpId="0"/>
      <p:bldP spid="18466" grpId="0"/>
      <p:bldP spid="18467" grpId="0"/>
      <p:bldP spid="18468" grpId="0"/>
      <p:bldP spid="18469" grpId="0"/>
      <p:bldP spid="18470" grpId="0"/>
      <p:bldP spid="18471" grpId="0"/>
      <p:bldP spid="18472" grpId="0"/>
      <p:bldP spid="18473" grpId="0"/>
      <p:bldP spid="18474" grpId="0"/>
      <p:bldP spid="18475" grpId="0"/>
      <p:bldP spid="18476" grpId="0"/>
      <p:bldP spid="18477" grpId="0"/>
      <p:bldP spid="18478" grpId="0"/>
      <p:bldP spid="18479" grpId="0"/>
      <p:bldP spid="18480" grpId="0"/>
      <p:bldP spid="18481" grpId="0"/>
      <p:bldP spid="18482" grpId="0"/>
      <p:bldP spid="18483" grpId="0"/>
      <p:bldP spid="18484" grpId="0"/>
      <p:bldP spid="18485" grpId="0"/>
      <p:bldP spid="18486" grpId="0"/>
      <p:bldP spid="18487" grpId="0"/>
      <p:bldP spid="18488" grpId="0"/>
      <p:bldP spid="18489" grpId="0"/>
      <p:bldP spid="18490" grpId="0"/>
      <p:bldP spid="18491" grpId="0"/>
      <p:bldP spid="18492" grpId="0"/>
      <p:bldP spid="18493" grpId="0"/>
      <p:bldP spid="18494" grpId="0"/>
      <p:bldP spid="18495" grpId="0"/>
      <p:bldP spid="18496" grpId="0"/>
      <p:bldP spid="18497" grpId="0"/>
      <p:bldP spid="18498" grpId="0"/>
      <p:bldP spid="184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Дата 4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F1D7A53-D7D8-4CDC-A41C-E29769EC30DD}" type="datetime1">
              <a:rPr lang="ru-RU" sz="1400">
                <a:latin typeface="Arial" charset="0"/>
              </a:rPr>
              <a:pPr/>
              <a:t>05.04.2013</a:t>
            </a:fld>
            <a:endParaRPr lang="ru-RU" sz="1400">
              <a:latin typeface="Arial" charset="0"/>
            </a:endParaRP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Словарь:</a:t>
            </a:r>
          </a:p>
        </p:txBody>
      </p:sp>
      <p:sp>
        <p:nvSpPr>
          <p:cNvPr id="83972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endParaRPr lang="ru-RU" sz="2800" smtClean="0"/>
          </a:p>
          <a:p>
            <a:pPr eaLnBrk="1" hangingPunct="1">
              <a:defRPr/>
            </a:pPr>
            <a:endParaRPr lang="ru-RU" sz="2800" smtClean="0"/>
          </a:p>
          <a:p>
            <a:pPr eaLnBrk="1" hangingPunct="1">
              <a:defRPr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 </a:t>
            </a:r>
            <a:r>
              <a:rPr lang="ru-RU" sz="5400" smtClean="0"/>
              <a:t>С</a:t>
            </a:r>
            <a:r>
              <a:rPr lang="ru-RU" sz="5400" smtClean="0">
                <a:solidFill>
                  <a:srgbClr val="FF3300"/>
                </a:solidFill>
              </a:rPr>
              <a:t>О</a:t>
            </a:r>
            <a:r>
              <a:rPr lang="ru-RU" sz="5400" smtClean="0"/>
              <a:t>Р</a:t>
            </a:r>
            <a:r>
              <a:rPr lang="ru-RU" sz="5400" smtClean="0">
                <a:solidFill>
                  <a:srgbClr val="FF3300"/>
                </a:solidFill>
              </a:rPr>
              <a:t>О</a:t>
            </a:r>
            <a:r>
              <a:rPr lang="ru-RU" sz="5400" smtClean="0"/>
              <a:t>КА</a:t>
            </a:r>
          </a:p>
        </p:txBody>
      </p:sp>
      <p:sp>
        <p:nvSpPr>
          <p:cNvPr id="83973" name="Rectangle 8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smtClean="0"/>
              <a:t> </a:t>
            </a:r>
            <a:r>
              <a:rPr lang="ru-RU" sz="5400" smtClean="0"/>
              <a:t>Ворона</a:t>
            </a:r>
          </a:p>
        </p:txBody>
      </p:sp>
      <p:pic>
        <p:nvPicPr>
          <p:cNvPr id="4106" name="Picture 10" descr="f_179653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371600"/>
            <a:ext cx="3743325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3098" name="Picture 26" descr="0_264d2_3574c95b_XL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83113" y="1447800"/>
            <a:ext cx="396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Подбор проверочных слов.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3300"/>
                </a:solidFill>
                <a:latin typeface="Arial Rounded MT Bold" pitchFamily="34" charset="0"/>
              </a:rPr>
              <a:t>Проверяемые  слова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3300"/>
                </a:solidFill>
              </a:rPr>
              <a:t>Д…ревья -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3300"/>
                </a:solidFill>
              </a:rPr>
              <a:t>Тр…па-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3300"/>
                </a:solidFill>
              </a:rPr>
              <a:t>Л…сник-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3300"/>
                </a:solidFill>
              </a:rPr>
              <a:t>Хв…сты белок-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3300"/>
                </a:solidFill>
              </a:rPr>
              <a:t>Сп…на  волка-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 </a:t>
            </a:r>
            <a:r>
              <a:rPr lang="ru-RU" sz="2800" b="1" smtClean="0">
                <a:solidFill>
                  <a:srgbClr val="FF3300"/>
                </a:solidFill>
              </a:rPr>
              <a:t>Проверочные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3300"/>
                </a:solidFill>
              </a:rPr>
              <a:t>    слова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Дерево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тропы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Лес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Хвост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спины</a:t>
            </a:r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 flipH="1">
            <a:off x="1547813" y="2708275"/>
            <a:ext cx="714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9"/>
          <p:cNvSpPr>
            <a:spLocks noChangeShapeType="1"/>
          </p:cNvSpPr>
          <p:nvPr/>
        </p:nvSpPr>
        <p:spPr bwMode="auto">
          <a:xfrm flipH="1">
            <a:off x="5148263" y="2636838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10"/>
          <p:cNvSpPr>
            <a:spLocks noChangeShapeType="1"/>
          </p:cNvSpPr>
          <p:nvPr/>
        </p:nvSpPr>
        <p:spPr bwMode="auto">
          <a:xfrm flipH="1">
            <a:off x="5292725" y="3284538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11"/>
          <p:cNvSpPr>
            <a:spLocks noChangeShapeType="1"/>
          </p:cNvSpPr>
          <p:nvPr/>
        </p:nvSpPr>
        <p:spPr bwMode="auto">
          <a:xfrm flipH="1">
            <a:off x="5292725" y="5013325"/>
            <a:ext cx="714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H="1">
            <a:off x="1763713" y="3213100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 flipH="1">
            <a:off x="1763713" y="3789363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Line 14"/>
          <p:cNvSpPr>
            <a:spLocks noChangeShapeType="1"/>
          </p:cNvSpPr>
          <p:nvPr/>
        </p:nvSpPr>
        <p:spPr bwMode="auto">
          <a:xfrm flipH="1">
            <a:off x="1979613" y="4437063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Line 15"/>
          <p:cNvSpPr>
            <a:spLocks noChangeShapeType="1"/>
          </p:cNvSpPr>
          <p:nvPr/>
        </p:nvSpPr>
        <p:spPr bwMode="auto">
          <a:xfrm flipH="1">
            <a:off x="1835150" y="5013325"/>
            <a:ext cx="730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>
            <a:off x="755650" y="3213100"/>
            <a:ext cx="50323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Line 17"/>
          <p:cNvSpPr>
            <a:spLocks noChangeShapeType="1"/>
          </p:cNvSpPr>
          <p:nvPr/>
        </p:nvSpPr>
        <p:spPr bwMode="auto">
          <a:xfrm>
            <a:off x="827088" y="3789363"/>
            <a:ext cx="503237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9" name="Line 18"/>
          <p:cNvSpPr>
            <a:spLocks noChangeShapeType="1"/>
          </p:cNvSpPr>
          <p:nvPr/>
        </p:nvSpPr>
        <p:spPr bwMode="auto">
          <a:xfrm>
            <a:off x="827088" y="4365625"/>
            <a:ext cx="503237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0" name="Line 19"/>
          <p:cNvSpPr>
            <a:spLocks noChangeShapeType="1"/>
          </p:cNvSpPr>
          <p:nvPr/>
        </p:nvSpPr>
        <p:spPr bwMode="auto">
          <a:xfrm>
            <a:off x="971550" y="4941888"/>
            <a:ext cx="50323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1042988" y="5516563"/>
            <a:ext cx="503237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/>
    </p:bld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176</TotalTime>
  <Words>411</Words>
  <Application>Microsoft Office PowerPoint</Application>
  <PresentationFormat>Экран (4:3)</PresentationFormat>
  <Paragraphs>151</Paragraphs>
  <Slides>14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Wingdings</vt:lpstr>
      <vt:lpstr>Arial Rounded MT Bold</vt:lpstr>
      <vt:lpstr>Calibri</vt:lpstr>
      <vt:lpstr>Клен</vt:lpstr>
      <vt:lpstr>Слайд 1</vt:lpstr>
      <vt:lpstr>Слайд 2</vt:lpstr>
      <vt:lpstr>Способы проверки безударных гласных</vt:lpstr>
      <vt:lpstr>ПРАВИЛО</vt:lpstr>
      <vt:lpstr>Устный диктант</vt:lpstr>
      <vt:lpstr>Слайд 6</vt:lpstr>
      <vt:lpstr>Слайд 7</vt:lpstr>
      <vt:lpstr>Словарь:</vt:lpstr>
      <vt:lpstr>Подбор проверочных слов.</vt:lpstr>
      <vt:lpstr>Спиши, разделив текст на предложения, вставляя пропущенные буквы. В скобках запиши проверочные слова.</vt:lpstr>
      <vt:lpstr>Проверь:</vt:lpstr>
      <vt:lpstr>Ребята, выберите к каждому вопросу ответ: 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Напалкова С.И.</dc:creator>
  <cp:lastModifiedBy>revaz</cp:lastModifiedBy>
  <cp:revision>15</cp:revision>
  <cp:lastPrinted>1601-01-01T00:00:00Z</cp:lastPrinted>
  <dcterms:created xsi:type="dcterms:W3CDTF">1601-01-01T00:00:00Z</dcterms:created>
  <dcterms:modified xsi:type="dcterms:W3CDTF">2013-04-05T16:57:42Z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