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6" r:id="rId2"/>
    <p:sldId id="257" r:id="rId3"/>
    <p:sldId id="26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7A0415"/>
    <a:srgbClr val="55030F"/>
    <a:srgbClr val="0F5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7" autoAdjust="0"/>
  </p:normalViewPr>
  <p:slideViewPr>
    <p:cSldViewPr>
      <p:cViewPr varScale="1">
        <p:scale>
          <a:sx n="65" d="100"/>
          <a:sy n="65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C4D52-736D-4C08-AD8C-99D46250AB6E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6B707-A64B-4199-A85C-F218524B8B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7329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B707-A64B-4199-A85C-F218524B8BE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E6F87E-6D48-43EF-81EE-3F93613EAF34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Let</a:t>
            </a:r>
            <a:r>
              <a:rPr lang="en-US" sz="2700" b="1" dirty="0" smtClean="0">
                <a:solidFill>
                  <a:srgbClr val="C00000"/>
                </a:solidFill>
                <a:cs typeface="Times New Roman" pitchFamily="18" charset="0"/>
              </a:rPr>
              <a:t>’</a:t>
            </a:r>
            <a:r>
              <a:rPr lang="en-US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practice to pronounce English sounds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fontScale="77500" lnSpcReduction="20000"/>
          </a:bodyPr>
          <a:lstStyle/>
          <a:p>
            <a:pPr indent="342900" eaLnBrk="0" hangingPunct="0"/>
            <a:endParaRPr lang="ru-RU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glazier, courageous</a:t>
            </a:r>
            <a:endParaRPr lang="ru-RU" sz="3100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qualified, persuasive</a:t>
            </a: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a: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architect</a:t>
            </a:r>
            <a:endParaRPr lang="ru-RU" sz="3100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ͻ: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rewarding</a:t>
            </a:r>
            <a:endParaRPr lang="ru-RU" sz="3100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[∆]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comfortable</a:t>
            </a:r>
            <a:endParaRPr lang="ru-RU" sz="3100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 experience</a:t>
            </a:r>
            <a:endParaRPr lang="ru-RU" sz="3100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ŋ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 tiring </a:t>
            </a:r>
          </a:p>
          <a:p>
            <a:pPr indent="342900" eaLnBrk="0" hangingPunct="0"/>
            <a:r>
              <a:rPr lang="nb-NO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nb-NO" sz="3100" b="1" dirty="0" smtClean="0">
                <a:solidFill>
                  <a:srgbClr val="C00000"/>
                </a:solidFill>
                <a:cs typeface="Times New Roman" pitchFamily="18" charset="0"/>
              </a:rPr>
              <a:t>æ</a:t>
            </a:r>
            <a:r>
              <a:rPr lang="nb-NO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b-NO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understanding</a:t>
            </a:r>
            <a:endParaRPr lang="ru-RU" sz="3100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ɜ: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surgeon</a:t>
            </a: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exciting, miner</a:t>
            </a:r>
            <a:endParaRPr lang="ru-RU" sz="3100" dirty="0" smtClean="0">
              <a:solidFill>
                <a:srgbClr val="FFFF00"/>
              </a:solidFill>
            </a:endParaRP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ͻ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florist, responsible </a:t>
            </a:r>
          </a:p>
          <a:p>
            <a:pPr indent="342900" eaLnBrk="0" hangingPunct="0"/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 	- dedicated</a:t>
            </a:r>
            <a:endParaRPr lang="ru-RU" sz="3100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FLIGHT ATTENDANT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Содержимое 3" descr="стюардесс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285860"/>
            <a:ext cx="3000396" cy="3286148"/>
          </a:xfrm>
        </p:spPr>
      </p:pic>
      <p:sp>
        <p:nvSpPr>
          <p:cNvPr id="5" name="TextBox 4"/>
          <p:cNvSpPr txBox="1"/>
          <p:nvPr/>
        </p:nvSpPr>
        <p:spPr>
          <a:xfrm>
            <a:off x="3714744" y="1500174"/>
            <a:ext cx="507209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0F5FE1"/>
                </a:solidFill>
              </a:rPr>
              <a:t>Interesting, demanding, active</a:t>
            </a:r>
          </a:p>
          <a:p>
            <a:endParaRPr lang="en-US" sz="2200" b="1" dirty="0">
              <a:solidFill>
                <a:srgbClr val="0F5FE1"/>
              </a:solidFill>
            </a:endParaRPr>
          </a:p>
          <a:p>
            <a:r>
              <a:rPr lang="en-US" sz="2200" b="1" dirty="0" smtClean="0">
                <a:solidFill>
                  <a:srgbClr val="0F5FE1"/>
                </a:solidFill>
              </a:rPr>
              <a:t>PROS</a:t>
            </a:r>
            <a:r>
              <a:rPr lang="ru-RU" sz="2200" b="1" dirty="0" smtClean="0">
                <a:solidFill>
                  <a:srgbClr val="0F5FE1"/>
                </a:solidFill>
              </a:rPr>
              <a:t>:</a:t>
            </a:r>
            <a:r>
              <a:rPr lang="en-US" sz="2200" b="1" dirty="0" smtClean="0">
                <a:solidFill>
                  <a:srgbClr val="0F5FE1"/>
                </a:solidFill>
              </a:rPr>
              <a:t> travels a lot, speaks foreign languages, helps people, brave</a:t>
            </a:r>
          </a:p>
          <a:p>
            <a:endParaRPr lang="en-US" sz="2200" b="1" dirty="0">
              <a:solidFill>
                <a:srgbClr val="0F5FE1"/>
              </a:solidFill>
            </a:endParaRPr>
          </a:p>
          <a:p>
            <a:r>
              <a:rPr lang="en-US" sz="2200" b="1" dirty="0" smtClean="0">
                <a:solidFill>
                  <a:srgbClr val="0F5FE1"/>
                </a:solidFill>
              </a:rPr>
              <a:t>CONS</a:t>
            </a:r>
            <a:r>
              <a:rPr lang="ru-RU" sz="2200" b="1" dirty="0" smtClean="0">
                <a:solidFill>
                  <a:srgbClr val="0F5FE1"/>
                </a:solidFill>
              </a:rPr>
              <a:t>:</a:t>
            </a:r>
            <a:r>
              <a:rPr lang="en-US" sz="2200" b="1" dirty="0" smtClean="0">
                <a:solidFill>
                  <a:srgbClr val="0F5FE1"/>
                </a:solidFill>
              </a:rPr>
              <a:t> rare at home</a:t>
            </a:r>
            <a:r>
              <a:rPr lang="ru-RU" sz="2200" b="1" dirty="0" smtClean="0">
                <a:solidFill>
                  <a:srgbClr val="0F5FE1"/>
                </a:solidFill>
              </a:rPr>
              <a:t> (редко бывать дома)</a:t>
            </a:r>
            <a:endParaRPr lang="ru-RU" sz="2200" b="1" dirty="0">
              <a:solidFill>
                <a:srgbClr val="0F5FE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4857760"/>
            <a:ext cx="78581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F5FE1"/>
                </a:solidFill>
              </a:rPr>
              <a:t>A</a:t>
            </a:r>
            <a:r>
              <a:rPr lang="ru-RU" b="1" dirty="0" smtClean="0">
                <a:solidFill>
                  <a:srgbClr val="0F5FE1"/>
                </a:solidFill>
              </a:rPr>
              <a:t>:</a:t>
            </a:r>
            <a:r>
              <a:rPr lang="en-US" b="1" dirty="0" smtClean="0">
                <a:solidFill>
                  <a:srgbClr val="0F5FE1"/>
                </a:solidFill>
              </a:rPr>
              <a:t>  - Have you ever considered becoming a flight attendant?</a:t>
            </a:r>
          </a:p>
          <a:p>
            <a:r>
              <a:rPr lang="en-US" b="1" dirty="0" smtClean="0">
                <a:solidFill>
                  <a:srgbClr val="0F5FE1"/>
                </a:solidFill>
              </a:rPr>
              <a:t>B</a:t>
            </a:r>
            <a:r>
              <a:rPr lang="ru-RU" b="1" dirty="0" smtClean="0">
                <a:solidFill>
                  <a:srgbClr val="0F5FE1"/>
                </a:solidFill>
              </a:rPr>
              <a:t>:</a:t>
            </a:r>
            <a:r>
              <a:rPr lang="en-US" b="1" dirty="0" smtClean="0">
                <a:solidFill>
                  <a:srgbClr val="0F5FE1"/>
                </a:solidFill>
              </a:rPr>
              <a:t>  - No, I haven’t. They travel all the time, and I like being at home.</a:t>
            </a:r>
          </a:p>
          <a:p>
            <a:r>
              <a:rPr lang="en-US" b="1" dirty="0" smtClean="0">
                <a:solidFill>
                  <a:srgbClr val="0F5FE1"/>
                </a:solidFill>
              </a:rPr>
              <a:t>A</a:t>
            </a:r>
            <a:r>
              <a:rPr lang="ru-RU" b="1" dirty="0" smtClean="0">
                <a:solidFill>
                  <a:srgbClr val="0F5FE1"/>
                </a:solidFill>
              </a:rPr>
              <a:t>: </a:t>
            </a:r>
            <a:r>
              <a:rPr lang="en-US" b="1" dirty="0" smtClean="0">
                <a:solidFill>
                  <a:srgbClr val="0F5FE1"/>
                </a:solidFill>
              </a:rPr>
              <a:t> - In fact, helping people is a good job. Besides, they speak foreign languages and meet new interesting people.</a:t>
            </a:r>
          </a:p>
          <a:p>
            <a:r>
              <a:rPr lang="en-US" b="1" dirty="0" smtClean="0">
                <a:solidFill>
                  <a:srgbClr val="0F5FE1"/>
                </a:solidFill>
              </a:rPr>
              <a:t>B</a:t>
            </a:r>
            <a:r>
              <a:rPr lang="ru-RU" b="1" dirty="0" smtClean="0">
                <a:solidFill>
                  <a:srgbClr val="0F5FE1"/>
                </a:solidFill>
              </a:rPr>
              <a:t>:</a:t>
            </a:r>
            <a:r>
              <a:rPr lang="en-US" b="1" dirty="0" smtClean="0">
                <a:solidFill>
                  <a:srgbClr val="0F5FE1"/>
                </a:solidFill>
              </a:rPr>
              <a:t>  - I am afraid, I am not brave and patient enough to be a flight attendant.</a:t>
            </a:r>
            <a:endParaRPr lang="ru-RU" dirty="0">
              <a:solidFill>
                <a:srgbClr val="0F5FE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A0415"/>
                </a:solidFill>
              </a:rPr>
              <a:t>NEWS REPORTER</a:t>
            </a:r>
            <a:endParaRPr lang="ru-RU" dirty="0">
              <a:solidFill>
                <a:srgbClr val="7A0415"/>
              </a:solidFill>
            </a:endParaRPr>
          </a:p>
        </p:txBody>
      </p:sp>
      <p:pic>
        <p:nvPicPr>
          <p:cNvPr id="4" name="Содержимое 3" descr="репортер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214422"/>
            <a:ext cx="3429024" cy="2214578"/>
          </a:xfrm>
        </p:spPr>
      </p:pic>
      <p:sp>
        <p:nvSpPr>
          <p:cNvPr id="6" name="TextBox 5"/>
          <p:cNvSpPr txBox="1"/>
          <p:nvPr/>
        </p:nvSpPr>
        <p:spPr>
          <a:xfrm>
            <a:off x="4000496" y="1428736"/>
            <a:ext cx="50006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55030F"/>
                </a:solidFill>
              </a:rPr>
              <a:t>Brave, persuasive </a:t>
            </a:r>
            <a:r>
              <a:rPr lang="ru-RU" sz="2000" b="1" dirty="0" smtClean="0">
                <a:solidFill>
                  <a:srgbClr val="55030F"/>
                </a:solidFill>
              </a:rPr>
              <a:t>(убедительный)</a:t>
            </a:r>
            <a:r>
              <a:rPr lang="en-US" sz="2000" b="1" dirty="0" smtClean="0">
                <a:solidFill>
                  <a:srgbClr val="55030F"/>
                </a:solidFill>
              </a:rPr>
              <a:t>,</a:t>
            </a:r>
            <a:r>
              <a:rPr lang="ru-RU" sz="2000" b="1" dirty="0" smtClean="0">
                <a:solidFill>
                  <a:srgbClr val="55030F"/>
                </a:solidFill>
              </a:rPr>
              <a:t> </a:t>
            </a:r>
            <a:r>
              <a:rPr lang="en-US" sz="2000" b="1" dirty="0" smtClean="0">
                <a:solidFill>
                  <a:srgbClr val="55030F"/>
                </a:solidFill>
              </a:rPr>
              <a:t>sociable </a:t>
            </a:r>
            <a:r>
              <a:rPr lang="nb-NO" sz="2000" b="1" dirty="0" smtClean="0">
                <a:solidFill>
                  <a:srgbClr val="55030F"/>
                </a:solidFill>
              </a:rPr>
              <a:t> </a:t>
            </a:r>
            <a:r>
              <a:rPr lang="en-US" sz="2000" b="1" dirty="0" smtClean="0">
                <a:solidFill>
                  <a:srgbClr val="55030F"/>
                </a:solidFill>
              </a:rPr>
              <a:t> </a:t>
            </a:r>
            <a:r>
              <a:rPr lang="ru-RU" sz="2000" b="1" dirty="0" smtClean="0">
                <a:solidFill>
                  <a:srgbClr val="55030F"/>
                </a:solidFill>
              </a:rPr>
              <a:t>(общительный)</a:t>
            </a:r>
          </a:p>
          <a:p>
            <a:endParaRPr lang="ru-RU" sz="2000" b="1" dirty="0">
              <a:solidFill>
                <a:srgbClr val="55030F"/>
              </a:solidFill>
            </a:endParaRPr>
          </a:p>
          <a:p>
            <a:r>
              <a:rPr lang="en-US" sz="2000" b="1" dirty="0" smtClean="0">
                <a:solidFill>
                  <a:srgbClr val="55030F"/>
                </a:solidFill>
              </a:rPr>
              <a:t>PROS</a:t>
            </a:r>
            <a:r>
              <a:rPr lang="ru-RU" sz="2000" b="1" dirty="0" smtClean="0">
                <a:solidFill>
                  <a:srgbClr val="55030F"/>
                </a:solidFill>
              </a:rPr>
              <a:t>: </a:t>
            </a:r>
            <a:r>
              <a:rPr lang="en-US" sz="2000" b="1" dirty="0" smtClean="0">
                <a:solidFill>
                  <a:srgbClr val="55030F"/>
                </a:solidFill>
              </a:rPr>
              <a:t>exciting </a:t>
            </a:r>
            <a:r>
              <a:rPr lang="ru-RU" sz="2000" b="1" dirty="0" smtClean="0">
                <a:solidFill>
                  <a:srgbClr val="55030F"/>
                </a:solidFill>
              </a:rPr>
              <a:t>(захватывающий)</a:t>
            </a:r>
            <a:r>
              <a:rPr lang="en-US" sz="2000" b="1" dirty="0" smtClean="0">
                <a:solidFill>
                  <a:srgbClr val="55030F"/>
                </a:solidFill>
              </a:rPr>
              <a:t>,</a:t>
            </a:r>
            <a:r>
              <a:rPr lang="ru-RU" sz="2000" b="1" dirty="0" smtClean="0">
                <a:solidFill>
                  <a:srgbClr val="55030F"/>
                </a:solidFill>
              </a:rPr>
              <a:t> </a:t>
            </a:r>
            <a:r>
              <a:rPr lang="en-US" sz="2000" b="1" dirty="0" smtClean="0">
                <a:solidFill>
                  <a:srgbClr val="55030F"/>
                </a:solidFill>
              </a:rPr>
              <a:t>travels around the world and meets people </a:t>
            </a:r>
          </a:p>
          <a:p>
            <a:endParaRPr lang="en-US" sz="2000" b="1" dirty="0">
              <a:solidFill>
                <a:srgbClr val="55030F"/>
              </a:solidFill>
            </a:endParaRPr>
          </a:p>
          <a:p>
            <a:r>
              <a:rPr lang="en-US" sz="2000" b="1" dirty="0" smtClean="0">
                <a:solidFill>
                  <a:srgbClr val="55030F"/>
                </a:solidFill>
              </a:rPr>
              <a:t>CONS</a:t>
            </a:r>
            <a:r>
              <a:rPr lang="ru-RU" sz="2000" b="1" dirty="0" smtClean="0">
                <a:solidFill>
                  <a:srgbClr val="55030F"/>
                </a:solidFill>
              </a:rPr>
              <a:t>:</a:t>
            </a:r>
            <a:r>
              <a:rPr lang="en-US" sz="2000" b="1" dirty="0" smtClean="0">
                <a:solidFill>
                  <a:srgbClr val="55030F"/>
                </a:solidFill>
              </a:rPr>
              <a:t> stressful </a:t>
            </a:r>
            <a:r>
              <a:rPr lang="ru-RU" sz="2000" b="1" dirty="0" smtClean="0">
                <a:solidFill>
                  <a:srgbClr val="55030F"/>
                </a:solidFill>
              </a:rPr>
              <a:t>(стрессовый)</a:t>
            </a:r>
            <a:r>
              <a:rPr lang="en-US" sz="2000" b="1" dirty="0" smtClean="0">
                <a:solidFill>
                  <a:srgbClr val="55030F"/>
                </a:solidFill>
              </a:rPr>
              <a:t>,</a:t>
            </a:r>
            <a:r>
              <a:rPr lang="ru-RU" sz="2000" b="1" dirty="0" smtClean="0">
                <a:solidFill>
                  <a:srgbClr val="55030F"/>
                </a:solidFill>
              </a:rPr>
              <a:t> </a:t>
            </a:r>
            <a:r>
              <a:rPr lang="en-US" sz="2000" b="1" dirty="0" smtClean="0">
                <a:solidFill>
                  <a:srgbClr val="55030F"/>
                </a:solidFill>
              </a:rPr>
              <a:t>dangerous </a:t>
            </a:r>
            <a:endParaRPr lang="ru-RU" sz="2000" b="1" dirty="0">
              <a:solidFill>
                <a:srgbClr val="55030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714884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5030F"/>
                </a:solidFill>
              </a:rPr>
              <a:t>A</a:t>
            </a:r>
            <a:r>
              <a:rPr lang="ru-RU" b="1" dirty="0" smtClean="0">
                <a:solidFill>
                  <a:srgbClr val="55030F"/>
                </a:solidFill>
              </a:rPr>
              <a:t>:</a:t>
            </a:r>
            <a:r>
              <a:rPr lang="en-US" b="1" dirty="0" smtClean="0">
                <a:solidFill>
                  <a:srgbClr val="55030F"/>
                </a:solidFill>
              </a:rPr>
              <a:t>  - Have you ever considered becoming a news reporter?</a:t>
            </a:r>
          </a:p>
          <a:p>
            <a:r>
              <a:rPr lang="en-US" b="1" dirty="0" smtClean="0">
                <a:solidFill>
                  <a:srgbClr val="55030F"/>
                </a:solidFill>
              </a:rPr>
              <a:t>B</a:t>
            </a:r>
            <a:r>
              <a:rPr lang="ru-RU" b="1" dirty="0" smtClean="0">
                <a:solidFill>
                  <a:srgbClr val="55030F"/>
                </a:solidFill>
              </a:rPr>
              <a:t>:</a:t>
            </a:r>
            <a:r>
              <a:rPr lang="en-US" b="1" dirty="0" smtClean="0">
                <a:solidFill>
                  <a:srgbClr val="55030F"/>
                </a:solidFill>
              </a:rPr>
              <a:t>  - Yes, I have. They travel around the world  and meet different people. </a:t>
            </a:r>
          </a:p>
          <a:p>
            <a:r>
              <a:rPr lang="en-US" b="1" dirty="0" smtClean="0">
                <a:solidFill>
                  <a:srgbClr val="55030F"/>
                </a:solidFill>
              </a:rPr>
              <a:t>A</a:t>
            </a:r>
            <a:r>
              <a:rPr lang="ru-RU" b="1" dirty="0" smtClean="0">
                <a:solidFill>
                  <a:srgbClr val="55030F"/>
                </a:solidFill>
              </a:rPr>
              <a:t>: </a:t>
            </a:r>
            <a:r>
              <a:rPr lang="en-US" b="1" dirty="0" smtClean="0">
                <a:solidFill>
                  <a:srgbClr val="55030F"/>
                </a:solidFill>
              </a:rPr>
              <a:t> - As far as I know, this job is rather stressful and dangerous. </a:t>
            </a:r>
          </a:p>
          <a:p>
            <a:r>
              <a:rPr lang="en-US" b="1" dirty="0" smtClean="0">
                <a:solidFill>
                  <a:srgbClr val="55030F"/>
                </a:solidFill>
              </a:rPr>
              <a:t>B</a:t>
            </a:r>
            <a:r>
              <a:rPr lang="ru-RU" b="1" dirty="0" smtClean="0">
                <a:solidFill>
                  <a:srgbClr val="55030F"/>
                </a:solidFill>
              </a:rPr>
              <a:t>:</a:t>
            </a:r>
            <a:r>
              <a:rPr lang="en-US" b="1" dirty="0" smtClean="0">
                <a:solidFill>
                  <a:srgbClr val="55030F"/>
                </a:solidFill>
              </a:rPr>
              <a:t>  - It is. At the same time it is very exciting.</a:t>
            </a:r>
            <a:endParaRPr lang="ru-RU" dirty="0">
              <a:solidFill>
                <a:srgbClr val="5503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78581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JOBS AND PROFESSIONS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186766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	</a:t>
            </a:r>
            <a:r>
              <a:rPr lang="en-US" b="1" dirty="0" smtClean="0">
                <a:solidFill>
                  <a:srgbClr val="00B050"/>
                </a:solidFill>
              </a:rPr>
              <a:t>Miner	</a:t>
            </a:r>
            <a:r>
              <a:rPr lang="ru-RU" b="1" dirty="0" smtClean="0">
                <a:solidFill>
                  <a:srgbClr val="00B050"/>
                </a:solidFill>
              </a:rPr>
              <a:t>		шахтер</a:t>
            </a:r>
            <a:r>
              <a:rPr lang="en-US" b="1" dirty="0" smtClean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</a:t>
            </a:r>
            <a:r>
              <a:rPr lang="en-US" b="1" dirty="0" smtClean="0">
                <a:solidFill>
                  <a:srgbClr val="00B050"/>
                </a:solidFill>
              </a:rPr>
              <a:t>Architect	</a:t>
            </a:r>
            <a:r>
              <a:rPr lang="ru-RU" b="1" dirty="0" smtClean="0">
                <a:solidFill>
                  <a:srgbClr val="00B050"/>
                </a:solidFill>
              </a:rPr>
              <a:t>		архитектор</a:t>
            </a:r>
            <a:r>
              <a:rPr lang="en-US" b="1" dirty="0" smtClean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</a:t>
            </a:r>
            <a:r>
              <a:rPr lang="en-US" b="1" dirty="0" smtClean="0">
                <a:solidFill>
                  <a:srgbClr val="00B050"/>
                </a:solidFill>
              </a:rPr>
              <a:t>Flight attendant		</a:t>
            </a:r>
            <a:r>
              <a:rPr lang="ru-RU" b="1" dirty="0" smtClean="0">
                <a:solidFill>
                  <a:srgbClr val="00B050"/>
                </a:solidFill>
              </a:rPr>
              <a:t>бортпроводник</a:t>
            </a:r>
            <a:r>
              <a:rPr lang="en-US" b="1" dirty="0" smtClean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</a:t>
            </a:r>
            <a:r>
              <a:rPr lang="en-US" b="1" dirty="0" smtClean="0">
                <a:solidFill>
                  <a:srgbClr val="00B050"/>
                </a:solidFill>
              </a:rPr>
              <a:t>News reporter</a:t>
            </a:r>
            <a:r>
              <a:rPr lang="ru-RU" b="1" dirty="0" smtClean="0">
                <a:solidFill>
                  <a:srgbClr val="00B050"/>
                </a:solidFill>
              </a:rPr>
              <a:t>		репортер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</a:t>
            </a:r>
            <a:r>
              <a:rPr lang="en-US" b="1" dirty="0" smtClean="0">
                <a:solidFill>
                  <a:srgbClr val="00B050"/>
                </a:solidFill>
              </a:rPr>
              <a:t>Florist </a:t>
            </a:r>
            <a:r>
              <a:rPr lang="ru-RU" b="1" dirty="0" smtClean="0">
                <a:solidFill>
                  <a:srgbClr val="00B050"/>
                </a:solidFill>
              </a:rPr>
              <a:t>			продавец цветов</a:t>
            </a:r>
            <a:r>
              <a:rPr lang="en-US" b="1" dirty="0" smtClean="0">
                <a:solidFill>
                  <a:srgbClr val="00B050"/>
                </a:solidFill>
              </a:rPr>
              <a:t>	Glazier </a:t>
            </a:r>
            <a:r>
              <a:rPr lang="ru-RU" b="1" dirty="0" smtClean="0">
                <a:solidFill>
                  <a:srgbClr val="00B050"/>
                </a:solidFill>
              </a:rPr>
              <a:t>			стекольщик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</a:t>
            </a:r>
            <a:r>
              <a:rPr lang="en-US" b="1" dirty="0" smtClean="0">
                <a:solidFill>
                  <a:srgbClr val="00B050"/>
                </a:solidFill>
              </a:rPr>
              <a:t>Surgeon</a:t>
            </a:r>
            <a:r>
              <a:rPr lang="ru-RU" b="1" dirty="0" smtClean="0">
                <a:solidFill>
                  <a:srgbClr val="00B050"/>
                </a:solidFill>
              </a:rPr>
              <a:t>			хирург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</a:t>
            </a:r>
            <a:r>
              <a:rPr lang="en-US" b="1" dirty="0" smtClean="0">
                <a:solidFill>
                  <a:srgbClr val="00B050"/>
                </a:solidFill>
              </a:rPr>
              <a:t>Hotel receptionist</a:t>
            </a:r>
            <a:r>
              <a:rPr lang="ru-RU" b="1" dirty="0" smtClean="0">
                <a:solidFill>
                  <a:srgbClr val="00B050"/>
                </a:solidFill>
              </a:rPr>
              <a:t>	администратор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</a:rPr>
              <a:t>						              гостиницы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qualities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285860"/>
            <a:ext cx="5472122" cy="5572140"/>
          </a:xfrm>
        </p:spPr>
        <p:txBody>
          <a:bodyPr>
            <a:no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Dedicated </a:t>
            </a:r>
            <a:r>
              <a:rPr lang="ru-RU" sz="2300" b="1" dirty="0" smtClean="0">
                <a:solidFill>
                  <a:srgbClr val="FF0000"/>
                </a:solidFill>
              </a:rPr>
              <a:t>		</a:t>
            </a:r>
            <a:r>
              <a:rPr lang="en-US" sz="2300" b="1" dirty="0" smtClean="0">
                <a:solidFill>
                  <a:srgbClr val="FF0000"/>
                </a:solidFill>
              </a:rPr>
              <a:t>-</a:t>
            </a:r>
            <a:r>
              <a:rPr lang="ru-RU" sz="2300" b="1" dirty="0" smtClean="0">
                <a:solidFill>
                  <a:srgbClr val="FF0000"/>
                </a:solidFill>
              </a:rPr>
              <a:t> преданный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Creative</a:t>
            </a:r>
            <a:r>
              <a:rPr lang="ru-RU" sz="2300" b="1" dirty="0" smtClean="0">
                <a:solidFill>
                  <a:srgbClr val="FF0000"/>
                </a:solidFill>
              </a:rPr>
              <a:t> 		- творческий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Courageous</a:t>
            </a:r>
            <a:r>
              <a:rPr lang="ru-RU" sz="2300" b="1" dirty="0" smtClean="0">
                <a:solidFill>
                  <a:srgbClr val="FF0000"/>
                </a:solidFill>
              </a:rPr>
              <a:t> 	- мужественный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Helpful</a:t>
            </a:r>
            <a:r>
              <a:rPr lang="ru-RU" sz="2300" b="1" dirty="0" smtClean="0">
                <a:solidFill>
                  <a:srgbClr val="FF0000"/>
                </a:solidFill>
              </a:rPr>
              <a:t> 		-готовый помочь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Careful</a:t>
            </a:r>
            <a:r>
              <a:rPr lang="ru-RU" sz="2300" b="1" dirty="0" smtClean="0">
                <a:solidFill>
                  <a:srgbClr val="FF0000"/>
                </a:solidFill>
              </a:rPr>
              <a:t> 		- осторожный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Confident</a:t>
            </a:r>
            <a:r>
              <a:rPr lang="ru-RU" sz="2300" b="1" dirty="0" smtClean="0">
                <a:solidFill>
                  <a:srgbClr val="FF0000"/>
                </a:solidFill>
              </a:rPr>
              <a:t> 		- уверенный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Patient</a:t>
            </a:r>
            <a:r>
              <a:rPr lang="ru-RU" sz="2300" b="1" dirty="0" smtClean="0">
                <a:solidFill>
                  <a:srgbClr val="FF0000"/>
                </a:solidFill>
              </a:rPr>
              <a:t> 		- терпеливый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Persuasive</a:t>
            </a:r>
            <a:r>
              <a:rPr lang="ru-RU" sz="2300" b="1" dirty="0" smtClean="0">
                <a:solidFill>
                  <a:srgbClr val="FF0000"/>
                </a:solidFill>
              </a:rPr>
              <a:t>  		- убедительный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Understanding</a:t>
            </a:r>
            <a:r>
              <a:rPr lang="ru-RU" sz="2300" b="1" dirty="0" smtClean="0">
                <a:solidFill>
                  <a:srgbClr val="FF0000"/>
                </a:solidFill>
              </a:rPr>
              <a:t> 	- понимающий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Polite</a:t>
            </a:r>
            <a:r>
              <a:rPr lang="ru-RU" sz="2300" b="1" dirty="0" smtClean="0">
                <a:solidFill>
                  <a:srgbClr val="FF0000"/>
                </a:solidFill>
              </a:rPr>
              <a:t> 		- вежливый</a:t>
            </a:r>
          </a:p>
          <a:p>
            <a:r>
              <a:rPr lang="en-US" sz="2300" b="1" dirty="0" smtClean="0">
                <a:solidFill>
                  <a:srgbClr val="FF0000"/>
                </a:solidFill>
              </a:rPr>
              <a:t>Responsible</a:t>
            </a:r>
            <a:r>
              <a:rPr lang="ru-RU" sz="2300" b="1" dirty="0" smtClean="0">
                <a:solidFill>
                  <a:srgbClr val="FF0000"/>
                </a:solidFill>
              </a:rPr>
              <a:t> 	</a:t>
            </a:r>
            <a:r>
              <a:rPr lang="en-US" sz="2300" b="1" dirty="0" smtClean="0">
                <a:solidFill>
                  <a:srgbClr val="FF0000"/>
                </a:solidFill>
              </a:rPr>
              <a:t>- </a:t>
            </a:r>
            <a:r>
              <a:rPr lang="ru-RU" sz="2300" b="1" dirty="0" smtClean="0">
                <a:solidFill>
                  <a:srgbClr val="FF0000"/>
                </a:solidFill>
              </a:rPr>
              <a:t>ответственный</a:t>
            </a:r>
          </a:p>
          <a:p>
            <a:r>
              <a:rPr lang="en-US" sz="2300" b="1" dirty="0" smtClean="0">
                <a:solidFill>
                  <a:srgbClr val="FF0000"/>
                </a:solidFill>
              </a:rPr>
              <a:t>Stressful </a:t>
            </a:r>
            <a:r>
              <a:rPr lang="ru-RU" sz="2300" b="1" dirty="0" smtClean="0">
                <a:solidFill>
                  <a:srgbClr val="FF0000"/>
                </a:solidFill>
              </a:rPr>
              <a:t>		-</a:t>
            </a:r>
            <a:r>
              <a:rPr lang="en-US" sz="2300" b="1" dirty="0" smtClean="0">
                <a:solidFill>
                  <a:srgbClr val="FF0000"/>
                </a:solidFill>
              </a:rPr>
              <a:t> </a:t>
            </a:r>
            <a:r>
              <a:rPr lang="ru-RU" sz="2300" b="1" dirty="0" smtClean="0">
                <a:solidFill>
                  <a:srgbClr val="FF0000"/>
                </a:solidFill>
              </a:rPr>
              <a:t>стрессовая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Rewarding </a:t>
            </a:r>
            <a:r>
              <a:rPr lang="ru-RU" sz="2300" b="1" dirty="0" smtClean="0">
                <a:solidFill>
                  <a:srgbClr val="FF0000"/>
                </a:solidFill>
              </a:rPr>
              <a:t>		</a:t>
            </a:r>
            <a:r>
              <a:rPr lang="en-US" sz="2300" b="1" dirty="0" smtClean="0">
                <a:solidFill>
                  <a:srgbClr val="FF0000"/>
                </a:solidFill>
              </a:rPr>
              <a:t>- </a:t>
            </a:r>
            <a:r>
              <a:rPr lang="ru-RU" sz="2300" b="1" dirty="0" smtClean="0">
                <a:solidFill>
                  <a:srgbClr val="FF0000"/>
                </a:solidFill>
              </a:rPr>
              <a:t>благодарный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71438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MINER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шахтер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4282" y="1142984"/>
            <a:ext cx="3476625" cy="2600325"/>
          </a:xfrm>
        </p:spPr>
      </p:pic>
      <p:sp>
        <p:nvSpPr>
          <p:cNvPr id="5" name="TextBox 4"/>
          <p:cNvSpPr txBox="1"/>
          <p:nvPr/>
        </p:nvSpPr>
        <p:spPr>
          <a:xfrm>
            <a:off x="4143372" y="1214422"/>
            <a:ext cx="471490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Works underground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Brave </a:t>
            </a:r>
            <a:r>
              <a:rPr lang="ru-RU" sz="2000" b="1" dirty="0" smtClean="0">
                <a:solidFill>
                  <a:srgbClr val="002060"/>
                </a:solidFill>
              </a:rPr>
              <a:t>(храбрый)</a:t>
            </a:r>
            <a:r>
              <a:rPr lang="en-US" sz="2000" b="1" dirty="0" smtClean="0">
                <a:solidFill>
                  <a:srgbClr val="002060"/>
                </a:solidFill>
              </a:rPr>
              <a:t>, dedicated</a:t>
            </a:r>
            <a:r>
              <a:rPr lang="ru-RU" sz="2000" b="1" dirty="0" smtClean="0">
                <a:solidFill>
                  <a:srgbClr val="002060"/>
                </a:solidFill>
              </a:rPr>
              <a:t> (преданный)</a:t>
            </a:r>
            <a:r>
              <a:rPr lang="en-US" sz="2000" b="1" dirty="0" smtClean="0">
                <a:solidFill>
                  <a:srgbClr val="002060"/>
                </a:solidFill>
              </a:rPr>
              <a:t>, courageous</a:t>
            </a:r>
            <a:r>
              <a:rPr lang="ru-RU" sz="2000" b="1" dirty="0" smtClean="0">
                <a:solidFill>
                  <a:srgbClr val="002060"/>
                </a:solidFill>
              </a:rPr>
              <a:t> (мужественный)</a:t>
            </a:r>
          </a:p>
          <a:p>
            <a:endParaRPr lang="ru-RU" sz="2000" b="1" dirty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PROS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  <a:r>
              <a:rPr lang="en-US" sz="2000" b="1" dirty="0" smtClean="0">
                <a:solidFill>
                  <a:srgbClr val="002060"/>
                </a:solidFill>
              </a:rPr>
              <a:t> well paid, respectable </a:t>
            </a:r>
            <a:r>
              <a:rPr lang="ru-RU" sz="2000" b="1" dirty="0" smtClean="0">
                <a:solidFill>
                  <a:srgbClr val="002060"/>
                </a:solidFill>
              </a:rPr>
              <a:t>(пользующаяся уважением)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CONS</a:t>
            </a:r>
            <a:r>
              <a:rPr lang="ru-RU" sz="2000" b="1" dirty="0" smtClean="0">
                <a:solidFill>
                  <a:srgbClr val="002060"/>
                </a:solidFill>
              </a:rPr>
              <a:t>: </a:t>
            </a:r>
            <a:r>
              <a:rPr lang="en-US" sz="2000" b="1" dirty="0" smtClean="0">
                <a:solidFill>
                  <a:srgbClr val="002060"/>
                </a:solidFill>
              </a:rPr>
              <a:t>dirty, dangerous, life threatening, tiring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(</a:t>
            </a:r>
            <a:r>
              <a:rPr lang="ru-RU" sz="2000" b="1" dirty="0" smtClean="0">
                <a:solidFill>
                  <a:srgbClr val="002060"/>
                </a:solidFill>
              </a:rPr>
              <a:t>утомительная)</a:t>
            </a:r>
            <a:endParaRPr lang="en-US" sz="2000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4643446"/>
            <a:ext cx="85011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A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  <a:r>
              <a:rPr lang="en-US" sz="2000" b="1" dirty="0" smtClean="0">
                <a:solidFill>
                  <a:srgbClr val="002060"/>
                </a:solidFill>
              </a:rPr>
              <a:t>  - Have you ever considered becoming a miner?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B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  <a:r>
              <a:rPr lang="en-US" sz="2000" b="1" dirty="0" smtClean="0">
                <a:solidFill>
                  <a:srgbClr val="002060"/>
                </a:solidFill>
              </a:rPr>
              <a:t>  - Yes, I have. Miners are brave, dedicated and courageous.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A</a:t>
            </a:r>
            <a:r>
              <a:rPr lang="ru-RU" sz="2000" b="1" dirty="0" smtClean="0">
                <a:solidFill>
                  <a:srgbClr val="002060"/>
                </a:solidFill>
              </a:rPr>
              <a:t>: </a:t>
            </a:r>
            <a:r>
              <a:rPr lang="en-US" sz="2000" b="1" dirty="0" smtClean="0">
                <a:solidFill>
                  <a:srgbClr val="002060"/>
                </a:solidFill>
              </a:rPr>
              <a:t> - In fact, it is dangerous and tiring to work underground.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B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  <a:r>
              <a:rPr lang="en-US" sz="2000" b="1" dirty="0" smtClean="0">
                <a:solidFill>
                  <a:srgbClr val="002060"/>
                </a:solidFill>
              </a:rPr>
              <a:t>  - That’s true, but this job is respectable and well paid.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FLORIST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Содержимое 4" descr="цветочница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428736"/>
            <a:ext cx="3429024" cy="2286016"/>
          </a:xfrm>
        </p:spPr>
      </p:pic>
      <p:sp>
        <p:nvSpPr>
          <p:cNvPr id="6" name="TextBox 5"/>
          <p:cNvSpPr txBox="1"/>
          <p:nvPr/>
        </p:nvSpPr>
        <p:spPr>
          <a:xfrm>
            <a:off x="4143372" y="1214422"/>
            <a:ext cx="47149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Sells flowers, make bouquets</a:t>
            </a:r>
          </a:p>
          <a:p>
            <a:endParaRPr lang="en-US" sz="2000" b="1" dirty="0">
              <a:solidFill>
                <a:srgbClr val="00B050"/>
              </a:solidFill>
            </a:endParaRPr>
          </a:p>
          <a:p>
            <a:r>
              <a:rPr lang="en-US" sz="2000" b="1" dirty="0" smtClean="0">
                <a:solidFill>
                  <a:srgbClr val="00B050"/>
                </a:solidFill>
              </a:rPr>
              <a:t>Creative (</a:t>
            </a:r>
            <a:r>
              <a:rPr lang="ru-RU" sz="2000" b="1" dirty="0" smtClean="0">
                <a:solidFill>
                  <a:srgbClr val="00B050"/>
                </a:solidFill>
              </a:rPr>
              <a:t>творческий)</a:t>
            </a:r>
            <a:r>
              <a:rPr lang="en-US" sz="2000" b="1" dirty="0" smtClean="0">
                <a:solidFill>
                  <a:srgbClr val="00B050"/>
                </a:solidFill>
              </a:rPr>
              <a:t>, helpful</a:t>
            </a:r>
            <a:r>
              <a:rPr lang="ru-RU" sz="2000" b="1" dirty="0" smtClean="0">
                <a:solidFill>
                  <a:srgbClr val="00B050"/>
                </a:solidFill>
              </a:rPr>
              <a:t> (готовый помочь)</a:t>
            </a:r>
            <a:r>
              <a:rPr lang="en-US" sz="2000" b="1" dirty="0" smtClean="0">
                <a:solidFill>
                  <a:srgbClr val="00B050"/>
                </a:solidFill>
              </a:rPr>
              <a:t>, deals with people</a:t>
            </a:r>
            <a:r>
              <a:rPr lang="ru-RU" sz="2000" b="1" dirty="0" smtClean="0">
                <a:solidFill>
                  <a:srgbClr val="00B050"/>
                </a:solidFill>
              </a:rPr>
              <a:t> (работает с людьми)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endParaRPr lang="en-US" sz="2000" b="1" dirty="0">
              <a:solidFill>
                <a:srgbClr val="00B050"/>
              </a:solidFill>
            </a:endParaRPr>
          </a:p>
          <a:p>
            <a:r>
              <a:rPr lang="en-US" sz="2000" b="1" dirty="0" smtClean="0">
                <a:solidFill>
                  <a:srgbClr val="00B050"/>
                </a:solidFill>
              </a:rPr>
              <a:t>PROS</a:t>
            </a:r>
            <a:r>
              <a:rPr lang="ru-RU" sz="2000" b="1" dirty="0" smtClean="0">
                <a:solidFill>
                  <a:srgbClr val="00B050"/>
                </a:solidFill>
              </a:rPr>
              <a:t>:</a:t>
            </a:r>
            <a:r>
              <a:rPr lang="en-US" sz="2000" b="1" dirty="0" smtClean="0">
                <a:solidFill>
                  <a:srgbClr val="00B050"/>
                </a:solidFill>
              </a:rPr>
              <a:t>  easy, funny, creative, self-employed</a:t>
            </a:r>
            <a:r>
              <a:rPr lang="ru-RU" sz="2000" b="1" dirty="0" smtClean="0">
                <a:solidFill>
                  <a:srgbClr val="00B050"/>
                </a:solidFill>
              </a:rPr>
              <a:t> (сам себе работодатель)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endParaRPr lang="en-US" sz="2000" b="1" dirty="0">
              <a:solidFill>
                <a:srgbClr val="00B050"/>
              </a:solidFill>
            </a:endParaRPr>
          </a:p>
          <a:p>
            <a:r>
              <a:rPr lang="en-US" sz="2000" b="1" dirty="0" smtClean="0">
                <a:solidFill>
                  <a:srgbClr val="00B050"/>
                </a:solidFill>
              </a:rPr>
              <a:t>CONS</a:t>
            </a:r>
            <a:r>
              <a:rPr lang="ru-RU" sz="2000" b="1" dirty="0" smtClean="0">
                <a:solidFill>
                  <a:srgbClr val="00B050"/>
                </a:solidFill>
              </a:rPr>
              <a:t>:</a:t>
            </a:r>
            <a:r>
              <a:rPr lang="en-US" sz="2000" b="1" dirty="0" smtClean="0">
                <a:solidFill>
                  <a:srgbClr val="00B050"/>
                </a:solidFill>
              </a:rPr>
              <a:t> tiring</a:t>
            </a:r>
            <a:r>
              <a:rPr lang="ru-RU" sz="2000" b="1" dirty="0" smtClean="0">
                <a:solidFill>
                  <a:srgbClr val="00B050"/>
                </a:solidFill>
              </a:rPr>
              <a:t> (утомительная)</a:t>
            </a:r>
            <a:r>
              <a:rPr lang="en-US" sz="2000" b="1" dirty="0" smtClean="0">
                <a:solidFill>
                  <a:srgbClr val="00B050"/>
                </a:solidFill>
              </a:rPr>
              <a:t>, not so well paid</a:t>
            </a:r>
            <a:r>
              <a:rPr lang="ru-RU" sz="2000" b="1" dirty="0" smtClean="0">
                <a:solidFill>
                  <a:srgbClr val="00B050"/>
                </a:solidFill>
              </a:rPr>
              <a:t> (не очень хорошо оплачиваемая)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5072074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</a:t>
            </a:r>
            <a:r>
              <a:rPr lang="ru-RU" b="1" dirty="0" smtClean="0">
                <a:solidFill>
                  <a:srgbClr val="00B050"/>
                </a:solidFill>
              </a:rPr>
              <a:t>:</a:t>
            </a:r>
            <a:r>
              <a:rPr lang="en-US" b="1" dirty="0" smtClean="0">
                <a:solidFill>
                  <a:srgbClr val="00B050"/>
                </a:solidFill>
              </a:rPr>
              <a:t>  - Have you ever considered becoming a florist?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B</a:t>
            </a:r>
            <a:r>
              <a:rPr lang="ru-RU" b="1" dirty="0" smtClean="0">
                <a:solidFill>
                  <a:srgbClr val="00B050"/>
                </a:solidFill>
              </a:rPr>
              <a:t>:</a:t>
            </a:r>
            <a:r>
              <a:rPr lang="en-US" b="1" dirty="0" smtClean="0">
                <a:solidFill>
                  <a:srgbClr val="00B050"/>
                </a:solidFill>
              </a:rPr>
              <a:t>  - Yes, I have. Making bouquets is a creative job.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A</a:t>
            </a:r>
            <a:r>
              <a:rPr lang="ru-RU" b="1" dirty="0" smtClean="0">
                <a:solidFill>
                  <a:srgbClr val="00B050"/>
                </a:solidFill>
              </a:rPr>
              <a:t>: </a:t>
            </a:r>
            <a:r>
              <a:rPr lang="en-US" b="1" dirty="0" smtClean="0">
                <a:solidFill>
                  <a:srgbClr val="00B050"/>
                </a:solidFill>
              </a:rPr>
              <a:t> - In fact, it is not so well paid.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B</a:t>
            </a:r>
            <a:r>
              <a:rPr lang="ru-RU" b="1" dirty="0" smtClean="0">
                <a:solidFill>
                  <a:srgbClr val="00B050"/>
                </a:solidFill>
              </a:rPr>
              <a:t>:</a:t>
            </a:r>
            <a:r>
              <a:rPr lang="en-US" b="1" dirty="0" smtClean="0">
                <a:solidFill>
                  <a:srgbClr val="00B050"/>
                </a:solidFill>
              </a:rPr>
              <a:t>  - That s true. As for me, I like dealing with flowers and people.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ARCHITECT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4" name="Содержимое 3" descr="архитектор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428736"/>
            <a:ext cx="3286148" cy="3000396"/>
          </a:xfrm>
        </p:spPr>
      </p:pic>
      <p:sp>
        <p:nvSpPr>
          <p:cNvPr id="6" name="TextBox 5"/>
          <p:cNvSpPr txBox="1"/>
          <p:nvPr/>
        </p:nvSpPr>
        <p:spPr>
          <a:xfrm>
            <a:off x="4071934" y="1643050"/>
            <a:ext cx="4643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Well-educated, creative</a:t>
            </a:r>
          </a:p>
          <a:p>
            <a:endParaRPr lang="en-US" sz="2000" b="1" dirty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PROS</a:t>
            </a:r>
            <a:r>
              <a:rPr lang="ru-RU" sz="2000" b="1" dirty="0" smtClean="0">
                <a:solidFill>
                  <a:srgbClr val="00B0F0"/>
                </a:solidFill>
              </a:rPr>
              <a:t>:</a:t>
            </a:r>
            <a:r>
              <a:rPr lang="en-US" sz="2000" b="1" dirty="0" smtClean="0">
                <a:solidFill>
                  <a:srgbClr val="00B0F0"/>
                </a:solidFill>
              </a:rPr>
              <a:t> interesting, well-paid, quiet</a:t>
            </a:r>
          </a:p>
          <a:p>
            <a:endParaRPr lang="en-US" sz="2000" b="1" dirty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CONS</a:t>
            </a:r>
            <a:r>
              <a:rPr lang="ru-RU" sz="2000" b="1" dirty="0" smtClean="0">
                <a:solidFill>
                  <a:srgbClr val="00B0F0"/>
                </a:solidFill>
              </a:rPr>
              <a:t>:</a:t>
            </a:r>
            <a:r>
              <a:rPr lang="en-US" sz="2000" b="1" dirty="0" smtClean="0">
                <a:solidFill>
                  <a:srgbClr val="00B0F0"/>
                </a:solidFill>
              </a:rPr>
              <a:t> mistakes  are unacceptable</a:t>
            </a:r>
            <a:r>
              <a:rPr lang="ru-RU" sz="2000" b="1" dirty="0" smtClean="0">
                <a:solidFill>
                  <a:srgbClr val="00B0F0"/>
                </a:solidFill>
              </a:rPr>
              <a:t> (ошибки недопустимы)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5072074"/>
            <a:ext cx="7429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A</a:t>
            </a:r>
            <a:r>
              <a:rPr lang="ru-RU" b="1" dirty="0" smtClean="0">
                <a:solidFill>
                  <a:srgbClr val="00B0F0"/>
                </a:solidFill>
              </a:rPr>
              <a:t>:</a:t>
            </a:r>
            <a:r>
              <a:rPr lang="en-US" b="1" dirty="0" smtClean="0">
                <a:solidFill>
                  <a:srgbClr val="00B0F0"/>
                </a:solidFill>
              </a:rPr>
              <a:t>  - Have you ever considered becoming an architect?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B</a:t>
            </a:r>
            <a:r>
              <a:rPr lang="ru-RU" b="1" dirty="0" smtClean="0">
                <a:solidFill>
                  <a:srgbClr val="00B0F0"/>
                </a:solidFill>
              </a:rPr>
              <a:t>:</a:t>
            </a:r>
            <a:r>
              <a:rPr lang="en-US" b="1" dirty="0" smtClean="0">
                <a:solidFill>
                  <a:srgbClr val="00B0F0"/>
                </a:solidFill>
              </a:rPr>
              <a:t>  - Yes, I have. Designing buildings is an interesting job.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A</a:t>
            </a:r>
            <a:r>
              <a:rPr lang="ru-RU" b="1" dirty="0" smtClean="0">
                <a:solidFill>
                  <a:srgbClr val="00B0F0"/>
                </a:solidFill>
              </a:rPr>
              <a:t>: </a:t>
            </a:r>
            <a:r>
              <a:rPr lang="en-US" b="1" dirty="0" smtClean="0">
                <a:solidFill>
                  <a:srgbClr val="00B0F0"/>
                </a:solidFill>
              </a:rPr>
              <a:t> - In fact, it is quiet and well paid as well.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B</a:t>
            </a:r>
            <a:r>
              <a:rPr lang="ru-RU" b="1" dirty="0" smtClean="0">
                <a:solidFill>
                  <a:srgbClr val="00B0F0"/>
                </a:solidFill>
              </a:rPr>
              <a:t>:</a:t>
            </a:r>
            <a:r>
              <a:rPr lang="en-US" b="1" dirty="0" smtClean="0">
                <a:solidFill>
                  <a:srgbClr val="00B0F0"/>
                </a:solidFill>
              </a:rPr>
              <a:t>  - As far as I know, it is also 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responsible because mistakes are       unacceptable.</a:t>
            </a:r>
            <a:endParaRPr lang="ru-RU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GLAZIER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Содержимое 3" descr="стекольщи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285860"/>
            <a:ext cx="2143140" cy="2286016"/>
          </a:xfrm>
        </p:spPr>
      </p:pic>
      <p:sp>
        <p:nvSpPr>
          <p:cNvPr id="5" name="TextBox 4"/>
          <p:cNvSpPr txBox="1"/>
          <p:nvPr/>
        </p:nvSpPr>
        <p:spPr>
          <a:xfrm>
            <a:off x="3071802" y="1571612"/>
            <a:ext cx="56436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Demanding and demanded</a:t>
            </a:r>
            <a:r>
              <a:rPr lang="ru-RU" sz="2000" b="1" dirty="0" smtClean="0">
                <a:solidFill>
                  <a:srgbClr val="7030A0"/>
                </a:solidFill>
              </a:rPr>
              <a:t> (ответственная и востребованная)</a:t>
            </a:r>
            <a:r>
              <a:rPr lang="en-US" sz="2000" b="1" dirty="0" smtClean="0">
                <a:solidFill>
                  <a:srgbClr val="7030A0"/>
                </a:solidFill>
              </a:rPr>
              <a:t>, precise</a:t>
            </a:r>
            <a:r>
              <a:rPr lang="ru-RU" sz="2000" b="1" dirty="0" smtClean="0">
                <a:solidFill>
                  <a:srgbClr val="7030A0"/>
                </a:solidFill>
              </a:rPr>
              <a:t> (точная)</a:t>
            </a:r>
            <a:endParaRPr lang="en-US" sz="2000" b="1" dirty="0" smtClean="0">
              <a:solidFill>
                <a:srgbClr val="7030A0"/>
              </a:solidFill>
            </a:endParaRPr>
          </a:p>
          <a:p>
            <a:endParaRPr lang="en-US" sz="2000" b="1" dirty="0">
              <a:solidFill>
                <a:srgbClr val="7030A0"/>
              </a:solidFill>
            </a:endParaRPr>
          </a:p>
          <a:p>
            <a:r>
              <a:rPr lang="en-US" sz="2000" b="1" dirty="0" smtClean="0">
                <a:solidFill>
                  <a:srgbClr val="7030A0"/>
                </a:solidFill>
              </a:rPr>
              <a:t>PROS</a:t>
            </a:r>
            <a:r>
              <a:rPr lang="ru-RU" sz="2000" b="1" dirty="0" smtClean="0">
                <a:solidFill>
                  <a:srgbClr val="7030A0"/>
                </a:solidFill>
              </a:rPr>
              <a:t>:</a:t>
            </a:r>
            <a:r>
              <a:rPr lang="en-US" sz="2000" b="1" dirty="0" smtClean="0">
                <a:solidFill>
                  <a:srgbClr val="7030A0"/>
                </a:solidFill>
              </a:rPr>
              <a:t> highly qualified</a:t>
            </a:r>
            <a:r>
              <a:rPr lang="ru-RU" sz="2000" b="1" dirty="0" smtClean="0">
                <a:solidFill>
                  <a:srgbClr val="7030A0"/>
                </a:solidFill>
              </a:rPr>
              <a:t> (высоко квалифицированная)</a:t>
            </a:r>
            <a:r>
              <a:rPr lang="en-US" sz="2000" b="1" dirty="0" smtClean="0">
                <a:solidFill>
                  <a:srgbClr val="7030A0"/>
                </a:solidFill>
              </a:rPr>
              <a:t>, well-paid</a:t>
            </a:r>
          </a:p>
          <a:p>
            <a:endParaRPr lang="en-US" sz="2000" b="1" dirty="0">
              <a:solidFill>
                <a:srgbClr val="7030A0"/>
              </a:solidFill>
            </a:endParaRPr>
          </a:p>
          <a:p>
            <a:r>
              <a:rPr lang="en-US" sz="2000" b="1" dirty="0" smtClean="0">
                <a:solidFill>
                  <a:srgbClr val="7030A0"/>
                </a:solidFill>
              </a:rPr>
              <a:t>CONS</a:t>
            </a:r>
            <a:r>
              <a:rPr lang="ru-RU" sz="2000" b="1" dirty="0" smtClean="0">
                <a:solidFill>
                  <a:srgbClr val="7030A0"/>
                </a:solidFill>
              </a:rPr>
              <a:t>:</a:t>
            </a:r>
            <a:r>
              <a:rPr lang="en-US" sz="2000" b="1" dirty="0" smtClean="0">
                <a:solidFill>
                  <a:srgbClr val="7030A0"/>
                </a:solidFill>
              </a:rPr>
              <a:t> dangerous, not so creative</a:t>
            </a:r>
            <a:r>
              <a:rPr lang="ru-RU" sz="2000" b="1" dirty="0" smtClean="0">
                <a:solidFill>
                  <a:srgbClr val="7030A0"/>
                </a:solidFill>
              </a:rPr>
              <a:t> (не слишком творческая)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786322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A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r>
              <a:rPr lang="en-US" b="1" dirty="0" smtClean="0">
                <a:solidFill>
                  <a:srgbClr val="7030A0"/>
                </a:solidFill>
              </a:rPr>
              <a:t>  - Have you ever considered becoming a glazier?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B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r>
              <a:rPr lang="en-US" b="1" dirty="0" smtClean="0">
                <a:solidFill>
                  <a:srgbClr val="7030A0"/>
                </a:solidFill>
              </a:rPr>
              <a:t>  - No, I haven’t. This job is dangerous and not so creative.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A</a:t>
            </a:r>
            <a:r>
              <a:rPr lang="ru-RU" b="1" dirty="0" smtClean="0">
                <a:solidFill>
                  <a:srgbClr val="7030A0"/>
                </a:solidFill>
              </a:rPr>
              <a:t>: </a:t>
            </a:r>
            <a:r>
              <a:rPr lang="en-US" b="1" dirty="0" smtClean="0">
                <a:solidFill>
                  <a:srgbClr val="7030A0"/>
                </a:solidFill>
              </a:rPr>
              <a:t> - In fact, it is dangerous, but highly qualified, well-paid and demanded.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B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r>
              <a:rPr lang="en-US" b="1" dirty="0" smtClean="0">
                <a:solidFill>
                  <a:srgbClr val="7030A0"/>
                </a:solidFill>
              </a:rPr>
              <a:t>  - That’s true, but I don’t like working indoors.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A0415"/>
                </a:solidFill>
              </a:rPr>
              <a:t>SURGEON</a:t>
            </a:r>
            <a:endParaRPr lang="ru-RU" dirty="0">
              <a:solidFill>
                <a:srgbClr val="7A0415"/>
              </a:solidFill>
            </a:endParaRPr>
          </a:p>
        </p:txBody>
      </p:sp>
      <p:pic>
        <p:nvPicPr>
          <p:cNvPr id="4" name="Содержимое 3" descr="хирург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428736"/>
            <a:ext cx="3357586" cy="2286016"/>
          </a:xfrm>
        </p:spPr>
      </p:pic>
      <p:sp>
        <p:nvSpPr>
          <p:cNvPr id="5" name="TextBox 4"/>
          <p:cNvSpPr txBox="1"/>
          <p:nvPr/>
        </p:nvSpPr>
        <p:spPr>
          <a:xfrm>
            <a:off x="3857620" y="1071546"/>
            <a:ext cx="47149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A0415"/>
                </a:solidFill>
              </a:rPr>
              <a:t>Respectable</a:t>
            </a:r>
            <a:r>
              <a:rPr lang="ru-RU" sz="2000" b="1" dirty="0" smtClean="0">
                <a:solidFill>
                  <a:srgbClr val="7A0415"/>
                </a:solidFill>
              </a:rPr>
              <a:t> (пользующаяся уважением)</a:t>
            </a:r>
            <a:r>
              <a:rPr lang="en-US" sz="2000" b="1" dirty="0" smtClean="0">
                <a:solidFill>
                  <a:srgbClr val="7A0415"/>
                </a:solidFill>
              </a:rPr>
              <a:t>, demanding</a:t>
            </a:r>
            <a:r>
              <a:rPr lang="ru-RU" sz="2000" b="1" dirty="0" smtClean="0">
                <a:solidFill>
                  <a:srgbClr val="7A0415"/>
                </a:solidFill>
              </a:rPr>
              <a:t> (ответственная)</a:t>
            </a:r>
            <a:r>
              <a:rPr lang="en-US" sz="2000" b="1" dirty="0" smtClean="0">
                <a:solidFill>
                  <a:srgbClr val="7A0415"/>
                </a:solidFill>
              </a:rPr>
              <a:t>, creative, brave</a:t>
            </a:r>
          </a:p>
          <a:p>
            <a:endParaRPr lang="en-US" sz="2000" b="1" dirty="0">
              <a:solidFill>
                <a:srgbClr val="7A0415"/>
              </a:solidFill>
            </a:endParaRPr>
          </a:p>
          <a:p>
            <a:r>
              <a:rPr lang="en-US" sz="2000" b="1" dirty="0" smtClean="0">
                <a:solidFill>
                  <a:srgbClr val="7A0415"/>
                </a:solidFill>
              </a:rPr>
              <a:t>PROS</a:t>
            </a:r>
            <a:r>
              <a:rPr lang="ru-RU" sz="2000" b="1" dirty="0" smtClean="0">
                <a:solidFill>
                  <a:srgbClr val="7A0415"/>
                </a:solidFill>
              </a:rPr>
              <a:t>:</a:t>
            </a:r>
            <a:r>
              <a:rPr lang="en-US" sz="2000" b="1" dirty="0" smtClean="0">
                <a:solidFill>
                  <a:srgbClr val="7A0415"/>
                </a:solidFill>
              </a:rPr>
              <a:t> well paid, highly educated</a:t>
            </a:r>
            <a:r>
              <a:rPr lang="ru-RU" sz="2000" b="1" dirty="0">
                <a:solidFill>
                  <a:srgbClr val="7A0415"/>
                </a:solidFill>
              </a:rPr>
              <a:t> </a:t>
            </a:r>
            <a:r>
              <a:rPr lang="ru-RU" sz="2000" b="1" dirty="0" smtClean="0">
                <a:solidFill>
                  <a:srgbClr val="7A0415"/>
                </a:solidFill>
              </a:rPr>
              <a:t>(высокообразованный)</a:t>
            </a:r>
            <a:r>
              <a:rPr lang="en-US" sz="2000" b="1" dirty="0" smtClean="0">
                <a:solidFill>
                  <a:srgbClr val="7A0415"/>
                </a:solidFill>
              </a:rPr>
              <a:t>, save </a:t>
            </a:r>
            <a:r>
              <a:rPr lang="en-US" sz="2000" b="1" dirty="0" err="1" smtClean="0">
                <a:solidFill>
                  <a:srgbClr val="7A0415"/>
                </a:solidFill>
              </a:rPr>
              <a:t>speople</a:t>
            </a:r>
            <a:r>
              <a:rPr lang="en-US" sz="2000" b="1" dirty="0" smtClean="0">
                <a:solidFill>
                  <a:srgbClr val="7A0415"/>
                </a:solidFill>
              </a:rPr>
              <a:t>, rewarding </a:t>
            </a:r>
            <a:r>
              <a:rPr lang="ru-RU" sz="2000" b="1" dirty="0" smtClean="0">
                <a:solidFill>
                  <a:srgbClr val="7A0415"/>
                </a:solidFill>
              </a:rPr>
              <a:t> (благодарная)</a:t>
            </a:r>
            <a:r>
              <a:rPr lang="en-US" sz="2000" b="1" dirty="0" smtClean="0">
                <a:solidFill>
                  <a:srgbClr val="7A0415"/>
                </a:solidFill>
              </a:rPr>
              <a:t>, responsible</a:t>
            </a:r>
            <a:r>
              <a:rPr lang="ru-RU" sz="2000" b="1" dirty="0">
                <a:solidFill>
                  <a:srgbClr val="7A0415"/>
                </a:solidFill>
              </a:rPr>
              <a:t> </a:t>
            </a:r>
            <a:r>
              <a:rPr lang="en-US" sz="2000" b="1" dirty="0" smtClean="0">
                <a:solidFill>
                  <a:srgbClr val="7A0415"/>
                </a:solidFill>
              </a:rPr>
              <a:t>for people’ s lives</a:t>
            </a:r>
            <a:r>
              <a:rPr lang="ru-RU" sz="2000" b="1" dirty="0" smtClean="0">
                <a:solidFill>
                  <a:srgbClr val="7A0415"/>
                </a:solidFill>
              </a:rPr>
              <a:t> (ответственный)</a:t>
            </a:r>
            <a:endParaRPr lang="en-US" sz="2000" b="1" dirty="0" smtClean="0">
              <a:solidFill>
                <a:srgbClr val="7A0415"/>
              </a:solidFill>
            </a:endParaRPr>
          </a:p>
          <a:p>
            <a:endParaRPr lang="en-US" sz="2000" b="1" dirty="0">
              <a:solidFill>
                <a:srgbClr val="7A0415"/>
              </a:solidFill>
            </a:endParaRPr>
          </a:p>
          <a:p>
            <a:r>
              <a:rPr lang="en-US" sz="2000" b="1" dirty="0" smtClean="0">
                <a:solidFill>
                  <a:srgbClr val="7A0415"/>
                </a:solidFill>
              </a:rPr>
              <a:t>CONS</a:t>
            </a:r>
            <a:r>
              <a:rPr lang="ru-RU" sz="2000" b="1" dirty="0" smtClean="0">
                <a:solidFill>
                  <a:srgbClr val="7A0415"/>
                </a:solidFill>
              </a:rPr>
              <a:t>:</a:t>
            </a:r>
            <a:r>
              <a:rPr lang="en-US" sz="2000" b="1" dirty="0" smtClean="0">
                <a:solidFill>
                  <a:srgbClr val="7A0415"/>
                </a:solidFill>
              </a:rPr>
              <a:t> not always pleasant, mistakes may cost lives</a:t>
            </a:r>
            <a:r>
              <a:rPr lang="ru-RU" sz="2000" b="1" dirty="0" smtClean="0">
                <a:solidFill>
                  <a:srgbClr val="7A0415"/>
                </a:solidFill>
              </a:rPr>
              <a:t> (ошибки могут стоить жизней)</a:t>
            </a:r>
            <a:endParaRPr lang="ru-RU" sz="2000" b="1" dirty="0">
              <a:solidFill>
                <a:srgbClr val="7A0415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786322"/>
            <a:ext cx="79296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A0415"/>
                </a:solidFill>
              </a:rPr>
              <a:t>A</a:t>
            </a:r>
            <a:r>
              <a:rPr lang="ru-RU" b="1" dirty="0" smtClean="0">
                <a:solidFill>
                  <a:srgbClr val="7A0415"/>
                </a:solidFill>
              </a:rPr>
              <a:t>:</a:t>
            </a:r>
            <a:r>
              <a:rPr lang="en-US" b="1" dirty="0" smtClean="0">
                <a:solidFill>
                  <a:srgbClr val="7A0415"/>
                </a:solidFill>
              </a:rPr>
              <a:t>  - Have you ever considered becoming a surgeon?</a:t>
            </a:r>
          </a:p>
          <a:p>
            <a:r>
              <a:rPr lang="en-US" b="1" dirty="0" smtClean="0">
                <a:solidFill>
                  <a:srgbClr val="7A0415"/>
                </a:solidFill>
              </a:rPr>
              <a:t>B</a:t>
            </a:r>
            <a:r>
              <a:rPr lang="ru-RU" b="1" dirty="0" smtClean="0">
                <a:solidFill>
                  <a:srgbClr val="7A0415"/>
                </a:solidFill>
              </a:rPr>
              <a:t>:</a:t>
            </a:r>
            <a:r>
              <a:rPr lang="en-US" b="1" dirty="0" smtClean="0">
                <a:solidFill>
                  <a:srgbClr val="7A0415"/>
                </a:solidFill>
              </a:rPr>
              <a:t>  - Yes, I have. Surgeons are brave, dedicated and courageous.</a:t>
            </a:r>
          </a:p>
          <a:p>
            <a:r>
              <a:rPr lang="en-US" b="1" dirty="0" smtClean="0">
                <a:solidFill>
                  <a:srgbClr val="7A0415"/>
                </a:solidFill>
              </a:rPr>
              <a:t>A</a:t>
            </a:r>
            <a:r>
              <a:rPr lang="ru-RU" b="1" dirty="0" smtClean="0">
                <a:solidFill>
                  <a:srgbClr val="7A0415"/>
                </a:solidFill>
              </a:rPr>
              <a:t>: </a:t>
            </a:r>
            <a:r>
              <a:rPr lang="en-US" b="1" dirty="0" smtClean="0">
                <a:solidFill>
                  <a:srgbClr val="7A0415"/>
                </a:solidFill>
              </a:rPr>
              <a:t> - In fact, surgeons should be highly educated and creative but their job is not always pleasant.</a:t>
            </a:r>
          </a:p>
          <a:p>
            <a:r>
              <a:rPr lang="en-US" b="1" dirty="0" smtClean="0">
                <a:solidFill>
                  <a:srgbClr val="7A0415"/>
                </a:solidFill>
              </a:rPr>
              <a:t>B</a:t>
            </a:r>
            <a:r>
              <a:rPr lang="ru-RU" b="1" dirty="0" smtClean="0">
                <a:solidFill>
                  <a:srgbClr val="7A0415"/>
                </a:solidFill>
              </a:rPr>
              <a:t>:</a:t>
            </a:r>
            <a:r>
              <a:rPr lang="en-US" b="1" dirty="0" smtClean="0">
                <a:solidFill>
                  <a:srgbClr val="7A0415"/>
                </a:solidFill>
              </a:rPr>
              <a:t>  - Helping people is a responsible  job. Surgeon’s mistakes may cost li</a:t>
            </a:r>
            <a:r>
              <a:rPr lang="en-US" b="1" dirty="0">
                <a:solidFill>
                  <a:srgbClr val="7A0415"/>
                </a:solidFill>
              </a:rPr>
              <a:t>v</a:t>
            </a:r>
            <a:r>
              <a:rPr lang="en-US" b="1" dirty="0" smtClean="0">
                <a:solidFill>
                  <a:srgbClr val="7A0415"/>
                </a:solidFill>
              </a:rPr>
              <a:t>es.</a:t>
            </a:r>
            <a:endParaRPr lang="ru-RU" dirty="0">
              <a:solidFill>
                <a:srgbClr val="7A041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HOTEL RECEPTIONIST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администратор гостиницы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285860"/>
            <a:ext cx="3429024" cy="2500330"/>
          </a:xfrm>
        </p:spPr>
      </p:pic>
      <p:sp>
        <p:nvSpPr>
          <p:cNvPr id="5" name="TextBox 4"/>
          <p:cNvSpPr txBox="1"/>
          <p:nvPr/>
        </p:nvSpPr>
        <p:spPr>
          <a:xfrm>
            <a:off x="4000496" y="1357298"/>
            <a:ext cx="46434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Interesting, patient and polite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PROS</a:t>
            </a:r>
            <a:r>
              <a:rPr lang="ru-RU" sz="2000" b="1" dirty="0" smtClean="0">
                <a:solidFill>
                  <a:srgbClr val="FF0000"/>
                </a:solidFill>
              </a:rPr>
              <a:t>:</a:t>
            </a:r>
            <a:r>
              <a:rPr lang="en-US" sz="2000" b="1" dirty="0" smtClean="0">
                <a:solidFill>
                  <a:srgbClr val="FF0000"/>
                </a:solidFill>
              </a:rPr>
              <a:t> works indoors, meets interesting people, speaks foreign languages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endParaRPr lang="ru-RU" sz="2000" b="1" dirty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CONS</a:t>
            </a:r>
            <a:r>
              <a:rPr lang="ru-RU" sz="2000" b="1" dirty="0" smtClean="0">
                <a:solidFill>
                  <a:srgbClr val="FF0000"/>
                </a:solidFill>
              </a:rPr>
              <a:t>:</a:t>
            </a:r>
            <a:r>
              <a:rPr lang="en-US" sz="2000" b="1" dirty="0" smtClean="0">
                <a:solidFill>
                  <a:srgbClr val="FF0000"/>
                </a:solidFill>
              </a:rPr>
              <a:t> tiring (</a:t>
            </a:r>
            <a:r>
              <a:rPr lang="ru-RU" sz="2000" b="1" dirty="0" smtClean="0">
                <a:solidFill>
                  <a:srgbClr val="FF0000"/>
                </a:solidFill>
              </a:rPr>
              <a:t>утомительная)</a:t>
            </a:r>
            <a:r>
              <a:rPr lang="en-US" sz="2000" b="1" dirty="0" smtClean="0">
                <a:solidFill>
                  <a:srgbClr val="FF0000"/>
                </a:solidFill>
              </a:rPr>
              <a:t>, not well paid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4500570"/>
            <a:ext cx="7358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rgbClr val="FF0000"/>
                </a:solidFill>
              </a:rPr>
              <a:t>  - Have you ever considered becoming a hotel receptionist?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rgbClr val="FF0000"/>
                </a:solidFill>
              </a:rPr>
              <a:t>  - Yes, I have. I like meeting new interesting people.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en-US" b="1" dirty="0" smtClean="0">
                <a:solidFill>
                  <a:srgbClr val="FF0000"/>
                </a:solidFill>
              </a:rPr>
              <a:t> - In fact, hotel receptionists should be polite, patient  and helpful. Their job  is tiring and not well paid.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rgbClr val="FF0000"/>
                </a:solidFill>
              </a:rPr>
              <a:t>  - But I like working indoors and speaking foreign languages.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900</TotalTime>
  <Words>824</Words>
  <Application>Microsoft Office PowerPoint</Application>
  <PresentationFormat>Экран (4:3)</PresentationFormat>
  <Paragraphs>123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Let’s practice to pronounce English sounds </vt:lpstr>
      <vt:lpstr>JOBS AND PROFESSIONS</vt:lpstr>
      <vt:lpstr>qualities</vt:lpstr>
      <vt:lpstr>MINER</vt:lpstr>
      <vt:lpstr>FLORIST</vt:lpstr>
      <vt:lpstr>ARCHITECT</vt:lpstr>
      <vt:lpstr>GLAZIER</vt:lpstr>
      <vt:lpstr>SURGEON</vt:lpstr>
      <vt:lpstr>HOTEL RECEPTIONIST</vt:lpstr>
      <vt:lpstr>FLIGHT ATTENDANT</vt:lpstr>
      <vt:lpstr>NEWS REPORTER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test</dc:title>
  <dc:creator>Svetlana</dc:creator>
  <cp:lastModifiedBy>revaz</cp:lastModifiedBy>
  <cp:revision>106</cp:revision>
  <dcterms:created xsi:type="dcterms:W3CDTF">2013-01-24T12:21:56Z</dcterms:created>
  <dcterms:modified xsi:type="dcterms:W3CDTF">2013-04-05T15:39:20Z</dcterms:modified>
</cp:coreProperties>
</file>