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303" r:id="rId5"/>
    <p:sldId id="304" r:id="rId6"/>
    <p:sldId id="261" r:id="rId7"/>
    <p:sldId id="260" r:id="rId8"/>
    <p:sldId id="264" r:id="rId9"/>
    <p:sldId id="265" r:id="rId10"/>
    <p:sldId id="276" r:id="rId11"/>
    <p:sldId id="277" r:id="rId12"/>
    <p:sldId id="281" r:id="rId13"/>
    <p:sldId id="282" r:id="rId14"/>
    <p:sldId id="283" r:id="rId15"/>
    <p:sldId id="285" r:id="rId16"/>
    <p:sldId id="271" r:id="rId17"/>
    <p:sldId id="269" r:id="rId18"/>
    <p:sldId id="284" r:id="rId19"/>
    <p:sldId id="270" r:id="rId20"/>
    <p:sldId id="287" r:id="rId21"/>
    <p:sldId id="286" r:id="rId22"/>
    <p:sldId id="274" r:id="rId23"/>
    <p:sldId id="273" r:id="rId24"/>
    <p:sldId id="280" r:id="rId25"/>
    <p:sldId id="275" r:id="rId26"/>
    <p:sldId id="263" r:id="rId27"/>
    <p:sldId id="268" r:id="rId28"/>
    <p:sldId id="267" r:id="rId29"/>
    <p:sldId id="289" r:id="rId30"/>
    <p:sldId id="288" r:id="rId31"/>
    <p:sldId id="290" r:id="rId32"/>
    <p:sldId id="291" r:id="rId33"/>
    <p:sldId id="294" r:id="rId34"/>
    <p:sldId id="308" r:id="rId35"/>
    <p:sldId id="292" r:id="rId36"/>
    <p:sldId id="295" r:id="rId37"/>
    <p:sldId id="306" r:id="rId38"/>
    <p:sldId id="293" r:id="rId39"/>
    <p:sldId id="296" r:id="rId40"/>
    <p:sldId id="305" r:id="rId41"/>
    <p:sldId id="297" r:id="rId42"/>
    <p:sldId id="298" r:id="rId43"/>
    <p:sldId id="299" r:id="rId44"/>
    <p:sldId id="300" r:id="rId45"/>
    <p:sldId id="301" r:id="rId46"/>
    <p:sldId id="302" r:id="rId47"/>
    <p:sldId id="307" r:id="rId48"/>
    <p:sldId id="27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957B8-87F1-4ABC-A7EC-E2BE968B273E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6209B-3F58-4FD7-9828-47D493AF9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3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6209B-3F58-4FD7-9828-47D493AF91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5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6209B-3F58-4FD7-9828-47D493AF91A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8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9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93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1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48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1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7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9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0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9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AA4A-7BC6-4D32-AC24-36C30BE548EC}" type="datetimeFigureOut">
              <a:rPr lang="ru-RU" smtClean="0"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2EDE-D172-4503-8393-67715827B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02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A1%D0%A1%D0%A0" TargetMode="External"/><Relationship Id="rId2" Type="http://schemas.openxmlformats.org/officeDocument/2006/relationships/hyperlink" Target="http://ru.wikipedia.org/wiki/%D0%92%D0%B5%D0%BD%D0%B3%D0%B5%D1%80%D1%81%D0%BA%D0%B0%D1%8F_%D0%BD%D0%B0%D1%80%D0%BE%D0%B4%D0%BD%D0%B0%D1%8F_%D1%80%D0%B5%D1%81%D0%BF%D1%83%D0%B1%D0%BB%D0%B8%D0%BA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u.wikipedia.org/wiki/%D0%92%D0%B0%D1%80%D1%88%D0%B0%D0%B2%D1%81%D0%BA%D0%B8%D0%B9_%D0%B4%D0%BE%D0%B3%D0%BE%D0%B2%D0%BE%D1%80" TargetMode="External"/><Relationship Id="rId4" Type="http://schemas.openxmlformats.org/officeDocument/2006/relationships/hyperlink" Target="http://ru.wikipedia.org/wiki/%D0%A5%D0%BE%D0%BB%D0%BE%D0%B4%D0%BD%D0%B0%D1%8F_%D0%B2%D0%BE%D0%B9%D0%BD%D0%B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2%D0%B0%D1%80%D1%88%D0%B0%D0%B2%D1%81%D0%BA%D0%B8%D0%B9_%D0%B4%D0%BE%D0%B3%D0%BE%D0%B2%D0%BE%D1%80" TargetMode="External"/><Relationship Id="rId3" Type="http://schemas.openxmlformats.org/officeDocument/2006/relationships/hyperlink" Target="http://ru.wikipedia.org/wiki/5_%D1%8F%D0%BD%D0%B2%D0%B0%D1%80%D1%8F" TargetMode="External"/><Relationship Id="rId7" Type="http://schemas.openxmlformats.org/officeDocument/2006/relationships/hyperlink" Target="http://ru.wikipedia.org/wiki/21_%D0%B0%D0%B2%D0%B3%D1%83%D1%81%D1%82%D0%B0" TargetMode="External"/><Relationship Id="rId12" Type="http://schemas.openxmlformats.org/officeDocument/2006/relationships/hyperlink" Target="http://ru.wikipedia.org/wiki/%D0%A1%D0%B2%D0%BE%D0%B1%D0%BE%D0%B4%D0%B0_%D0%BF%D0%B5%D1%80%D0%B5%D0%B4%D0%B2%D0%B8%D0%B6%D0%B5%D0%BD%D0%B8%D1%8F_%D0%B8_%D0%B2%D1%8B%D0%B1%D0%BE%D1%80%D0%B0_%D0%BC%D0%B5%D1%81%D1%82%D0%B0_%D0%B6%D0%B8%D1%82%D0%B5%D0%BB%D1%8C%D1%81%D1%82%D0%B2%D0%B0" TargetMode="External"/><Relationship Id="rId2" Type="http://schemas.openxmlformats.org/officeDocument/2006/relationships/hyperlink" Target="http://ru.wikipedia.org/wiki/%D0%A7%D0%B5%D1%85%D0%BE%D1%81%D0%BB%D0%BE%D0%B2%D0%B0%D0%BA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A%D0%BE%D0%BC%D0%BC%D1%83%D0%BD%D0%B8%D1%81%D1%82%D0%B8%D1%87%D0%B5%D1%81%D0%BA%D0%B0%D1%8F_%D0%BF%D0%B0%D1%80%D1%82%D0%B8%D1%8F_%D0%A7%D0%B5%D1%85%D0%BE%D1%81%D0%BB%D0%BE%D0%B2%D0%B0%D0%BA%D0%B8%D0%B8" TargetMode="External"/><Relationship Id="rId11" Type="http://schemas.openxmlformats.org/officeDocument/2006/relationships/hyperlink" Target="http://ru.wikipedia.org/wiki/%D0%A1%D0%B2%D0%BE%D0%B1%D0%BE%D0%B4%D0%B0_%D1%81%D0%BB%D0%BE%D0%B2%D0%B0" TargetMode="External"/><Relationship Id="rId5" Type="http://schemas.openxmlformats.org/officeDocument/2006/relationships/hyperlink" Target="http://ru.wikipedia.org/wiki/%D0%94%D1%83%D0%B1%D1%87%D0%B5%D0%BA,_%D0%90%D0%BB%D0%B5%D0%BA%D1%81%D0%B0%D0%BD%D0%B4%D1%80" TargetMode="External"/><Relationship Id="rId10" Type="http://schemas.openxmlformats.org/officeDocument/2006/relationships/hyperlink" Target="http://ru.wikipedia.org/wiki/%D0%A1%D0%B2%D0%BE%D0%B1%D0%BE%D0%B4%D0%B0_%D0%BC%D0%B0%D1%81%D1%81%D0%BE%D0%B2%D0%BE%D0%B9_%D0%B8%D0%BD%D1%84%D0%BE%D1%80%D0%BC%D0%B0%D1%86%D0%B8%D0%B8" TargetMode="External"/><Relationship Id="rId4" Type="http://schemas.openxmlformats.org/officeDocument/2006/relationships/hyperlink" Target="http://ru.wikipedia.org/wiki/1968_%D0%B3%D0%BE%D0%B4" TargetMode="External"/><Relationship Id="rId9" Type="http://schemas.openxmlformats.org/officeDocument/2006/relationships/hyperlink" Target="http://ru.wikipedia.org/wiki/%D0%9E%D0%BF%D0%B5%D1%80%D0%B0%D1%86%D0%B8%D1%8F_%C2%AB%D0%94%D1%83%D0%BD%D0%B0%D0%B9%C2%BB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XX_%D0%B2%D0%B5%D0%BA" TargetMode="External"/><Relationship Id="rId2" Type="http://schemas.openxmlformats.org/officeDocument/2006/relationships/hyperlink" Target="http://ru.wikipedia.org/wiki/%D0%92%D0%BE%D0%B9%D0%BD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u.wikipedia.org/wiki/%D0%A1%D0%B5%D0%B2%D0%B5%D1%80%D0%BD%D1%8B%D0%B9_%D0%92%D1%8C%D0%B5%D1%82%D0%BD%D0%B0%D0%BC" TargetMode="External"/><Relationship Id="rId4" Type="http://schemas.openxmlformats.org/officeDocument/2006/relationships/hyperlink" Target="http://ru.wikipedia.org/wiki/%D0%AE%D0%B6%D0%BD%D1%8B%D0%B9_%D0%92%D1%8C%D0%B5%D1%82%D0%BD%D0%B0%D0%BC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880319"/>
          </a:xfrm>
        </p:spPr>
        <p:txBody>
          <a:bodyPr/>
          <a:lstStyle/>
          <a:p>
            <a:r>
              <a:rPr lang="ru-RU" b="1" dirty="0" smtClean="0">
                <a:latin typeface="Arial Black" pitchFamily="34" charset="0"/>
              </a:rPr>
              <a:t>Основные периоды «холодной войны»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4984"/>
            <a:ext cx="3240360" cy="337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88640"/>
            <a:ext cx="4680520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Идентификатор 232-333-994</a:t>
            </a:r>
          </a:p>
          <a:p>
            <a:pPr algn="ctr"/>
            <a:r>
              <a:rPr lang="ru-RU" dirty="0" smtClean="0"/>
              <a:t>Черномаз Валентина Владимировна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4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effectLst/>
                <a:latin typeface="Arial Black" pitchFamily="34" charset="0"/>
              </a:rPr>
              <a:t>  Работы по возведению Стены, </a:t>
            </a:r>
          </a:p>
          <a:p>
            <a:pPr marL="0" indent="0">
              <a:buNone/>
            </a:pPr>
            <a:r>
              <a:rPr lang="ru-RU" b="1" dirty="0" smtClean="0">
                <a:effectLst/>
                <a:latin typeface="Arial Black" pitchFamily="34" charset="0"/>
              </a:rPr>
              <a:t>  20 ноября 1961 года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5114205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2676"/>
            <a:ext cx="4824536" cy="308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1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Arial Black" pitchFamily="34" charset="0"/>
              </a:rPr>
              <a:t>Процесс консолидации противостоящих блоков 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 Black" pitchFamily="34" charset="0"/>
              </a:rPr>
              <a:t>приобрёл в 1947г. конкретные очертания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52736"/>
            <a:ext cx="28083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США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1052736"/>
            <a:ext cx="417646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СССР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857775" y="1870678"/>
            <a:ext cx="484632" cy="244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5935" y="2115281"/>
            <a:ext cx="2808312" cy="1529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Доктрина Трумэна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План Маршалла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345908" y="1870678"/>
            <a:ext cx="484632" cy="244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2115282"/>
            <a:ext cx="4320480" cy="1529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Проведение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 «идеологического  объединения»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близких  СССР сил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(прежде всего в Восточной Европе)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429309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Arial Black" pitchFamily="34" charset="0"/>
              </a:rPr>
              <a:t>Коминформ</a:t>
            </a:r>
            <a:r>
              <a:rPr lang="ru-RU" sz="2400" b="1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1948г., сентябрь</a:t>
            </a:r>
          </a:p>
          <a:p>
            <a:pPr algn="ctr"/>
            <a:r>
              <a:rPr lang="ru-RU" sz="2400" b="1" dirty="0" smtClean="0"/>
              <a:t>   (Информационное бюро коммунистических партий)</a:t>
            </a: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Цель организации : </a:t>
            </a:r>
            <a:r>
              <a:rPr lang="ru-RU" sz="2400" b="1" dirty="0" smtClean="0"/>
              <a:t>«идеологическое объединение» коммунистических партий, стремление противостоять западной идеологии и «империалистической экспансии».</a:t>
            </a:r>
          </a:p>
          <a:p>
            <a:pPr algn="ctr"/>
            <a:endParaRPr lang="ru-RU" sz="2400" b="1" dirty="0">
              <a:latin typeface="Arial Black" pitchFamily="34" charset="0"/>
            </a:endParaRPr>
          </a:p>
          <a:p>
            <a:endParaRPr lang="ru-RU" sz="2400" b="1" dirty="0" smtClean="0">
              <a:latin typeface="Arial Black" pitchFamily="34" charset="0"/>
            </a:endParaRPr>
          </a:p>
          <a:p>
            <a:endParaRPr lang="ru-RU" sz="2400" b="1" dirty="0">
              <a:latin typeface="Arial Black" pitchFamily="34" charset="0"/>
            </a:endParaRPr>
          </a:p>
          <a:p>
            <a:endParaRPr lang="ru-RU" sz="2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b="1" dirty="0" smtClean="0">
                <a:latin typeface="Arial Black" pitchFamily="34" charset="0"/>
              </a:rPr>
              <a:t>Советско-югославский конфликт</a:t>
            </a:r>
          </a:p>
          <a:p>
            <a:pPr marL="0" indent="0">
              <a:buNone/>
            </a:pPr>
            <a:endParaRPr lang="ru-RU" b="1" dirty="0" smtClean="0"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                    </a:t>
            </a:r>
            <a:r>
              <a:rPr lang="ru-RU" sz="2800" b="1" dirty="0" smtClean="0"/>
              <a:t>Созданный при </a:t>
            </a:r>
            <a:r>
              <a:rPr lang="ru-RU" sz="2800" b="1" dirty="0" err="1" smtClean="0"/>
              <a:t>И.Б.Тито</a:t>
            </a:r>
            <a:endParaRPr lang="ru-RU" sz="2800" b="1" dirty="0" smtClean="0"/>
          </a:p>
          <a:p>
            <a:pPr marL="0" indent="0" algn="ctr">
              <a:buNone/>
            </a:pPr>
            <a:r>
              <a:rPr lang="ru-RU" b="1" dirty="0">
                <a:latin typeface="Arial Black" pitchFamily="34" charset="0"/>
              </a:rPr>
              <a:t> </a:t>
            </a:r>
            <a:r>
              <a:rPr lang="ru-RU" b="1" dirty="0" smtClean="0">
                <a:latin typeface="Arial Black" pitchFamily="34" charset="0"/>
              </a:rPr>
              <a:t>                   </a:t>
            </a:r>
            <a:r>
              <a:rPr lang="ru-RU" sz="2800" b="1" dirty="0" smtClean="0">
                <a:latin typeface="+mj-lt"/>
              </a:rPr>
              <a:t>коммунистический режим отличался</a:t>
            </a:r>
          </a:p>
          <a:p>
            <a:pPr marL="0" indent="0" algn="ctr">
              <a:buNone/>
            </a:pPr>
            <a:r>
              <a:rPr lang="ru-RU" sz="2800" b="1" dirty="0"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                                 от подобных режимов в Восточной</a:t>
            </a:r>
          </a:p>
          <a:p>
            <a:pPr marL="0" indent="0" algn="ctr">
              <a:buNone/>
            </a:pPr>
            <a:r>
              <a:rPr lang="ru-RU" sz="2800" b="1" dirty="0"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                                 Европе и СССР большим либерализмом</a:t>
            </a:r>
          </a:p>
          <a:p>
            <a:pPr marL="0" indent="0" algn="ctr">
              <a:buNone/>
            </a:pPr>
            <a:r>
              <a:rPr lang="ru-RU" sz="2800" b="1" dirty="0">
                <a:latin typeface="+mj-lt"/>
              </a:rPr>
              <a:t> </a:t>
            </a:r>
            <a:r>
              <a:rPr lang="ru-RU" sz="2800" b="1" dirty="0" smtClean="0">
                <a:latin typeface="+mj-lt"/>
              </a:rPr>
              <a:t>                                 и терпимостью к инакомыслию.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                        </a:t>
            </a:r>
            <a:r>
              <a:rPr lang="ru-RU" sz="2800" b="1" dirty="0" smtClean="0">
                <a:latin typeface="+mj-lt"/>
              </a:rPr>
              <a:t>Конфликт между </a:t>
            </a:r>
            <a:endParaRPr lang="ru-RU" sz="2800" b="1" dirty="0">
              <a:latin typeface="+mj-lt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+mj-lt"/>
              </a:rPr>
              <a:t>                          Югославией и СССР привёл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+mj-lt"/>
              </a:rPr>
              <a:t>                          к разрыву отношений между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+mj-lt"/>
              </a:rPr>
              <a:t>                                двумя странами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" y="3573016"/>
            <a:ext cx="2544447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573" y="5661248"/>
            <a:ext cx="277821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  </a:t>
            </a:r>
            <a:r>
              <a:rPr lang="ru-RU" sz="2000" b="1" dirty="0" err="1" smtClean="0">
                <a:latin typeface="Arial Black" pitchFamily="34" charset="0"/>
              </a:rPr>
              <a:t>Иосип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 err="1" smtClean="0">
                <a:latin typeface="Arial Black" pitchFamily="34" charset="0"/>
              </a:rPr>
              <a:t>Броз</a:t>
            </a:r>
            <a:r>
              <a:rPr lang="ru-RU" sz="2000" b="1" dirty="0" smtClean="0">
                <a:latin typeface="Arial Black" pitchFamily="34" charset="0"/>
              </a:rPr>
              <a:t> Тито</a:t>
            </a:r>
          </a:p>
          <a:p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smtClean="0">
                <a:latin typeface="Arial Black" pitchFamily="34" charset="0"/>
              </a:rPr>
              <a:t>   (1892-1980 гг.)</a:t>
            </a:r>
            <a:endParaRPr lang="ru-RU" sz="2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latin typeface="Arial Black" pitchFamily="34" charset="0"/>
              </a:rPr>
              <a:t>Второй этап</a:t>
            </a:r>
            <a:br>
              <a:rPr lang="ru-RU" sz="4900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1953- 1969гг.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</a:t>
            </a: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Основные характерные черты</a:t>
            </a:r>
          </a:p>
          <a:p>
            <a:pPr marL="0" indent="0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514350" indent="-514350">
              <a:buAutoNum type="arabicPeriod"/>
            </a:pPr>
            <a:r>
              <a:rPr lang="ru-RU" b="1" dirty="0" smtClean="0"/>
              <a:t>Противоборство двух сверхдержав в международных организациях по поводу конкретных проблем , непосредственное военное участие каждого из блоков в региональных событиях;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Появление на мировой арене новых политических движений и отдельных стран, выступавших за изменение двухполюсной системы международных отношений ;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Деколонизация , способствовавшая образованию большого количества независимых государств в Африке и Азии;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Опасность военного конфликта между США и СССР. 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069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События на острове </a:t>
            </a:r>
            <a:r>
              <a:rPr lang="ru-RU" b="1" dirty="0" err="1" smtClean="0">
                <a:latin typeface="Arial Black" pitchFamily="34" charset="0"/>
              </a:rPr>
              <a:t>Даманский</a:t>
            </a:r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(март 1969г.)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84976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7904"/>
            <a:ext cx="8712968" cy="480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7904"/>
            <a:ext cx="8784976" cy="480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8813"/>
            <a:ext cx="8784975" cy="481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8813"/>
            <a:ext cx="8784976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52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Венгерское восстание 1956 г.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ооружённое восстание против просоветского режима </a:t>
            </a:r>
            <a:r>
              <a:rPr lang="ru-RU" b="1" dirty="0" smtClean="0">
                <a:hlinkClick r:id="rId2" tooltip="Венгерская народная республика"/>
              </a:rPr>
              <a:t>народной республики в Венгрии</a:t>
            </a:r>
            <a:r>
              <a:rPr lang="ru-RU" b="1" dirty="0" smtClean="0"/>
              <a:t> в октябре-ноябре 1956 года, подавленное </a:t>
            </a:r>
            <a:r>
              <a:rPr lang="ru-RU" b="1" dirty="0" smtClean="0">
                <a:hlinkClick r:id="rId3" tooltip="СССР"/>
              </a:rPr>
              <a:t>советскими</a:t>
            </a:r>
            <a:r>
              <a:rPr lang="ru-RU" b="1" dirty="0" smtClean="0"/>
              <a:t> войсками.</a:t>
            </a:r>
          </a:p>
          <a:p>
            <a:r>
              <a:rPr lang="ru-RU" b="1" dirty="0" smtClean="0"/>
              <a:t>Венгерское восстание стало одним из важных событий периода </a:t>
            </a:r>
            <a:r>
              <a:rPr lang="ru-RU" b="1" dirty="0" smtClean="0">
                <a:hlinkClick r:id="rId4" tooltip="Холодная война"/>
              </a:rPr>
              <a:t>холодной войны</a:t>
            </a:r>
            <a:r>
              <a:rPr lang="ru-RU" b="1" dirty="0" smtClean="0"/>
              <a:t>, продемонстрировавшим, что СССР готов военной силой поддерживать нерушимость </a:t>
            </a:r>
            <a:r>
              <a:rPr lang="ru-RU" b="1" dirty="0" smtClean="0">
                <a:hlinkClick r:id="rId5" tooltip="Варшавский договор"/>
              </a:rPr>
              <a:t>Варшавского договора</a:t>
            </a:r>
            <a:r>
              <a:rPr lang="ru-RU" b="1" dirty="0" smtClean="0"/>
              <a:t> (ОВД).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763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8580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" y="177846"/>
            <a:ext cx="4131452" cy="375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516" y="908720"/>
            <a:ext cx="413145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Новый руководитель страны -  </a:t>
            </a:r>
            <a:r>
              <a:rPr lang="ru-RU" sz="2000" b="1" dirty="0" err="1" smtClean="0">
                <a:latin typeface="Arial Black" pitchFamily="34" charset="0"/>
              </a:rPr>
              <a:t>И.Надь</a:t>
            </a:r>
            <a:r>
              <a:rPr lang="ru-RU" sz="2000" b="1" dirty="0" smtClean="0">
                <a:latin typeface="Arial Black" pitchFamily="34" charset="0"/>
              </a:rPr>
              <a:t> – выступил  за нейтралитет  Венгрии и выход страны из ОВД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3600400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4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6" y="116632"/>
            <a:ext cx="4893544" cy="3484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55" y="1738781"/>
            <a:ext cx="4937546" cy="354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29295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1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55272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Задачи урока 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охарактеризовать изменения внешнеполитического курса СССР и США;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</a:t>
            </a:r>
            <a:r>
              <a:rPr lang="ru-RU" b="1" dirty="0" smtClean="0"/>
              <a:t>раскрыть противоречивость международных отношений в 1950-1960 –х гг., показать возрастание опасности «горячей» ядерной войны в результате Берлинского и Карибского кризисов;</a:t>
            </a:r>
          </a:p>
          <a:p>
            <a:pPr>
              <a:buFont typeface="Wingdings" pitchFamily="2" charset="2"/>
              <a:buChar char="v"/>
            </a:pPr>
            <a:r>
              <a:rPr lang="ru-RU" b="1" dirty="0"/>
              <a:t> </a:t>
            </a:r>
            <a:r>
              <a:rPr lang="ru-RU" b="1" dirty="0" smtClean="0"/>
              <a:t>сопоставить цели и методы соперничества сверхдержав за влияние в «третьем мире»;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36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Пражская весна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1968г., август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47500" lnSpcReduction="20000"/>
          </a:bodyPr>
          <a:lstStyle/>
          <a:p>
            <a:r>
              <a:rPr lang="ru-RU" sz="3600" b="1" dirty="0" smtClean="0"/>
              <a:t>Период </a:t>
            </a:r>
            <a:r>
              <a:rPr lang="ru-RU" sz="3600" b="1" dirty="0"/>
              <a:t>политической и культурной либерализации в </a:t>
            </a:r>
            <a:r>
              <a:rPr lang="ru-RU" sz="3600" b="1" dirty="0">
                <a:hlinkClick r:id="rId2" action="ppaction://hlinkfile" tooltip="Чехословакия"/>
              </a:rPr>
              <a:t>Чехословакии</a:t>
            </a:r>
            <a:r>
              <a:rPr lang="ru-RU" sz="3600" b="1" dirty="0"/>
              <a:t>. Начался </a:t>
            </a:r>
            <a:r>
              <a:rPr lang="ru-RU" sz="3600" b="1" dirty="0">
                <a:hlinkClick r:id="rId3" action="ppaction://hlinkfile" tooltip="5 января"/>
              </a:rPr>
              <a:t>5 января</a:t>
            </a:r>
            <a:r>
              <a:rPr lang="ru-RU" sz="3600" b="1" dirty="0"/>
              <a:t> </a:t>
            </a:r>
            <a:r>
              <a:rPr lang="ru-RU" sz="3600" b="1" dirty="0">
                <a:hlinkClick r:id="rId4" action="ppaction://hlinkfile" tooltip="1968 год"/>
              </a:rPr>
              <a:t>1968 года</a:t>
            </a:r>
            <a:r>
              <a:rPr lang="ru-RU" sz="3600" b="1" dirty="0"/>
              <a:t>, когда реформатор </a:t>
            </a:r>
            <a:r>
              <a:rPr lang="ru-RU" sz="3600" b="1" dirty="0">
                <a:hlinkClick r:id="rId5" action="ppaction://hlinkfile" tooltip="Дубчек, Александр"/>
              </a:rPr>
              <a:t>Александр </a:t>
            </a:r>
            <a:r>
              <a:rPr lang="ru-RU" sz="3600" b="1" dirty="0" err="1">
                <a:hlinkClick r:id="rId5" action="ppaction://hlinkfile" tooltip="Дубчек, Александр"/>
              </a:rPr>
              <a:t>Дубчек</a:t>
            </a:r>
            <a:r>
              <a:rPr lang="ru-RU" sz="3600" b="1" dirty="0"/>
              <a:t> был избран </a:t>
            </a:r>
            <a:r>
              <a:rPr lang="ru-RU" sz="3600" b="1" dirty="0">
                <a:hlinkClick r:id="rId6" action="ppaction://hlinkfile" tooltip="Коммунистическая партия Чехословакии"/>
              </a:rPr>
              <a:t>первым секретарем Коммунистической партии Чехословакии</a:t>
            </a:r>
            <a:r>
              <a:rPr lang="ru-RU" sz="3600" b="1" dirty="0"/>
              <a:t>, и продолжался до </a:t>
            </a:r>
            <a:r>
              <a:rPr lang="ru-RU" sz="3600" b="1" dirty="0">
                <a:hlinkClick r:id="rId7" action="ppaction://hlinkfile" tooltip="21 августа"/>
              </a:rPr>
              <a:t>21 августа</a:t>
            </a:r>
            <a:r>
              <a:rPr lang="ru-RU" sz="3600" b="1" dirty="0"/>
              <a:t>, когда СССР и остальные члены </a:t>
            </a:r>
            <a:r>
              <a:rPr lang="ru-RU" sz="3600" b="1" dirty="0">
                <a:hlinkClick r:id="rId8" action="ppaction://hlinkfile" tooltip="Варшавский договор"/>
              </a:rPr>
              <a:t>Варшавского договора</a:t>
            </a:r>
            <a:r>
              <a:rPr lang="ru-RU" sz="3600" b="1" dirty="0"/>
              <a:t>, кроме Румынии, </a:t>
            </a:r>
            <a:r>
              <a:rPr lang="ru-RU" sz="3600" b="1" dirty="0">
                <a:hlinkClick r:id="rId9" action="ppaction://hlinkfile" tooltip="Операция «Дунай»"/>
              </a:rPr>
              <a:t>вторглись в страну</a:t>
            </a:r>
            <a:r>
              <a:rPr lang="ru-RU" sz="3600" b="1" dirty="0"/>
              <a:t> для подавления реформ</a:t>
            </a:r>
            <a:r>
              <a:rPr lang="ru-RU" sz="3600" b="1" dirty="0" smtClean="0"/>
              <a:t>.</a:t>
            </a:r>
          </a:p>
          <a:p>
            <a:pPr marL="0" indent="0">
              <a:buNone/>
            </a:pPr>
            <a:endParaRPr lang="ru-RU" sz="3600" b="1" dirty="0"/>
          </a:p>
          <a:p>
            <a:r>
              <a:rPr lang="ru-RU" sz="3600" b="1" dirty="0"/>
              <a:t>Реформы Пражской весны были попытками </a:t>
            </a:r>
            <a:r>
              <a:rPr lang="ru-RU" sz="3600" b="1" dirty="0" err="1"/>
              <a:t>Дубчека</a:t>
            </a:r>
            <a:r>
              <a:rPr lang="ru-RU" sz="3600" b="1" dirty="0"/>
              <a:t> предоставить дополнительные права граждан в акт частичной децентрализации экономики и демократизации страны. Также предоставлялись демократические свободы, включая ослабление ограничений на </a:t>
            </a:r>
            <a:r>
              <a:rPr lang="ru-RU" sz="3600" b="1" dirty="0">
                <a:hlinkClick r:id="rId10" action="ppaction://hlinkfile" tooltip="Свобода массовой информации"/>
              </a:rPr>
              <a:t>СМИ</a:t>
            </a:r>
            <a:r>
              <a:rPr lang="ru-RU" sz="3600" b="1" dirty="0"/>
              <a:t>, </a:t>
            </a:r>
            <a:r>
              <a:rPr lang="ru-RU" sz="3600" b="1" dirty="0">
                <a:hlinkClick r:id="rId11" action="ppaction://hlinkfile" tooltip="Свобода слова"/>
              </a:rPr>
              <a:t>свободу слова</a:t>
            </a:r>
            <a:r>
              <a:rPr lang="ru-RU" sz="3600" b="1" dirty="0"/>
              <a:t> и </a:t>
            </a:r>
            <a:r>
              <a:rPr lang="ru-RU" sz="3600" b="1" dirty="0">
                <a:hlinkClick r:id="rId12" action="ppaction://hlinkfile" tooltip="Свобода передвижения и выбора места жительства"/>
              </a:rPr>
              <a:t>свободы передвижения</a:t>
            </a:r>
            <a:r>
              <a:rPr lang="ru-RU" sz="3600" b="1" dirty="0"/>
              <a:t>. После всенародного обсуждения о разделении страны на федерацию трёх республик (Богемии, Моравии-Силезии и Словакии) </a:t>
            </a:r>
            <a:r>
              <a:rPr lang="ru-RU" sz="3600" b="1" dirty="0" err="1"/>
              <a:t>Дубчек</a:t>
            </a:r>
            <a:r>
              <a:rPr lang="ru-RU" sz="3600" b="1" dirty="0"/>
              <a:t> курировал решение о разделе на две части — на Чешскую и Словацкую республики</a:t>
            </a:r>
            <a:r>
              <a:rPr lang="ru-RU" sz="3600" b="1" baseline="30000" dirty="0">
                <a:hlinkClick r:id="" action="ppaction://hlinkfile"/>
              </a:rPr>
              <a:t>[1]</a:t>
            </a:r>
            <a:r>
              <a:rPr lang="ru-RU" sz="3600" b="1" dirty="0"/>
              <a:t>. Это единственное изменение, которое пережило конец Пражской весны</a:t>
            </a:r>
            <a:r>
              <a:rPr lang="ru-RU" sz="3600" b="1" dirty="0" smtClean="0"/>
              <a:t>.</a:t>
            </a:r>
          </a:p>
          <a:p>
            <a:pPr marL="0" indent="0">
              <a:buNone/>
            </a:pPr>
            <a:endParaRPr lang="ru-RU" sz="3600" b="1" dirty="0"/>
          </a:p>
          <a:p>
            <a:r>
              <a:rPr lang="ru-RU" sz="3600" b="1" dirty="0"/>
              <a:t>Реформы, особенно в области децентрализации административной власти, не были одобрены Советским Союзом, который после неудачных переговоров отправил войска Варшавского договора </a:t>
            </a:r>
            <a:r>
              <a:rPr lang="ru-RU" b="1" dirty="0"/>
              <a:t>на занятие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24331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22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84577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6284"/>
            <a:ext cx="4887094" cy="3522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9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latin typeface="Arial Black" pitchFamily="34" charset="0"/>
              </a:rPr>
              <a:t>Американо</a:t>
            </a:r>
            <a:r>
              <a:rPr lang="ru-RU" sz="3600" dirty="0" smtClean="0">
                <a:latin typeface="Arial Black" pitchFamily="34" charset="0"/>
              </a:rPr>
              <a:t> – вьетнамский вооружённый конфликт 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>1964 - 1973гг.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96944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1797"/>
            <a:ext cx="8229600" cy="6009531"/>
          </a:xfrm>
        </p:spPr>
        <p:txBody>
          <a:bodyPr>
            <a:norm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дин из крупнейших </a:t>
            </a:r>
            <a:r>
              <a:rPr lang="ru-RU" b="1" dirty="0" smtClean="0">
                <a:hlinkClick r:id="rId2" tooltip="Война"/>
              </a:rPr>
              <a:t>военных</a:t>
            </a:r>
            <a:r>
              <a:rPr lang="ru-RU" b="1" dirty="0" smtClean="0"/>
              <a:t> конфликтов второй половины </a:t>
            </a:r>
            <a:r>
              <a:rPr lang="ru-RU" b="1" dirty="0" smtClean="0">
                <a:hlinkClick r:id="rId3" tooltip="XX век"/>
              </a:rPr>
              <a:t>XX века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Война началась как гражданская в </a:t>
            </a:r>
            <a:r>
              <a:rPr lang="ru-RU" b="1" dirty="0" smtClean="0">
                <a:hlinkClick r:id="rId4" tooltip="Южный Вьетнам"/>
              </a:rPr>
              <a:t>Южном Вьетнаме</a:t>
            </a:r>
            <a:r>
              <a:rPr lang="ru-RU" b="1" dirty="0" smtClean="0"/>
              <a:t>. В дальнейшем в войну был втянут </a:t>
            </a:r>
            <a:r>
              <a:rPr lang="ru-RU" b="1" dirty="0" smtClean="0">
                <a:hlinkClick r:id="rId5" tooltip="Северный Вьетнам"/>
              </a:rPr>
              <a:t>Северный Вьетнам</a:t>
            </a:r>
            <a:r>
              <a:rPr lang="ru-RU" b="1" dirty="0" smtClean="0"/>
              <a:t> — позднее получивший поддержку Китая и СССР, — а также США и их союзники (военный блок СЕНТО) выступавшие на стороне дружественного им южновьетнамского режима.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77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460"/>
            <a:ext cx="7344816" cy="662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effectLst/>
                <a:latin typeface="Arial Black" pitchFamily="34" charset="0"/>
              </a:rPr>
              <a:t>              Разделение Вьетнама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7452"/>
            <a:ext cx="597666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520280" cy="431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Карибский кризис 1962г.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75252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4104019" cy="274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8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394"/>
            <a:ext cx="9361040" cy="698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47667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Доставка советских ракет на Кубу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1"/>
            <a:ext cx="8640960" cy="609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6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Третий этап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(первая половина 1970-х гг.)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9036496" cy="48965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Вошёл в историю под названием «детант»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Ослабление напряжённости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5328592" cy="31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0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/>
              <a:t>Противоборство двух сверхдержав – США и СССР во второй половине ХХ века получило название - …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США предоставляли финансовую и экономическую помощь государствам Западной Европы по плану Маршалла при условии …</a:t>
            </a:r>
          </a:p>
          <a:p>
            <a:pPr marL="514350" indent="-514350">
              <a:buAutoNum type="arabicPeriod"/>
            </a:pPr>
            <a:r>
              <a:rPr lang="ru-RU" b="1" dirty="0"/>
              <a:t> </a:t>
            </a:r>
            <a:r>
              <a:rPr lang="ru-RU" b="1" dirty="0" smtClean="0"/>
              <a:t>С именем </a:t>
            </a:r>
            <a:r>
              <a:rPr lang="ru-RU" b="1" dirty="0" err="1" smtClean="0"/>
              <a:t>И.В.Курчатова</a:t>
            </a:r>
            <a:r>
              <a:rPr lang="ru-RU" b="1" dirty="0" smtClean="0"/>
              <a:t> в послевоенной истории СССР было связано …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Первое  в период «холодной  войны» открытое противостояние между СССР и США произошло во время 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6036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33670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По вашему мнению, что стало причиной ослабления международной напряжённости?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14401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itchFamily="34" charset="0"/>
              </a:rPr>
              <a:t>Достижение военного паритета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itchFamily="34" charset="0"/>
              </a:rPr>
              <a:t>СССР – США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itchFamily="34" charset="0"/>
              </a:rPr>
              <a:t>ОВД - НАТО</a:t>
            </a:r>
            <a:endParaRPr lang="ru-RU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499992" y="170080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79512" y="1700808"/>
            <a:ext cx="8784976" cy="9001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Соглашение о мерах по уменьшению опасности возникновения ядерной войны между СССР и США (1971г.)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2780929"/>
            <a:ext cx="8784976" cy="15121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Договор об  ограничении систем противоракетной обороны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(ПРО , 1972г.)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Договор об ограничении стратегических наступательных вооружений (ОСВ-1,1972г.)</a:t>
            </a:r>
          </a:p>
          <a:p>
            <a:pPr algn="ctr"/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4365104"/>
            <a:ext cx="8784976" cy="12961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Совещание по безопасности и сотрудничеству в Европе (СБСЕ</a:t>
            </a:r>
            <a:r>
              <a:rPr lang="ru-RU" b="1" dirty="0" smtClean="0">
                <a:solidFill>
                  <a:schemeClr val="tx1"/>
                </a:solidFill>
              </a:rPr>
              <a:t>).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Заключительный акт СБСЕ  был подписан в Хельсинки 1.08.1975г. (Хельсинский акт) руководителями Европы, США и Канады.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499992" y="51571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9512" y="5805264"/>
            <a:ext cx="8784976" cy="9138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 Black" pitchFamily="34" charset="0"/>
              </a:rPr>
              <a:t>Договор ОСВ -2 (1979г.)</a:t>
            </a:r>
            <a:endParaRPr lang="ru-RU" b="1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2" y="116632"/>
            <a:ext cx="6556713" cy="37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6969"/>
            <a:ext cx="5175514" cy="3302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4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 Black" pitchFamily="34" charset="0"/>
              </a:rPr>
              <a:t>Конец разрядки и нагнетание напряжённости . </a:t>
            </a:r>
            <a:br>
              <a:rPr lang="ru-RU" sz="3600" b="1" dirty="0" smtClean="0">
                <a:latin typeface="Arial Black" pitchFamily="34" charset="0"/>
              </a:rPr>
            </a:br>
            <a:r>
              <a:rPr lang="ru-RU" sz="3600" b="1" dirty="0" smtClean="0">
                <a:latin typeface="Arial Black" pitchFamily="34" charset="0"/>
              </a:rPr>
              <a:t>Конец 70-х-начало 80-х гг.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04056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Arial Black" pitchFamily="34" charset="0"/>
              </a:rPr>
              <a:t>  Ввод советских войск в Афганистан</a:t>
            </a:r>
          </a:p>
          <a:p>
            <a:pPr marL="0" indent="0">
              <a:buNone/>
            </a:pPr>
            <a:r>
              <a:rPr lang="ru-RU" b="1" dirty="0">
                <a:latin typeface="Arial Black" pitchFamily="34" charset="0"/>
              </a:rPr>
              <a:t> </a:t>
            </a:r>
            <a:r>
              <a:rPr lang="ru-RU" b="1" dirty="0" smtClean="0">
                <a:latin typeface="Arial Black" pitchFamily="34" charset="0"/>
              </a:rPr>
              <a:t>                   декабрь 1979г.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52936"/>
            <a:ext cx="453650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528391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6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sz="4000" b="1" dirty="0" smtClean="0">
                <a:latin typeface="Arial Black" pitchFamily="34" charset="0"/>
              </a:rPr>
              <a:t>1980г. июль – август</a:t>
            </a:r>
          </a:p>
          <a:p>
            <a:pPr marL="0" indent="0">
              <a:buNone/>
            </a:pPr>
            <a:r>
              <a:rPr lang="ru-RU" sz="4000" b="1" dirty="0" smtClean="0">
                <a:latin typeface="Arial Black" pitchFamily="34" charset="0"/>
              </a:rPr>
              <a:t>  Олимпийские игры в Москве</a:t>
            </a:r>
            <a:endParaRPr lang="ru-RU" sz="4000" b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276872"/>
            <a:ext cx="3370995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90589"/>
            <a:ext cx="3236557" cy="3990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1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Четвёртый этап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(конец 1970-х – конец 1980-х )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Новый виток противостояния </a:t>
            </a:r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СССР и Америки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78042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53897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6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Арабо</a:t>
            </a:r>
            <a:r>
              <a:rPr lang="ru-RU" b="1" dirty="0">
                <a:latin typeface="Arial Black" pitchFamily="34" charset="0"/>
              </a:rPr>
              <a:t>-</a:t>
            </a:r>
            <a:r>
              <a:rPr lang="ru-RU" b="1" dirty="0" smtClean="0">
                <a:latin typeface="Arial Black" pitchFamily="34" charset="0"/>
              </a:rPr>
              <a:t>израильский конфликт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9" y="1556792"/>
            <a:ext cx="5724636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76464" cy="301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3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ru-RU" b="1" dirty="0" smtClean="0">
                <a:latin typeface="Arial Black" pitchFamily="34" charset="0"/>
              </a:rPr>
              <a:t>        Арабо-израильский </a:t>
            </a:r>
            <a:r>
              <a:rPr lang="ru-RU" b="1" dirty="0">
                <a:latin typeface="Arial Black" pitchFamily="34" charset="0"/>
              </a:rPr>
              <a:t>конфликт</a:t>
            </a:r>
            <a:r>
              <a:rPr lang="ru-RU" b="1" dirty="0" smtClean="0">
                <a:latin typeface="Arial Black" pitchFamily="34" charset="0"/>
              </a:rPr>
              <a:t>:</a:t>
            </a:r>
            <a:endParaRPr lang="ru-RU" dirty="0" smtClean="0"/>
          </a:p>
          <a:p>
            <a:pPr marL="625475" indent="-355600">
              <a:lnSpc>
                <a:spcPct val="90000"/>
              </a:lnSpc>
            </a:pPr>
            <a:r>
              <a:rPr lang="ru-RU" b="1" dirty="0" smtClean="0"/>
              <a:t> </a:t>
            </a:r>
            <a:r>
              <a:rPr lang="ru-RU" b="1" dirty="0"/>
              <a:t>Зона является одним из наиболее «чувствительных пунктов» региональных международных отношений. </a:t>
            </a:r>
          </a:p>
          <a:p>
            <a:pPr marL="622300">
              <a:lnSpc>
                <a:spcPct val="90000"/>
              </a:lnSpc>
            </a:pPr>
            <a:r>
              <a:rPr lang="ru-RU" b="1" dirty="0"/>
              <a:t>Эта зона находится на историческом перекрестке, где наследие великих цивилизаций прошлых эпох тесно переплетается с политическими, экономическими, военными, религиозными проблемами сегодняшнего дня. </a:t>
            </a:r>
          </a:p>
          <a:p>
            <a:pPr marL="622300">
              <a:lnSpc>
                <a:spcPct val="90000"/>
              </a:lnSpc>
            </a:pPr>
            <a:r>
              <a:rPr lang="ru-RU" b="1" dirty="0"/>
              <a:t>Здесь расположены святыни трех мировых религий: христианства, ислама и иудаизма.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8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 Black" pitchFamily="34" charset="0"/>
              </a:rPr>
              <a:t>Символом времени стала программа «звёздных войн»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73" y="1508657"/>
            <a:ext cx="9144000" cy="534934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61975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41" y="3861048"/>
            <a:ext cx="4676892" cy="288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245" y="1412776"/>
            <a:ext cx="396044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448272" cy="209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8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5701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r>
              <a:rPr lang="ru-RU" sz="3600" b="1" dirty="0" smtClean="0">
                <a:latin typeface="Arial Black" pitchFamily="34" charset="0"/>
              </a:rPr>
              <a:t>Перемены в советско-американских отношениях начались с приходом к власти М.С. Горбачёва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4392488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Усилились позиции Европы в международных делах.</a:t>
            </a:r>
          </a:p>
          <a:p>
            <a:r>
              <a:rPr lang="ru-RU" b="1" dirty="0" smtClean="0"/>
              <a:t>Перемены охватили и восточноевропейские страны , коммунистические режимы в них испытали серьёзный кризис.</a:t>
            </a:r>
          </a:p>
          <a:p>
            <a:r>
              <a:rPr lang="ru-RU" b="1" dirty="0" smtClean="0"/>
              <a:t>С 1989-1991гг. </a:t>
            </a:r>
            <a:r>
              <a:rPr lang="ru-RU" b="1" dirty="0"/>
              <a:t>к</a:t>
            </a:r>
            <a:r>
              <a:rPr lang="ru-RU" b="1" dirty="0" smtClean="0"/>
              <a:t>оммунистические режимы в Восточной Европе перестали существовать.</a:t>
            </a:r>
          </a:p>
          <a:p>
            <a:r>
              <a:rPr lang="ru-RU" b="1" dirty="0" smtClean="0"/>
              <a:t>В декабре 1991г. прекратил существование Советский Союз.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55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Основные периоды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«холодной войны»</a:t>
            </a:r>
            <a:endParaRPr lang="ru-RU" b="1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756392"/>
              </p:ext>
            </p:extLst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3027784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  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Период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     Общая характеристика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</a:rPr>
                        <a:t> 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Основные      события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Какая сторона, по вашему мнению, победила в «холодной войне»? Приведите не менее трёх аргументов в защиту своего мнения.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Arial Black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Arial Black" pitchFamily="34" charset="0"/>
            </a:endParaRPr>
          </a:p>
          <a:p>
            <a:pPr marL="0" indent="0" algn="ctr">
              <a:buNone/>
            </a:pPr>
            <a:endParaRPr lang="ru-RU" b="1" dirty="0" smtClean="0">
              <a:latin typeface="Arial Black" pitchFamily="34" charset="0"/>
            </a:endParaRPr>
          </a:p>
          <a:p>
            <a:pPr marL="0" indent="0" algn="ctr">
              <a:buNone/>
            </a:pPr>
            <a:endParaRPr lang="ru-RU" b="1" dirty="0"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Arial Black" pitchFamily="34" charset="0"/>
              </a:rPr>
              <a:t>Основные события международных отношений после завершения «холодной войны» в 1990-х гг.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Arial Black" pitchFamily="34" charset="0"/>
              </a:rPr>
              <a:t>31 августа 1990 года: Договор об объединении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56" y="3212976"/>
            <a:ext cx="5377969" cy="352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75" y="1541450"/>
            <a:ext cx="5928565" cy="334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2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Сохранение за США статуса мировой державы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239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1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Активизация внешнеполитического курса КНР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496855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7" y="1939248"/>
            <a:ext cx="3338771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968552" cy="415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5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Создание Пакистаном и Индией ядерного оружия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19849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53" y="2132856"/>
            <a:ext cx="3816424" cy="464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87101"/>
            <a:ext cx="3528392" cy="1787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Распад отдельных многонациональных государств в Восточной Европе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80928"/>
            <a:ext cx="9144000" cy="396044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2256"/>
            <a:ext cx="4736339" cy="414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47242"/>
            <a:ext cx="3528392" cy="419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7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265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 Домашнее задание: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  </a:t>
            </a:r>
            <a:r>
              <a:rPr lang="ru-RU" b="1" dirty="0"/>
              <a:t>п.17, вопросы на </a:t>
            </a:r>
            <a:r>
              <a:rPr lang="ru-RU" b="1" dirty="0" err="1"/>
              <a:t>стр</a:t>
            </a:r>
            <a:r>
              <a:rPr lang="ru-RU" b="1" dirty="0" smtClean="0"/>
              <a:t>: 187</a:t>
            </a:r>
            <a:r>
              <a:rPr lang="ru-RU" b="1" dirty="0"/>
              <a:t>;</a:t>
            </a:r>
            <a:endParaRPr lang="ru-RU" dirty="0"/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 Black" pitchFamily="34" charset="0"/>
              </a:rPr>
              <a:t>   </a:t>
            </a:r>
            <a:r>
              <a:rPr lang="ru-RU" b="1" dirty="0"/>
              <a:t>Используя характеристику проявлений «Холодной войны» , дать оценку основным событиям </a:t>
            </a:r>
            <a:r>
              <a:rPr lang="ru-RU" b="1" dirty="0" smtClean="0"/>
              <a:t>одного </a:t>
            </a:r>
            <a:r>
              <a:rPr lang="ru-RU" b="1" dirty="0"/>
              <a:t>из периодов (на выбор</a:t>
            </a:r>
            <a:r>
              <a:rPr lang="ru-RU" b="1" dirty="0" smtClean="0"/>
              <a:t>).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31137"/>
            <a:ext cx="4051417" cy="312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5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Первый этап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(с 1946 по 1953гг.)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</a:t>
            </a:r>
            <a:r>
              <a:rPr lang="ru-RU" b="1" dirty="0" smtClean="0">
                <a:latin typeface="Arial Black" pitchFamily="34" charset="0"/>
              </a:rPr>
              <a:t>Характеризовался 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42088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sz="2400" b="1" dirty="0" smtClean="0">
                <a:latin typeface="Arial Black" pitchFamily="34" charset="0"/>
              </a:rPr>
              <a:t>1. Военно-политическим противостоянием бывших союзников по Антигитлеровской </a:t>
            </a:r>
          </a:p>
          <a:p>
            <a:pPr algn="ctr"/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b="1" dirty="0" smtClean="0">
                <a:latin typeface="Arial Black" pitchFamily="34" charset="0"/>
              </a:rPr>
              <a:t>    коалиции.</a:t>
            </a:r>
          </a:p>
          <a:p>
            <a:pPr algn="ctr"/>
            <a:endParaRPr lang="ru-RU" sz="2400" b="1" dirty="0" smtClean="0"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2.Конфликтом формировавшегося коммунистического военно-политического блока.</a:t>
            </a:r>
            <a:endParaRPr lang="ru-RU" sz="2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3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58000"/>
          </a:xfrm>
        </p:spPr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dirty="0" smtClean="0"/>
              <a:t>              </a:t>
            </a:r>
            <a:r>
              <a:rPr lang="ru-RU" sz="4400" b="1" dirty="0" smtClean="0">
                <a:latin typeface="Arial Black" pitchFamily="34" charset="0"/>
              </a:rPr>
              <a:t>Германский вопрос</a:t>
            </a:r>
          </a:p>
          <a:p>
            <a:pPr marL="0" indent="0">
              <a:buNone/>
            </a:pPr>
            <a:endParaRPr lang="ru-RU" sz="4400" b="1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67" y="1268760"/>
            <a:ext cx="6029169" cy="3494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027692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Союзные командующие в Берлине . Маршал </a:t>
            </a:r>
            <a:r>
              <a:rPr lang="ru-RU" sz="2400" b="1" dirty="0" err="1" smtClean="0"/>
              <a:t>Б.Л.Монтгомери</a:t>
            </a:r>
            <a:r>
              <a:rPr lang="ru-RU" sz="2400" b="1" dirty="0" smtClean="0"/>
              <a:t> (Великобритания),маршал </a:t>
            </a:r>
            <a:r>
              <a:rPr lang="ru-RU" sz="2400" b="1" dirty="0" err="1" smtClean="0"/>
              <a:t>Г.К.Жуков</a:t>
            </a:r>
            <a:r>
              <a:rPr lang="ru-RU" sz="2400" b="1" dirty="0" smtClean="0"/>
              <a:t> (СССР),генерал </a:t>
            </a:r>
            <a:r>
              <a:rPr lang="ru-RU" sz="2400" b="1" dirty="0" err="1" smtClean="0"/>
              <a:t>Д.Эйзенхауэр</a:t>
            </a:r>
            <a:r>
              <a:rPr lang="ru-RU" sz="2400" b="1" dirty="0"/>
              <a:t> </a:t>
            </a:r>
            <a:r>
              <a:rPr lang="ru-RU" sz="2400" b="1" dirty="0" smtClean="0"/>
              <a:t>(США), генерал Кениг (Франция)  на  церемонии образования Союзной контрольной комиссии . 1945г., июнь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006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</a:t>
            </a:r>
            <a:r>
              <a:rPr lang="ru-RU" dirty="0" smtClean="0">
                <a:latin typeface="Arial Black" pitchFamily="34" charset="0"/>
              </a:rPr>
              <a:t>Восточная часть Германии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545609" y="1268372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1988840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Под контролем  компартии проведены выборы в  местные  органы самоуправления.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Проведена аграрная реформа.</a:t>
            </a:r>
          </a:p>
          <a:p>
            <a:pPr marL="342900" indent="-342900">
              <a:buAutoNum type="arabicPeriod"/>
            </a:pPr>
            <a:r>
              <a:rPr lang="ru-RU" sz="3200" b="1" dirty="0"/>
              <a:t> </a:t>
            </a:r>
            <a:r>
              <a:rPr lang="ru-RU" sz="3200" b="1" dirty="0" smtClean="0"/>
              <a:t>Конфискована собственность военных преступников .</a:t>
            </a:r>
          </a:p>
          <a:p>
            <a:pPr marL="342900" indent="-342900">
              <a:buAutoNum type="arabicPeriod"/>
            </a:pPr>
            <a:r>
              <a:rPr lang="ru-RU" sz="3200" b="1" dirty="0"/>
              <a:t> </a:t>
            </a:r>
            <a:r>
              <a:rPr lang="ru-RU" sz="3200" b="1" dirty="0" smtClean="0"/>
              <a:t>Национализированы заводы и крупные концерны.</a:t>
            </a:r>
          </a:p>
          <a:p>
            <a:pPr marL="342900" indent="-342900">
              <a:buAutoNum type="arabicPeriod"/>
            </a:pPr>
            <a:r>
              <a:rPr lang="ru-RU" sz="3200" b="1" dirty="0"/>
              <a:t> </a:t>
            </a:r>
            <a:r>
              <a:rPr lang="ru-RU" sz="3200" b="1" dirty="0" smtClean="0"/>
              <a:t>Из сторонников компартии созданы полицейские силы.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4381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48072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400" b="1" dirty="0">
                <a:latin typeface="Arial Black" pitchFamily="34" charset="0"/>
              </a:rPr>
              <a:t> </a:t>
            </a:r>
            <a:r>
              <a:rPr lang="ru-RU" sz="4400" b="1" dirty="0" smtClean="0">
                <a:latin typeface="Arial Black" pitchFamily="34" charset="0"/>
              </a:rPr>
              <a:t> Западная часть Германии</a:t>
            </a:r>
          </a:p>
          <a:p>
            <a:pPr marL="0" indent="0">
              <a:buNone/>
            </a:pPr>
            <a:endParaRPr lang="ru-RU" sz="4400" b="1" dirty="0">
              <a:latin typeface="Arial Black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427984" y="1484784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2313865"/>
            <a:ext cx="8064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/>
              <a:t>Крупная частная собственность оставалась в руках  её владельцев .</a:t>
            </a:r>
          </a:p>
          <a:p>
            <a:pPr marL="342900" indent="-342900">
              <a:buAutoNum type="arabicPeriod"/>
            </a:pPr>
            <a:r>
              <a:rPr lang="ru-RU" sz="2800" b="1" dirty="0"/>
              <a:t> </a:t>
            </a:r>
            <a:r>
              <a:rPr lang="ru-RU" sz="2800" b="1" dirty="0" smtClean="0"/>
              <a:t>Были сохранены германские воинские формирования , которые насчитывали десятки тысяч человек.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654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Берлинский кризис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1948 – 1949 гг.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sz="3600" b="1" dirty="0" smtClean="0"/>
              <a:t>Разделение Германии на две части -</a:t>
            </a:r>
          </a:p>
          <a:p>
            <a:pPr marL="0" indent="0">
              <a:buNone/>
            </a:pPr>
            <a:r>
              <a:rPr lang="ru-RU" sz="3600" b="1" dirty="0"/>
              <a:t> </a:t>
            </a:r>
            <a:r>
              <a:rPr lang="ru-RU" sz="3600" b="1" dirty="0" smtClean="0"/>
              <a:t>                                 ФРГ </a:t>
            </a:r>
          </a:p>
          <a:p>
            <a:pPr marL="0" indent="0">
              <a:buNone/>
            </a:pPr>
            <a:r>
              <a:rPr lang="ru-RU" sz="3600" b="1" dirty="0"/>
              <a:t> </a:t>
            </a:r>
            <a:r>
              <a:rPr lang="ru-RU" sz="3600" b="1" dirty="0" smtClean="0"/>
              <a:t>                                   и </a:t>
            </a:r>
          </a:p>
          <a:p>
            <a:pPr marL="0" indent="0">
              <a:buNone/>
            </a:pPr>
            <a:r>
              <a:rPr lang="ru-RU" sz="3600" b="1" dirty="0"/>
              <a:t> </a:t>
            </a:r>
            <a:r>
              <a:rPr lang="ru-RU" sz="3600" b="1" dirty="0" smtClean="0"/>
              <a:t>                                 ГДР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24944"/>
            <a:ext cx="2779192" cy="3590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2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1117</Words>
  <Application>Microsoft Office PowerPoint</Application>
  <PresentationFormat>Экран (4:3)</PresentationFormat>
  <Paragraphs>180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Основные периоды «холодной войны»</vt:lpstr>
      <vt:lpstr>Презентация PowerPoint</vt:lpstr>
      <vt:lpstr>Презентация PowerPoint</vt:lpstr>
      <vt:lpstr>Основные периоды  «холодной войны»</vt:lpstr>
      <vt:lpstr>Первый этап (с 1946 по 1953гг.)</vt:lpstr>
      <vt:lpstr>Презентация PowerPoint</vt:lpstr>
      <vt:lpstr>Презентация PowerPoint</vt:lpstr>
      <vt:lpstr>Презентация PowerPoint</vt:lpstr>
      <vt:lpstr>Берлинский кризис 1948 – 1949 гг.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Второй этап 1953- 1969гг.</vt:lpstr>
      <vt:lpstr>События на острове Даманский (март 1969г.)</vt:lpstr>
      <vt:lpstr>Презентация PowerPoint</vt:lpstr>
      <vt:lpstr>Венгерское восстание 1956 г.</vt:lpstr>
      <vt:lpstr>Презентация PowerPoint</vt:lpstr>
      <vt:lpstr>Презентация PowerPoint</vt:lpstr>
      <vt:lpstr>Пражская весна  1968г., август</vt:lpstr>
      <vt:lpstr>Презентация PowerPoint</vt:lpstr>
      <vt:lpstr>Американо – вьетнамский вооружённый конфликт  1964 - 1973гг.</vt:lpstr>
      <vt:lpstr>Презентация PowerPoint</vt:lpstr>
      <vt:lpstr>Презентация PowerPoint</vt:lpstr>
      <vt:lpstr>Презентация PowerPoint</vt:lpstr>
      <vt:lpstr>Карибский кризис 1962г.</vt:lpstr>
      <vt:lpstr>Презентация PowerPoint</vt:lpstr>
      <vt:lpstr>Презентация PowerPoint</vt:lpstr>
      <vt:lpstr>Третий этап  (первая половина 1970-х гг.)</vt:lpstr>
      <vt:lpstr>Презентация PowerPoint</vt:lpstr>
      <vt:lpstr>Презентация PowerPoint</vt:lpstr>
      <vt:lpstr>Презентация PowerPoint</vt:lpstr>
      <vt:lpstr>Конец разрядки и нагнетание напряжённости .  Конец 70-х-начало 80-х гг.</vt:lpstr>
      <vt:lpstr>Презентация PowerPoint</vt:lpstr>
      <vt:lpstr>Четвёртый этап (конец 1970-х – конец 1980-х )</vt:lpstr>
      <vt:lpstr>Арабо-израильский конфликт</vt:lpstr>
      <vt:lpstr>Презентация PowerPoint</vt:lpstr>
      <vt:lpstr>Символом времени стала программа «звёздных войн»</vt:lpstr>
      <vt:lpstr> Перемены в советско-американских отношениях начались с приходом к власти М.С. Горбачёва</vt:lpstr>
      <vt:lpstr>Презентация PowerPoint</vt:lpstr>
      <vt:lpstr>Презентация PowerPoint</vt:lpstr>
      <vt:lpstr>Презентация PowerPoint</vt:lpstr>
      <vt:lpstr>Сохранение за США статуса мировой державы</vt:lpstr>
      <vt:lpstr>Активизация внешнеполитического курса КНР</vt:lpstr>
      <vt:lpstr>Создание Пакистаном и Индией ядерного оружия</vt:lpstr>
      <vt:lpstr>Распад отдельных многонациональных государств в Восточной Европе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на грани ядерной войны</dc:title>
  <dc:creator>Валентина</dc:creator>
  <cp:lastModifiedBy>admin</cp:lastModifiedBy>
  <cp:revision>54</cp:revision>
  <dcterms:created xsi:type="dcterms:W3CDTF">2012-10-21T11:50:06Z</dcterms:created>
  <dcterms:modified xsi:type="dcterms:W3CDTF">2013-01-21T10:17:51Z</dcterms:modified>
</cp:coreProperties>
</file>