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8EE"/>
    <a:srgbClr val="E21EBD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28.03.2013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28.03.2013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gif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gif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gi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468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57224" y="855785"/>
            <a:ext cx="7825148" cy="6002215"/>
          </a:xfrm>
          <a:prstGeom prst="ellipse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2428868"/>
            <a:ext cx="8143932" cy="3571900"/>
          </a:xfrm>
        </p:spPr>
        <p:txBody>
          <a:bodyPr>
            <a:noAutofit/>
          </a:bodyPr>
          <a:lstStyle/>
          <a:p>
            <a:pPr algn="ctr"/>
            <a:r>
              <a:rPr lang="ru-RU" sz="8800" b="1" dirty="0" smtClean="0">
                <a:solidFill>
                  <a:srgbClr val="00B0F0"/>
                </a:solidFill>
                <a:latin typeface="Comic Sans MS" pitchFamily="66" charset="0"/>
              </a:rPr>
              <a:t>Семья</a:t>
            </a:r>
            <a:br>
              <a:rPr lang="ru-RU" sz="8800" b="1" dirty="0" smtClean="0">
                <a:solidFill>
                  <a:srgbClr val="00B0F0"/>
                </a:solidFill>
                <a:latin typeface="Comic Sans MS" pitchFamily="66" charset="0"/>
              </a:rPr>
            </a:br>
            <a:r>
              <a:rPr lang="ru-RU" sz="8800" b="1" dirty="0" smtClean="0">
                <a:solidFill>
                  <a:srgbClr val="00B0F0"/>
                </a:solidFill>
                <a:latin typeface="Comic Sans MS" pitchFamily="66" charset="0"/>
              </a:rPr>
              <a:t> и семейные ценности</a:t>
            </a:r>
            <a:endParaRPr lang="ru-RU" sz="8800" b="1" dirty="0">
              <a:solidFill>
                <a:srgbClr val="00B0F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0" y="642918"/>
            <a:ext cx="8429684" cy="557202"/>
          </a:xfrm>
        </p:spPr>
        <p:txBody>
          <a:bodyPr>
            <a:noAutofit/>
          </a:bodyPr>
          <a:lstStyle/>
          <a:p>
            <a:r>
              <a:rPr lang="ru-RU" sz="4400" dirty="0" smtClean="0">
                <a:solidFill>
                  <a:schemeClr val="tx1"/>
                </a:solidFill>
                <a:latin typeface="Comic Sans MS" pitchFamily="66" charset="0"/>
              </a:rPr>
              <a:t>Распределите обязанности</a:t>
            </a:r>
            <a:endParaRPr lang="ru-RU" sz="44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5" name="Подзаголовок 4"/>
          <p:cNvSpPr>
            <a:spLocks noGrp="1"/>
          </p:cNvSpPr>
          <p:nvPr>
            <p:ph type="subTitle" idx="1"/>
          </p:nvPr>
        </p:nvSpPr>
        <p:spPr>
          <a:xfrm>
            <a:off x="571472" y="1214422"/>
            <a:ext cx="7854696" cy="5429288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dirty="0" smtClean="0">
                <a:latin typeface="Times New Roman"/>
                <a:cs typeface="Times New Roman"/>
              </a:rPr>
              <a:t>☻ Приготовление еды</a:t>
            </a:r>
          </a:p>
          <a:p>
            <a:pPr algn="just"/>
            <a:r>
              <a:rPr lang="ru-RU" dirty="0" smtClean="0">
                <a:latin typeface="Times New Roman"/>
                <a:cs typeface="Times New Roman"/>
              </a:rPr>
              <a:t>☻ Забота о чистоте</a:t>
            </a:r>
          </a:p>
          <a:p>
            <a:pPr algn="just"/>
            <a:r>
              <a:rPr lang="ru-RU" dirty="0" smtClean="0">
                <a:latin typeface="Times New Roman"/>
                <a:cs typeface="Times New Roman"/>
              </a:rPr>
              <a:t>☻ Ремонт обуви </a:t>
            </a:r>
          </a:p>
          <a:p>
            <a:pPr algn="just"/>
            <a:r>
              <a:rPr lang="ru-RU" dirty="0" smtClean="0">
                <a:latin typeface="Times New Roman"/>
                <a:cs typeface="Times New Roman"/>
              </a:rPr>
              <a:t>☻ Замена лампочек</a:t>
            </a:r>
          </a:p>
          <a:p>
            <a:pPr algn="just"/>
            <a:r>
              <a:rPr lang="ru-RU" dirty="0" smtClean="0">
                <a:latin typeface="Times New Roman"/>
                <a:cs typeface="Times New Roman"/>
              </a:rPr>
              <a:t>☻ Уход за огородом</a:t>
            </a:r>
          </a:p>
          <a:p>
            <a:pPr algn="just"/>
            <a:r>
              <a:rPr lang="ru-RU" dirty="0" smtClean="0">
                <a:latin typeface="Times New Roman"/>
                <a:cs typeface="Times New Roman"/>
              </a:rPr>
              <a:t>☻ Уход за животными</a:t>
            </a:r>
          </a:p>
          <a:p>
            <a:pPr algn="just"/>
            <a:r>
              <a:rPr lang="ru-RU" dirty="0" smtClean="0">
                <a:latin typeface="Times New Roman"/>
                <a:cs typeface="Times New Roman"/>
              </a:rPr>
              <a:t>☻ Стирка белья</a:t>
            </a:r>
          </a:p>
          <a:p>
            <a:pPr algn="just"/>
            <a:r>
              <a:rPr lang="ru-RU" dirty="0" smtClean="0">
                <a:latin typeface="Times New Roman"/>
                <a:cs typeface="Times New Roman"/>
              </a:rPr>
              <a:t>☻ Мытье окон</a:t>
            </a:r>
          </a:p>
          <a:p>
            <a:pPr algn="just"/>
            <a:r>
              <a:rPr lang="ru-RU" dirty="0" smtClean="0">
                <a:latin typeface="Times New Roman"/>
                <a:cs typeface="Times New Roman"/>
              </a:rPr>
              <a:t>☻ Ремонт</a:t>
            </a:r>
          </a:p>
          <a:p>
            <a:pPr algn="just"/>
            <a:r>
              <a:rPr lang="ru-RU" dirty="0" smtClean="0">
                <a:latin typeface="Times New Roman"/>
                <a:cs typeface="Times New Roman"/>
              </a:rPr>
              <a:t>☻ Просмотр телевизора</a:t>
            </a:r>
          </a:p>
          <a:p>
            <a:pPr algn="just"/>
            <a:r>
              <a:rPr lang="ru-RU" dirty="0" smtClean="0">
                <a:latin typeface="Times New Roman"/>
                <a:cs typeface="Times New Roman"/>
              </a:rPr>
              <a:t>☻ Заработок денег</a:t>
            </a:r>
          </a:p>
          <a:p>
            <a:pPr algn="just"/>
            <a:r>
              <a:rPr lang="ru-RU" dirty="0" smtClean="0">
                <a:latin typeface="Times New Roman"/>
                <a:cs typeface="Times New Roman"/>
              </a:rPr>
              <a:t>☻ Забота о семье</a:t>
            </a:r>
          </a:p>
          <a:p>
            <a:pPr algn="just"/>
            <a:endParaRPr lang="ru-RU" dirty="0"/>
          </a:p>
        </p:txBody>
      </p:sp>
      <p:pic>
        <p:nvPicPr>
          <p:cNvPr id="1026" name="Picture 2" descr="C:\Users\н\Desktop\картинки\13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4412639" y="2143116"/>
            <a:ext cx="4203852" cy="3643338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36195" dist="12700" dir="11400000" algn="tl" rotWithShape="0">
              <a:srgbClr val="000000">
                <a:alpha val="33000"/>
              </a:srgbClr>
            </a:outerShdw>
          </a:effectLst>
          <a:scene3d>
            <a:camera prst="perspectiveContrastingLeftFacing">
              <a:rot lat="540000" lon="2100000" rev="0"/>
            </a:camera>
            <a:lightRig rig="soft" dir="t"/>
          </a:scene3d>
          <a:sp3d contourW="12700" prstMaterial="matte">
            <a:bevelT w="63500" h="5080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 descr="55220375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34" y="2285992"/>
            <a:ext cx="3086100" cy="4191000"/>
          </a:xfrm>
          <a:prstGeom prst="snip2Diag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88900" algn="tl" rotWithShape="0">
              <a:srgbClr val="000000">
                <a:alpha val="4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  <p:pic>
        <p:nvPicPr>
          <p:cNvPr id="7" name="Рисунок 6" descr="401582505_42cb54a52c"/>
          <p:cNvPicPr/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4500562" y="2143116"/>
            <a:ext cx="4643438" cy="4714884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785794"/>
            <a:ext cx="9144000" cy="1500222"/>
          </a:xfrm>
        </p:spPr>
        <p:txBody>
          <a:bodyPr>
            <a:noAutofit/>
          </a:bodyPr>
          <a:lstStyle/>
          <a:p>
            <a:pPr algn="ctr">
              <a:lnSpc>
                <a:spcPts val="7200"/>
              </a:lnSpc>
            </a:pPr>
            <a:r>
              <a:rPr lang="ru-RU" sz="4800" b="1" dirty="0" smtClean="0">
                <a:solidFill>
                  <a:schemeClr val="bg2">
                    <a:lumMod val="50000"/>
                  </a:schemeClr>
                </a:solidFill>
                <a:latin typeface="Comic Sans MS" pitchFamily="66" charset="0"/>
              </a:rPr>
              <a:t>Психологический климат в семье, от чего он зависит?</a:t>
            </a:r>
            <a:endParaRPr lang="ru-RU" sz="4800" b="1" dirty="0">
              <a:solidFill>
                <a:schemeClr val="bg2">
                  <a:lumMod val="50000"/>
                </a:schemeClr>
              </a:solidFill>
              <a:latin typeface="Comic Sans MS" pitchFamily="66" charset="0"/>
            </a:endParaRPr>
          </a:p>
        </p:txBody>
      </p:sp>
      <p:sp>
        <p:nvSpPr>
          <p:cNvPr id="5" name="WordArt 4"/>
          <p:cNvSpPr>
            <a:spLocks noChangeArrowheads="1" noChangeShapeType="1" noTextEdit="1"/>
          </p:cNvSpPr>
          <p:nvPr/>
        </p:nvSpPr>
        <p:spPr bwMode="auto">
          <a:xfrm>
            <a:off x="1285852" y="4071942"/>
            <a:ext cx="1500198" cy="16430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ru-RU" sz="3600" kern="10" dirty="0">
              <a:ln w="9525">
                <a:solidFill>
                  <a:srgbClr val="000000"/>
                </a:solidFill>
                <a:round/>
                <a:headEnd/>
                <a:tailEnd/>
              </a:ln>
              <a:solidFill>
                <a:srgbClr val="FF3399"/>
              </a:solidFill>
              <a:latin typeface="Arial"/>
              <a:cs typeface="Arial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mph" presetSubtype="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animScale>
                                      <p:cBhvr>
                                        <p:cTn id="6" dur="2000" fill="hold"/>
                                        <p:tgtEl>
                                          <p:spTgt spid="5"/>
                                        </p:tgtEl>
                                      </p:cBhvr>
                                      <p:by x="150000" y="15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Заголовок 14"/>
          <p:cNvSpPr>
            <a:spLocks noGrp="1"/>
          </p:cNvSpPr>
          <p:nvPr>
            <p:ph type="title"/>
          </p:nvPr>
        </p:nvSpPr>
        <p:spPr>
          <a:xfrm>
            <a:off x="357158" y="571480"/>
            <a:ext cx="8572592" cy="928694"/>
          </a:xfrm>
        </p:spPr>
        <p:txBody>
          <a:bodyPr>
            <a:normAutofit/>
          </a:bodyPr>
          <a:lstStyle/>
          <a:p>
            <a:pPr algn="ctr"/>
            <a:r>
              <a:rPr lang="ru-RU" sz="2800" b="1" dirty="0" smtClean="0">
                <a:solidFill>
                  <a:srgbClr val="00B0F0"/>
                </a:solidFill>
                <a:latin typeface="Comic Sans MS" pitchFamily="66" charset="0"/>
              </a:rPr>
              <a:t>Личностные качества, от которых зависит  психологический климат в семье   </a:t>
            </a:r>
            <a:endParaRPr lang="ru-RU" sz="2800" b="1" dirty="0">
              <a:solidFill>
                <a:srgbClr val="00B0F0"/>
              </a:solidFill>
              <a:latin typeface="Comic Sans MS" pitchFamily="66" charset="0"/>
            </a:endParaRPr>
          </a:p>
        </p:txBody>
      </p:sp>
      <p:sp>
        <p:nvSpPr>
          <p:cNvPr id="16" name="Содержимое 15"/>
          <p:cNvSpPr>
            <a:spLocks noGrp="1"/>
          </p:cNvSpPr>
          <p:nvPr>
            <p:ph sz="half" idx="1"/>
          </p:nvPr>
        </p:nvSpPr>
        <p:spPr>
          <a:xfrm>
            <a:off x="785786" y="1643050"/>
            <a:ext cx="2928958" cy="4937916"/>
          </a:xfrm>
        </p:spPr>
        <p:txBody>
          <a:bodyPr>
            <a:normAutofit fontScale="92500"/>
          </a:bodyPr>
          <a:lstStyle/>
          <a:p>
            <a:pPr algn="just">
              <a:buNone/>
            </a:pPr>
            <a:r>
              <a:rPr lang="ru-RU" b="1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♦ Аккуратность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♦ Агрессивность</a:t>
            </a:r>
            <a:endParaRPr lang="ru-RU" b="1" dirty="0" smtClean="0">
              <a:solidFill>
                <a:schemeClr val="accent1"/>
              </a:solidFill>
            </a:endParaRPr>
          </a:p>
          <a:p>
            <a:pPr algn="just">
              <a:buNone/>
            </a:pPr>
            <a:r>
              <a:rPr lang="ru-RU" b="1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♦ Безразличие</a:t>
            </a:r>
            <a:endParaRPr lang="ru-RU" b="1" dirty="0" smtClean="0">
              <a:solidFill>
                <a:schemeClr val="accent1"/>
              </a:solidFill>
            </a:endParaRPr>
          </a:p>
          <a:p>
            <a:pPr algn="just">
              <a:buNone/>
            </a:pPr>
            <a:r>
              <a:rPr lang="ru-RU" b="1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♦ Благоразумие</a:t>
            </a:r>
            <a:endParaRPr lang="ru-RU" b="1" dirty="0" smtClean="0">
              <a:solidFill>
                <a:schemeClr val="accent1"/>
              </a:solidFill>
            </a:endParaRPr>
          </a:p>
          <a:p>
            <a:pPr algn="just">
              <a:buNone/>
            </a:pPr>
            <a:r>
              <a:rPr lang="ru-RU" b="1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♦ Болтливость</a:t>
            </a:r>
            <a:endParaRPr lang="ru-RU" b="1" dirty="0" smtClean="0">
              <a:solidFill>
                <a:schemeClr val="accent1"/>
              </a:solidFill>
            </a:endParaRPr>
          </a:p>
          <a:p>
            <a:pPr algn="just">
              <a:buNone/>
            </a:pPr>
            <a:r>
              <a:rPr lang="ru-RU" b="1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♦ Вежливость</a:t>
            </a:r>
            <a:endParaRPr lang="ru-RU" b="1" dirty="0" smtClean="0">
              <a:solidFill>
                <a:schemeClr val="accent1"/>
              </a:solidFill>
            </a:endParaRPr>
          </a:p>
          <a:p>
            <a:pPr algn="just">
              <a:buNone/>
            </a:pPr>
            <a:r>
              <a:rPr lang="ru-RU" b="1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♦ Верность</a:t>
            </a:r>
            <a:endParaRPr lang="ru-RU" b="1" dirty="0" smtClean="0">
              <a:solidFill>
                <a:schemeClr val="accent1"/>
              </a:solidFill>
            </a:endParaRPr>
          </a:p>
          <a:p>
            <a:pPr algn="just">
              <a:buNone/>
            </a:pPr>
            <a:r>
              <a:rPr lang="ru-RU" b="1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♦ Веселость</a:t>
            </a:r>
            <a:endParaRPr lang="ru-RU" b="1" dirty="0" smtClean="0">
              <a:solidFill>
                <a:schemeClr val="accent1"/>
              </a:solidFill>
            </a:endParaRPr>
          </a:p>
          <a:p>
            <a:pPr algn="just">
              <a:buNone/>
            </a:pPr>
            <a:r>
              <a:rPr lang="ru-RU" b="1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♦ Внимательность</a:t>
            </a:r>
          </a:p>
          <a:p>
            <a:pPr algn="just">
              <a:buNone/>
            </a:pPr>
            <a:r>
              <a:rPr lang="ru-RU" b="1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♦ Бережливость</a:t>
            </a:r>
            <a:endParaRPr lang="ru-RU" b="1" dirty="0" smtClean="0">
              <a:solidFill>
                <a:schemeClr val="accent1"/>
              </a:solidFill>
            </a:endParaRPr>
          </a:p>
          <a:p>
            <a:pPr>
              <a:buNone/>
            </a:pPr>
            <a:endParaRPr lang="ru-RU" dirty="0" smtClean="0"/>
          </a:p>
          <a:p>
            <a:pPr>
              <a:buNone/>
            </a:pPr>
            <a:endParaRPr lang="ru-RU" dirty="0"/>
          </a:p>
        </p:txBody>
      </p:sp>
      <p:sp>
        <p:nvSpPr>
          <p:cNvPr id="17" name="Содержимое 16"/>
          <p:cNvSpPr>
            <a:spLocks noGrp="1"/>
          </p:cNvSpPr>
          <p:nvPr>
            <p:ph sz="half" idx="2"/>
          </p:nvPr>
        </p:nvSpPr>
        <p:spPr>
          <a:xfrm>
            <a:off x="5500694" y="1571612"/>
            <a:ext cx="2714644" cy="443484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ru-RU" b="1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♦ Вспыльчивость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♦ Доброта</a:t>
            </a:r>
            <a:endParaRPr lang="ru-RU" b="1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♦ Доверчивость</a:t>
            </a:r>
            <a:endParaRPr lang="ru-RU" b="1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♦ Жадность</a:t>
            </a:r>
            <a:endParaRPr lang="ru-RU" b="1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♦ Заботливость</a:t>
            </a:r>
            <a:endParaRPr lang="ru-RU" b="1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♦ Капризность</a:t>
            </a:r>
            <a:endParaRPr lang="ru-RU" b="1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♦ Конфликтность</a:t>
            </a:r>
            <a:endParaRPr lang="ru-RU" b="1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♦ Лживость</a:t>
            </a:r>
            <a:endParaRPr lang="ru-RU" b="1" dirty="0" smtClean="0">
              <a:solidFill>
                <a:schemeClr val="accent1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♦ Мудрость</a:t>
            </a:r>
          </a:p>
          <a:p>
            <a:pPr>
              <a:buNone/>
            </a:pPr>
            <a:r>
              <a:rPr lang="ru-RU" b="1" dirty="0" smtClean="0">
                <a:solidFill>
                  <a:schemeClr val="accent1"/>
                </a:solidFill>
                <a:latin typeface="Times New Roman"/>
                <a:cs typeface="Times New Roman"/>
              </a:rPr>
              <a:t>♦ Нежность</a:t>
            </a:r>
            <a:endParaRPr lang="ru-RU" b="1" dirty="0">
              <a:solidFill>
                <a:schemeClr val="accent1"/>
              </a:solidFill>
            </a:endParaRPr>
          </a:p>
        </p:txBody>
      </p:sp>
      <p:pic>
        <p:nvPicPr>
          <p:cNvPr id="5" name="Picture 14" descr="\\MICROSOF-05BCCC\User (D)\Семейная\Ирина\Анимашки\gallery_2_391_6820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3500430" y="2786058"/>
            <a:ext cx="1643066" cy="256729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\\MICROSOF-05BCCC\User (D)\Семейная\Ирина\Анимашки\155.gif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714481" y="714358"/>
            <a:ext cx="5755610" cy="57864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285720" y="1928802"/>
            <a:ext cx="8486780" cy="4357718"/>
          </a:xfrm>
        </p:spPr>
        <p:txBody>
          <a:bodyPr/>
          <a:lstStyle/>
          <a:p>
            <a:pPr algn="ctr"/>
            <a:r>
              <a:rPr lang="ru-RU" sz="3500" dirty="0" smtClean="0">
                <a:solidFill>
                  <a:schemeClr val="tx1"/>
                </a:solidFill>
                <a:latin typeface="Comic Sans MS" pitchFamily="66" charset="0"/>
              </a:rPr>
              <a:t>Помните ребята, </a:t>
            </a:r>
            <a:br>
              <a:rPr lang="ru-RU" sz="3500" dirty="0" smtClean="0">
                <a:solidFill>
                  <a:schemeClr val="tx1"/>
                </a:solidFill>
                <a:latin typeface="Comic Sans MS" pitchFamily="66" charset="0"/>
              </a:rPr>
            </a:br>
            <a:r>
              <a:rPr lang="ru-RU" sz="3500" dirty="0" smtClean="0">
                <a:solidFill>
                  <a:schemeClr val="tx1"/>
                </a:solidFill>
                <a:latin typeface="Comic Sans MS" pitchFamily="66" charset="0"/>
              </a:rPr>
              <a:t>какой бы век ни стоял на Земле,</a:t>
            </a:r>
            <a:br>
              <a:rPr lang="ru-RU" sz="3500" dirty="0" smtClean="0">
                <a:solidFill>
                  <a:schemeClr val="tx1"/>
                </a:solidFill>
                <a:latin typeface="Comic Sans MS" pitchFamily="66" charset="0"/>
              </a:rPr>
            </a:br>
            <a:r>
              <a:rPr lang="ru-RU" sz="3500" dirty="0" smtClean="0">
                <a:solidFill>
                  <a:schemeClr val="tx1"/>
                </a:solidFill>
                <a:latin typeface="Comic Sans MS" pitchFamily="66" charset="0"/>
              </a:rPr>
              <a:t> есть нерушимые ценности,</a:t>
            </a:r>
            <a:br>
              <a:rPr lang="ru-RU" sz="3500" dirty="0" smtClean="0">
                <a:solidFill>
                  <a:schemeClr val="tx1"/>
                </a:solidFill>
                <a:latin typeface="Comic Sans MS" pitchFamily="66" charset="0"/>
              </a:rPr>
            </a:br>
            <a:r>
              <a:rPr lang="ru-RU" sz="3500" dirty="0" smtClean="0">
                <a:solidFill>
                  <a:schemeClr val="tx1"/>
                </a:solidFill>
                <a:latin typeface="Comic Sans MS" pitchFamily="66" charset="0"/>
              </a:rPr>
              <a:t> которые мы должны беречь. </a:t>
            </a:r>
            <a:br>
              <a:rPr lang="ru-RU" sz="3500" dirty="0" smtClean="0">
                <a:solidFill>
                  <a:schemeClr val="tx1"/>
                </a:solidFill>
                <a:latin typeface="Comic Sans MS" pitchFamily="66" charset="0"/>
              </a:rPr>
            </a:br>
            <a:r>
              <a:rPr lang="ru-RU" sz="3500" dirty="0" smtClean="0">
                <a:solidFill>
                  <a:schemeClr val="tx1"/>
                </a:solidFill>
                <a:latin typeface="Comic Sans MS" pitchFamily="66" charset="0"/>
              </a:rPr>
              <a:t>Это наша семья!</a:t>
            </a:r>
            <a:br>
              <a:rPr lang="ru-RU" sz="3500" dirty="0" smtClean="0">
                <a:solidFill>
                  <a:schemeClr val="tx1"/>
                </a:solidFill>
                <a:latin typeface="Comic Sans MS" pitchFamily="66" charset="0"/>
              </a:rPr>
            </a:br>
            <a:r>
              <a:rPr lang="ru-RU" sz="3500" dirty="0" smtClean="0">
                <a:solidFill>
                  <a:schemeClr val="tx1"/>
                </a:solidFill>
                <a:latin typeface="Comic Sans MS" pitchFamily="66" charset="0"/>
              </a:rPr>
              <a:t> Берегите своих родных, </a:t>
            </a:r>
            <a:br>
              <a:rPr lang="ru-RU" sz="3500" dirty="0" smtClean="0">
                <a:solidFill>
                  <a:schemeClr val="tx1"/>
                </a:solidFill>
                <a:latin typeface="Comic Sans MS" pitchFamily="66" charset="0"/>
              </a:rPr>
            </a:br>
            <a:r>
              <a:rPr lang="ru-RU" sz="3500" dirty="0" smtClean="0">
                <a:solidFill>
                  <a:schemeClr val="tx1"/>
                </a:solidFill>
                <a:latin typeface="Comic Sans MS" pitchFamily="66" charset="0"/>
              </a:rPr>
              <a:t>будьте внимательны, заботливы. </a:t>
            </a:r>
            <a:br>
              <a:rPr lang="ru-RU" sz="3500" dirty="0" smtClean="0">
                <a:solidFill>
                  <a:schemeClr val="tx1"/>
                </a:solidFill>
                <a:latin typeface="Comic Sans MS" pitchFamily="66" charset="0"/>
              </a:rPr>
            </a:br>
            <a:r>
              <a:rPr lang="ru-RU" sz="3500" dirty="0" smtClean="0">
                <a:solidFill>
                  <a:schemeClr val="tx1"/>
                </a:solidFill>
                <a:latin typeface="Comic Sans MS" pitchFamily="66" charset="0"/>
              </a:rPr>
              <a:t>Весь наш мир проходит в семье,</a:t>
            </a:r>
            <a:br>
              <a:rPr lang="ru-RU" sz="3500" dirty="0" smtClean="0">
                <a:solidFill>
                  <a:schemeClr val="tx1"/>
                </a:solidFill>
                <a:latin typeface="Comic Sans MS" pitchFamily="66" charset="0"/>
              </a:rPr>
            </a:br>
            <a:r>
              <a:rPr lang="ru-RU" sz="3500" dirty="0" smtClean="0">
                <a:solidFill>
                  <a:schemeClr val="tx1"/>
                </a:solidFill>
                <a:latin typeface="Comic Sans MS" pitchFamily="66" charset="0"/>
              </a:rPr>
              <a:t> пусть он будет красочным, </a:t>
            </a:r>
            <a:br>
              <a:rPr lang="ru-RU" sz="3500" dirty="0" smtClean="0">
                <a:solidFill>
                  <a:schemeClr val="tx1"/>
                </a:solidFill>
                <a:latin typeface="Comic Sans MS" pitchFamily="66" charset="0"/>
              </a:rPr>
            </a:br>
            <a:r>
              <a:rPr lang="ru-RU" sz="3500" dirty="0" smtClean="0">
                <a:solidFill>
                  <a:schemeClr val="tx1"/>
                </a:solidFill>
                <a:latin typeface="Comic Sans MS" pitchFamily="66" charset="0"/>
              </a:rPr>
              <a:t>интересным и светлым … </a:t>
            </a:r>
            <a:endParaRPr lang="ru-RU" sz="3500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6" descr="2787"/>
          <p:cNvPicPr>
            <a:picLocks noChangeAspect="1" noChangeArrowheads="1" noCrop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285984" y="3643290"/>
            <a:ext cx="4435802" cy="3214710"/>
          </a:xfrm>
          <a:prstGeom prst="rect">
            <a:avLst/>
          </a:prstGeom>
          <a:noFill/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57158" y="1857364"/>
            <a:ext cx="8305800" cy="2071702"/>
          </a:xfrm>
        </p:spPr>
        <p:txBody>
          <a:bodyPr>
            <a:noAutofit/>
          </a:bodyPr>
          <a:lstStyle/>
          <a:p>
            <a:pPr algn="ctr"/>
            <a:r>
              <a:rPr lang="ru-RU" sz="4000" b="1" dirty="0" smtClean="0">
                <a:solidFill>
                  <a:srgbClr val="00B0F0"/>
                </a:solidFill>
                <a:latin typeface="Comic Sans MS" pitchFamily="66" charset="0"/>
              </a:rPr>
              <a:t>Желаем всем взаимоуважения и согласия. Пусть в каждом вашем доме и нашем общем большом доме будет тепло,  солнечно и уютно!</a:t>
            </a:r>
            <a:endParaRPr lang="ru-RU" sz="4000" b="1" dirty="0">
              <a:solidFill>
                <a:srgbClr val="00B0F0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Картинка 19 из 551705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500002" y="285728"/>
            <a:ext cx="8643998" cy="785818"/>
          </a:xfrm>
        </p:spPr>
        <p:txBody>
          <a:bodyPr>
            <a:noAutofit/>
          </a:bodyPr>
          <a:lstStyle/>
          <a:p>
            <a:pPr algn="ctr"/>
            <a:r>
              <a:rPr lang="ru-RU" sz="3800" dirty="0" smtClean="0">
                <a:solidFill>
                  <a:schemeClr val="tx2"/>
                </a:solidFill>
                <a:latin typeface="Comic Sans MS" pitchFamily="66" charset="0"/>
              </a:rPr>
              <a:t>Как появилось слово Семья?</a:t>
            </a:r>
            <a:endParaRPr lang="ru-RU" sz="3800" dirty="0">
              <a:solidFill>
                <a:schemeClr val="tx2"/>
              </a:solidFill>
              <a:latin typeface="Comic Sans MS" pitchFamily="66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428728" y="1285860"/>
            <a:ext cx="6400800" cy="5357850"/>
          </a:xfrm>
        </p:spPr>
        <p:txBody>
          <a:bodyPr>
            <a:normAutofit fontScale="25000" lnSpcReduction="20000"/>
          </a:bodyPr>
          <a:lstStyle/>
          <a:p>
            <a:pPr algn="ctr"/>
            <a:r>
              <a:rPr lang="ru-RU" sz="12000" dirty="0" smtClean="0"/>
              <a:t>«Когда – то о нем не слыхала земля.</a:t>
            </a:r>
          </a:p>
          <a:p>
            <a:pPr algn="ctr"/>
            <a:r>
              <a:rPr lang="ru-RU" sz="12000" dirty="0" smtClean="0"/>
              <a:t>Но Еве сказал перед свадьбой Адам:</a:t>
            </a:r>
          </a:p>
          <a:p>
            <a:pPr algn="ctr"/>
            <a:r>
              <a:rPr lang="ru-RU" sz="12000" dirty="0" smtClean="0"/>
              <a:t>Сейчас я тебе семь вопросов задам:</a:t>
            </a:r>
          </a:p>
          <a:p>
            <a:pPr algn="ctr"/>
            <a:r>
              <a:rPr lang="ru-RU" sz="12000" dirty="0" smtClean="0"/>
              <a:t>Кто деток родит мне, богиня моя?</a:t>
            </a:r>
          </a:p>
          <a:p>
            <a:pPr algn="ctr"/>
            <a:r>
              <a:rPr lang="ru-RU" sz="12000" dirty="0" smtClean="0"/>
              <a:t>И Ева тихонько ответила: Я.</a:t>
            </a:r>
          </a:p>
          <a:p>
            <a:pPr algn="ctr"/>
            <a:r>
              <a:rPr lang="ru-RU" sz="12000" dirty="0" smtClean="0"/>
              <a:t>Кто платье сошьет, постирает белье.</a:t>
            </a:r>
          </a:p>
          <a:p>
            <a:pPr algn="ctr"/>
            <a:r>
              <a:rPr lang="ru-RU" sz="12000" dirty="0" smtClean="0"/>
              <a:t>Меня приласкает, украсит жилье?</a:t>
            </a:r>
          </a:p>
          <a:p>
            <a:pPr algn="ctr"/>
            <a:r>
              <a:rPr lang="ru-RU" sz="12000" dirty="0" smtClean="0"/>
              <a:t>Ответь на вопросы подруга моя…?</a:t>
            </a:r>
          </a:p>
          <a:p>
            <a:pPr algn="ctr"/>
            <a:r>
              <a:rPr lang="ru-RU" sz="12000" dirty="0" smtClean="0"/>
              <a:t>Я, я, я Ева молвила Я.</a:t>
            </a:r>
          </a:p>
          <a:p>
            <a:pPr algn="ctr"/>
            <a:r>
              <a:rPr lang="ru-RU" sz="12000" dirty="0" smtClean="0"/>
              <a:t>Сказала она знаменитых семь Я</a:t>
            </a:r>
          </a:p>
          <a:p>
            <a:pPr algn="ctr"/>
            <a:r>
              <a:rPr lang="ru-RU" sz="12000" dirty="0" smtClean="0"/>
              <a:t>И так на земле появилась СЕМЬЯ».</a:t>
            </a:r>
          </a:p>
          <a:p>
            <a:pPr algn="ctr"/>
            <a:endParaRPr lang="ru-RU" dirty="0" smtClean="0"/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://clipstock.ucoz.ru/_ph/34/2/346801434.jpg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500034" y="2214554"/>
            <a:ext cx="8229600" cy="2928926"/>
          </a:xfrm>
        </p:spPr>
        <p:txBody>
          <a:bodyPr>
            <a:noAutofit/>
          </a:bodyPr>
          <a:lstStyle/>
          <a:p>
            <a:pPr algn="ctr"/>
            <a:r>
              <a:rPr lang="ru-RU" sz="11500" b="1" dirty="0" smtClean="0">
                <a:solidFill>
                  <a:schemeClr val="accent3"/>
                </a:solidFill>
                <a:latin typeface="Comic Sans MS" pitchFamily="66" charset="0"/>
              </a:rPr>
              <a:t>Что такое </a:t>
            </a:r>
            <a:br>
              <a:rPr lang="ru-RU" sz="11500" b="1" dirty="0" smtClean="0">
                <a:solidFill>
                  <a:schemeClr val="accent3"/>
                </a:solidFill>
                <a:latin typeface="Comic Sans MS" pitchFamily="66" charset="0"/>
              </a:rPr>
            </a:br>
            <a:r>
              <a:rPr lang="ru-RU" sz="11500" b="1" dirty="0" smtClean="0">
                <a:solidFill>
                  <a:schemeClr val="accent3"/>
                </a:solidFill>
                <a:latin typeface="Comic Sans MS" pitchFamily="66" charset="0"/>
              </a:rPr>
              <a:t>семья?</a:t>
            </a:r>
            <a:endParaRPr lang="ru-RU" sz="11500" b="1" dirty="0">
              <a:solidFill>
                <a:schemeClr val="accent3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foto_clouds_05-web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Заголовок 2"/>
          <p:cNvSpPr>
            <a:spLocks noGrp="1"/>
          </p:cNvSpPr>
          <p:nvPr>
            <p:ph type="ctrTitle"/>
          </p:nvPr>
        </p:nvSpPr>
        <p:spPr>
          <a:xfrm>
            <a:off x="500034" y="500042"/>
            <a:ext cx="8229600" cy="571504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chemeClr val="tx1"/>
                </a:solidFill>
                <a:effectLst/>
                <a:latin typeface="Comic Sans MS" pitchFamily="66" charset="0"/>
              </a:rPr>
              <a:t>Семья – </a:t>
            </a:r>
            <a:r>
              <a:rPr lang="ru-RU" sz="3600" dirty="0" smtClean="0">
                <a:solidFill>
                  <a:schemeClr val="accent1"/>
                </a:solidFill>
                <a:effectLst/>
                <a:latin typeface="Comic Sans MS" pitchFamily="66" charset="0"/>
              </a:rPr>
              <a:t>это:</a:t>
            </a:r>
            <a:endParaRPr lang="ru-RU" sz="5400" dirty="0">
              <a:solidFill>
                <a:schemeClr val="accent1"/>
              </a:solidFill>
              <a:effectLst/>
              <a:latin typeface="Comic Sans MS" pitchFamily="66" charset="0"/>
            </a:endParaRPr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>
          <a:xfrm>
            <a:off x="142844" y="928670"/>
            <a:ext cx="8786874" cy="5643602"/>
          </a:xfrm>
        </p:spPr>
        <p:txBody>
          <a:bodyPr>
            <a:normAutofit fontScale="92500"/>
          </a:bodyPr>
          <a:lstStyle/>
          <a:p>
            <a:pPr algn="just"/>
            <a:r>
              <a:rPr lang="ru-RU" dirty="0" smtClean="0">
                <a:solidFill>
                  <a:srgbClr val="002060"/>
                </a:solidFill>
              </a:rPr>
              <a:t>☺ - трудовой коллектив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☺ - моральная поддержка и опора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☺-высшие человеческие привязанности (любовь, дружба) 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☺ - пространство для отдыха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☺ - школа доброты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☺ - многообразная система отношений с родственниками 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☺ - мораль и вкусы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☺ - манеры и привычки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☺ - мировоззрение и убеждения</a:t>
            </a:r>
          </a:p>
          <a:p>
            <a:pPr algn="just"/>
            <a:r>
              <a:rPr lang="ru-RU" dirty="0" smtClean="0">
                <a:solidFill>
                  <a:srgbClr val="002060"/>
                </a:solidFill>
              </a:rPr>
              <a:t>☺ - характер и идеалы</a:t>
            </a:r>
          </a:p>
          <a:p>
            <a:pPr algn="ctr"/>
            <a:r>
              <a:rPr lang="ru-RU" sz="3600" b="1" u="sng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Основы всего этого</a:t>
            </a:r>
          </a:p>
          <a:p>
            <a:pPr algn="ctr"/>
            <a:r>
              <a:rPr lang="ru-RU" sz="3600" b="1" u="sng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 закладываются в семье!</a:t>
            </a:r>
          </a:p>
          <a:p>
            <a:pPr algn="just"/>
            <a:endParaRPr lang="ru-RU" dirty="0" smtClean="0"/>
          </a:p>
          <a:p>
            <a:pPr algn="just"/>
            <a:endParaRPr lang="ru-RU" dirty="0" smtClean="0"/>
          </a:p>
          <a:p>
            <a:pPr algn="just"/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1216732074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142976" y="1214422"/>
            <a:ext cx="7072362" cy="531791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714356"/>
            <a:ext cx="8229600" cy="561228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>
                <a:solidFill>
                  <a:schemeClr val="accent2"/>
                </a:solidFill>
                <a:latin typeface="Comic Sans MS" pitchFamily="66" charset="0"/>
              </a:rPr>
              <a:t>В современной литературе</a:t>
            </a:r>
            <a:endParaRPr lang="ru-RU" sz="4400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00034" y="1500174"/>
            <a:ext cx="8286808" cy="4709160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3600" b="1" dirty="0" smtClean="0">
                <a:solidFill>
                  <a:schemeClr val="accent3"/>
                </a:solidFill>
              </a:rPr>
              <a:t>Семья –это  «малая социальная группа, основанная на любви, брачном союзе и родственных отношениях; объединенная общностью быта и ведением хозяйства, правовыми и нравственными отношениями, рождением и воспитанием детей».</a:t>
            </a:r>
            <a:endParaRPr lang="ru-RU" sz="3600" b="1" dirty="0">
              <a:solidFill>
                <a:schemeClr val="accent3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L26_p06_p01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85720" y="1643050"/>
            <a:ext cx="8501122" cy="3971940"/>
          </a:xfrm>
        </p:spPr>
        <p:txBody>
          <a:bodyPr>
            <a:noAutofit/>
          </a:bodyPr>
          <a:lstStyle/>
          <a:p>
            <a:pPr algn="ctr"/>
            <a:r>
              <a:rPr lang="ru-RU" sz="8000" b="1" dirty="0" smtClean="0">
                <a:solidFill>
                  <a:schemeClr val="accent2"/>
                </a:solidFill>
                <a:latin typeface="Comic Sans MS" pitchFamily="66" charset="0"/>
              </a:rPr>
              <a:t/>
            </a:r>
            <a:br>
              <a:rPr lang="ru-RU" sz="8000" b="1" dirty="0" smtClean="0">
                <a:solidFill>
                  <a:schemeClr val="accent2"/>
                </a:solidFill>
                <a:latin typeface="Comic Sans MS" pitchFamily="66" charset="0"/>
              </a:rPr>
            </a:br>
            <a:r>
              <a:rPr lang="ru-RU" sz="8000" dirty="0" smtClean="0">
                <a:solidFill>
                  <a:schemeClr val="accent2"/>
                </a:solidFill>
                <a:latin typeface="Comic Sans MS" pitchFamily="66" charset="0"/>
              </a:rPr>
              <a:t/>
            </a:r>
            <a:br>
              <a:rPr lang="ru-RU" sz="8000" dirty="0" smtClean="0">
                <a:solidFill>
                  <a:schemeClr val="accent2"/>
                </a:solidFill>
                <a:latin typeface="Comic Sans MS" pitchFamily="66" charset="0"/>
              </a:rPr>
            </a:br>
            <a:r>
              <a:rPr lang="ru-RU" sz="8000" dirty="0" smtClean="0">
                <a:solidFill>
                  <a:schemeClr val="accent2"/>
                </a:solidFill>
                <a:latin typeface="Comic Sans MS" pitchFamily="66" charset="0"/>
              </a:rPr>
              <a:t/>
            </a:r>
            <a:br>
              <a:rPr lang="ru-RU" sz="8000" dirty="0" smtClean="0">
                <a:solidFill>
                  <a:schemeClr val="accent2"/>
                </a:solidFill>
                <a:latin typeface="Comic Sans MS" pitchFamily="66" charset="0"/>
              </a:rPr>
            </a:br>
            <a:r>
              <a:rPr lang="ru-RU" sz="8000" dirty="0" smtClean="0">
                <a:solidFill>
                  <a:schemeClr val="accent2"/>
                </a:solidFill>
                <a:latin typeface="Comic Sans MS" pitchFamily="66" charset="0"/>
              </a:rPr>
              <a:t/>
            </a:r>
            <a:br>
              <a:rPr lang="ru-RU" sz="8000" dirty="0" smtClean="0">
                <a:solidFill>
                  <a:schemeClr val="accent2"/>
                </a:solidFill>
                <a:latin typeface="Comic Sans MS" pitchFamily="66" charset="0"/>
              </a:rPr>
            </a:br>
            <a:r>
              <a:rPr lang="ru-RU" sz="8000" dirty="0" smtClean="0">
                <a:solidFill>
                  <a:schemeClr val="accent2"/>
                </a:solidFill>
                <a:latin typeface="Comic Sans MS" pitchFamily="66" charset="0"/>
              </a:rPr>
              <a:t/>
            </a:r>
            <a:br>
              <a:rPr lang="ru-RU" sz="8000" dirty="0" smtClean="0">
                <a:solidFill>
                  <a:schemeClr val="accent2"/>
                </a:solidFill>
                <a:latin typeface="Comic Sans MS" pitchFamily="66" charset="0"/>
              </a:rPr>
            </a:br>
            <a:r>
              <a:rPr lang="ru-RU" sz="8000" dirty="0" smtClean="0">
                <a:solidFill>
                  <a:schemeClr val="accent2"/>
                </a:solidFill>
                <a:latin typeface="Comic Sans MS" pitchFamily="66" charset="0"/>
              </a:rPr>
              <a:t/>
            </a:r>
            <a:br>
              <a:rPr lang="ru-RU" sz="8000" dirty="0" smtClean="0">
                <a:solidFill>
                  <a:schemeClr val="accent2"/>
                </a:solidFill>
                <a:latin typeface="Comic Sans MS" pitchFamily="66" charset="0"/>
              </a:rPr>
            </a:br>
            <a:r>
              <a:rPr lang="ru-RU" sz="8000" dirty="0" smtClean="0">
                <a:solidFill>
                  <a:schemeClr val="accent2"/>
                </a:solidFill>
                <a:latin typeface="Comic Sans MS" pitchFamily="66" charset="0"/>
              </a:rPr>
              <a:t> </a:t>
            </a:r>
            <a:r>
              <a:rPr lang="ru-RU" sz="8800" b="1" dirty="0" smtClean="0">
                <a:solidFill>
                  <a:schemeClr val="tx2"/>
                </a:solidFill>
                <a:latin typeface="Comic Sans MS" pitchFamily="66" charset="0"/>
              </a:rPr>
              <a:t>Для чего  </a:t>
            </a:r>
            <a:br>
              <a:rPr lang="ru-RU" sz="8800" b="1" dirty="0" smtClean="0">
                <a:solidFill>
                  <a:schemeClr val="tx2"/>
                </a:solidFill>
                <a:latin typeface="Comic Sans MS" pitchFamily="66" charset="0"/>
              </a:rPr>
            </a:br>
            <a:r>
              <a:rPr lang="ru-RU" sz="8800" b="1" dirty="0" smtClean="0">
                <a:solidFill>
                  <a:schemeClr val="tx2"/>
                </a:solidFill>
                <a:latin typeface="Comic Sans MS" pitchFamily="66" charset="0"/>
              </a:rPr>
              <a:t> человеку </a:t>
            </a:r>
            <a:r>
              <a:rPr lang="ru-RU" sz="8800" dirty="0" smtClean="0">
                <a:solidFill>
                  <a:schemeClr val="tx2"/>
                </a:solidFill>
                <a:latin typeface="Comic Sans MS" pitchFamily="66" charset="0"/>
              </a:rPr>
              <a:t/>
            </a:r>
            <a:br>
              <a:rPr lang="ru-RU" sz="8800" dirty="0" smtClean="0">
                <a:solidFill>
                  <a:schemeClr val="tx2"/>
                </a:solidFill>
                <a:latin typeface="Comic Sans MS" pitchFamily="66" charset="0"/>
              </a:rPr>
            </a:br>
            <a:r>
              <a:rPr lang="ru-RU" sz="8800" b="1" dirty="0" smtClean="0">
                <a:solidFill>
                  <a:schemeClr val="tx2"/>
                </a:solidFill>
                <a:latin typeface="Comic Sans MS" pitchFamily="66" charset="0"/>
              </a:rPr>
              <a:t>нужна семья?</a:t>
            </a:r>
            <a:endParaRPr lang="ru-RU" sz="8800" b="1" dirty="0">
              <a:solidFill>
                <a:schemeClr val="tx2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родители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1214422"/>
            <a:ext cx="9144000" cy="564357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Заголовок 7"/>
          <p:cNvSpPr>
            <a:spLocks noGrp="1"/>
          </p:cNvSpPr>
          <p:nvPr>
            <p:ph type="title"/>
          </p:nvPr>
        </p:nvSpPr>
        <p:spPr>
          <a:xfrm>
            <a:off x="428596" y="785794"/>
            <a:ext cx="8229600" cy="500066"/>
          </a:xfrm>
        </p:spPr>
        <p:txBody>
          <a:bodyPr>
            <a:noAutofit/>
          </a:bodyPr>
          <a:lstStyle/>
          <a:p>
            <a:pPr algn="ctr"/>
            <a:r>
              <a:rPr lang="ru-RU" sz="4800" dirty="0" smtClean="0">
                <a:solidFill>
                  <a:schemeClr val="accent1"/>
                </a:solidFill>
                <a:latin typeface="Comic Sans MS" pitchFamily="66" charset="0"/>
              </a:rPr>
              <a:t>Пословицы о семье</a:t>
            </a:r>
            <a:endParaRPr lang="ru-RU" sz="4800" dirty="0">
              <a:solidFill>
                <a:schemeClr val="accent1"/>
              </a:solidFill>
              <a:latin typeface="Comic Sans MS" pitchFamily="66" charset="0"/>
            </a:endParaRPr>
          </a:p>
        </p:txBody>
      </p:sp>
      <p:sp>
        <p:nvSpPr>
          <p:cNvPr id="10" name="Содержимое 9"/>
          <p:cNvSpPr>
            <a:spLocks noGrp="1"/>
          </p:cNvSpPr>
          <p:nvPr>
            <p:ph idx="1"/>
          </p:nvPr>
        </p:nvSpPr>
        <p:spPr>
          <a:xfrm>
            <a:off x="357158" y="1357298"/>
            <a:ext cx="7786742" cy="4895864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ru-RU" sz="3200" dirty="0" smtClean="0">
                <a:solidFill>
                  <a:schemeClr val="tx2"/>
                </a:solidFill>
                <a:latin typeface="Times New Roman"/>
                <a:cs typeface="Times New Roman"/>
              </a:rPr>
              <a:t>☺ Где любовь да совет, там и горя нет.</a:t>
            </a:r>
          </a:p>
          <a:p>
            <a:pPr algn="just">
              <a:buNone/>
            </a:pPr>
            <a:r>
              <a:rPr lang="ru-RU" sz="3200" dirty="0" smtClean="0">
                <a:solidFill>
                  <a:schemeClr val="tx2"/>
                </a:solidFill>
                <a:latin typeface="Times New Roman"/>
                <a:cs typeface="Times New Roman"/>
              </a:rPr>
              <a:t>☼ Где мир и лад, не нужен и клад.</a:t>
            </a:r>
          </a:p>
          <a:p>
            <a:pPr algn="just">
              <a:buNone/>
            </a:pPr>
            <a:r>
              <a:rPr lang="ru-RU" sz="3200" dirty="0" smtClean="0">
                <a:solidFill>
                  <a:schemeClr val="tx2"/>
                </a:solidFill>
                <a:latin typeface="Times New Roman"/>
                <a:cs typeface="Times New Roman"/>
              </a:rPr>
              <a:t>☺ Лучший клад, когда в семье лад. </a:t>
            </a:r>
          </a:p>
          <a:p>
            <a:pPr algn="just">
              <a:buNone/>
            </a:pPr>
            <a:r>
              <a:rPr lang="ru-RU" sz="3200" dirty="0" smtClean="0">
                <a:solidFill>
                  <a:schemeClr val="tx2"/>
                </a:solidFill>
                <a:latin typeface="Times New Roman"/>
                <a:cs typeface="Times New Roman"/>
              </a:rPr>
              <a:t>☼  В гостях хорошо, а дома лучше. </a:t>
            </a:r>
          </a:p>
          <a:p>
            <a:pPr algn="just">
              <a:buNone/>
            </a:pPr>
            <a:r>
              <a:rPr lang="ru-RU" sz="3200" dirty="0" smtClean="0">
                <a:solidFill>
                  <a:schemeClr val="tx2"/>
                </a:solidFill>
                <a:latin typeface="Times New Roman"/>
                <a:cs typeface="Times New Roman"/>
              </a:rPr>
              <a:t>☺ В своем доме и стены помогают.</a:t>
            </a:r>
          </a:p>
          <a:p>
            <a:pPr algn="just">
              <a:buNone/>
            </a:pPr>
            <a:r>
              <a:rPr lang="ru-RU" sz="3200" dirty="0" smtClean="0">
                <a:solidFill>
                  <a:schemeClr val="tx2"/>
                </a:solidFill>
                <a:latin typeface="Times New Roman"/>
                <a:cs typeface="Times New Roman"/>
              </a:rPr>
              <a:t>☼  В семье разлад, так и дому не рад.</a:t>
            </a:r>
          </a:p>
          <a:p>
            <a:pPr algn="just">
              <a:buNone/>
            </a:pPr>
            <a:r>
              <a:rPr lang="ru-RU" sz="3200" dirty="0" smtClean="0">
                <a:solidFill>
                  <a:schemeClr val="tx2"/>
                </a:solidFill>
                <a:latin typeface="Times New Roman"/>
                <a:cs typeface="Times New Roman"/>
              </a:rPr>
              <a:t>☺  Доброе братство лучше богатства.</a:t>
            </a:r>
          </a:p>
          <a:p>
            <a:pPr algn="just">
              <a:buNone/>
            </a:pPr>
            <a:r>
              <a:rPr lang="ru-RU" sz="3200" dirty="0" smtClean="0">
                <a:solidFill>
                  <a:schemeClr val="tx2"/>
                </a:solidFill>
                <a:latin typeface="Times New Roman"/>
                <a:cs typeface="Times New Roman"/>
              </a:rPr>
              <a:t>☼  Вся семья вместе, так и душа на месте.</a:t>
            </a:r>
            <a:endParaRPr lang="ru-RU" sz="3200" dirty="0">
              <a:solidFill>
                <a:schemeClr val="tx2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imgA"/>
          <p:cNvPicPr/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785786" y="4500570"/>
            <a:ext cx="7772400" cy="1362456"/>
          </a:xfrm>
        </p:spPr>
        <p:txBody>
          <a:bodyPr/>
          <a:lstStyle/>
          <a:p>
            <a:pPr algn="ctr"/>
            <a:r>
              <a:rPr lang="ru-RU" sz="8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itchFamily="66" charset="0"/>
              </a:rPr>
              <a:t>Семейные ценности,</a:t>
            </a:r>
            <a:br>
              <a:rPr lang="ru-RU" sz="8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itchFamily="66" charset="0"/>
              </a:rPr>
            </a:br>
            <a:r>
              <a:rPr lang="ru-RU" sz="8000" dirty="0" smtClean="0">
                <a:solidFill>
                  <a:schemeClr val="accent1">
                    <a:lumMod val="60000"/>
                    <a:lumOff val="40000"/>
                  </a:schemeClr>
                </a:solidFill>
                <a:latin typeface="Comic Sans MS" pitchFamily="66" charset="0"/>
              </a:rPr>
              <a:t>что это ?</a:t>
            </a:r>
            <a:endParaRPr lang="ru-RU" sz="8000" dirty="0">
              <a:solidFill>
                <a:schemeClr val="accent1">
                  <a:lumMod val="60000"/>
                  <a:lumOff val="40000"/>
                </a:schemeClr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0" y="3357562"/>
            <a:ext cx="8858280" cy="2500330"/>
          </a:xfrm>
        </p:spPr>
        <p:txBody>
          <a:bodyPr>
            <a:noAutofit/>
          </a:bodyPr>
          <a:lstStyle/>
          <a:p>
            <a:pPr algn="r"/>
            <a:r>
              <a:rPr lang="ru-RU" sz="9600" b="1" dirty="0" smtClean="0">
                <a:solidFill>
                  <a:schemeClr val="accent1"/>
                </a:solidFill>
                <a:latin typeface="Monotype Corsiva" pitchFamily="66" charset="0"/>
              </a:rPr>
              <a:t>Притча </a:t>
            </a:r>
            <a:br>
              <a:rPr lang="ru-RU" sz="9600" b="1" dirty="0" smtClean="0">
                <a:solidFill>
                  <a:schemeClr val="accent1"/>
                </a:solidFill>
                <a:latin typeface="Monotype Corsiva" pitchFamily="66" charset="0"/>
              </a:rPr>
            </a:br>
            <a:r>
              <a:rPr lang="ru-RU" sz="9600" b="1" dirty="0" smtClean="0">
                <a:solidFill>
                  <a:schemeClr val="accent1"/>
                </a:solidFill>
                <a:latin typeface="Monotype Corsiva" pitchFamily="66" charset="0"/>
              </a:rPr>
              <a:t>о копейке</a:t>
            </a:r>
            <a:endParaRPr lang="ru-RU" sz="9600" b="1" dirty="0">
              <a:solidFill>
                <a:schemeClr val="accent1"/>
              </a:solidFill>
              <a:latin typeface="Monotype Corsiva" pitchFamily="66" charset="0"/>
            </a:endParaRPr>
          </a:p>
        </p:txBody>
      </p:sp>
      <p:pic>
        <p:nvPicPr>
          <p:cNvPr id="3" name="Picture 7" descr="d0y3p1_cont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500034" y="1214422"/>
            <a:ext cx="4166844" cy="321471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30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</p:pic>
      <p:pic>
        <p:nvPicPr>
          <p:cNvPr id="1026" name="Picture 2" descr="G:\открытое зантяие\картинки\1_kopeyka.png"/>
          <p:cNvPicPr>
            <a:picLocks noChangeAspect="1" noChangeArrowheads="1"/>
          </p:cNvPicPr>
          <p:nvPr/>
        </p:nvPicPr>
        <p:blipFill>
          <a:blip r:embed="rId3" cstate="email"/>
          <a:srcRect/>
          <a:stretch>
            <a:fillRect/>
          </a:stretch>
        </p:blipFill>
        <p:spPr bwMode="auto">
          <a:xfrm>
            <a:off x="6286512" y="1071546"/>
            <a:ext cx="2071702" cy="20717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255</TotalTime>
  <Words>403</Words>
  <Application>Microsoft Office PowerPoint</Application>
  <PresentationFormat>Экран (4:3)</PresentationFormat>
  <Paragraphs>79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Поток</vt:lpstr>
      <vt:lpstr>Семья  и семейные ценности</vt:lpstr>
      <vt:lpstr>Как появилось слово Семья?</vt:lpstr>
      <vt:lpstr>Что такое  семья?</vt:lpstr>
      <vt:lpstr>Семья – это:</vt:lpstr>
      <vt:lpstr>В современной литературе</vt:lpstr>
      <vt:lpstr>       Для чего    человеку  нужна семья?</vt:lpstr>
      <vt:lpstr>Пословицы о семье</vt:lpstr>
      <vt:lpstr>Семейные ценности, что это ?</vt:lpstr>
      <vt:lpstr>Притча  о копейке</vt:lpstr>
      <vt:lpstr>Распределите обязанности</vt:lpstr>
      <vt:lpstr>Психологический климат в семье, от чего он зависит?</vt:lpstr>
      <vt:lpstr>Личностные качества, от которых зависит  психологический климат в семье   </vt:lpstr>
      <vt:lpstr>Помните ребята,  какой бы век ни стоял на Земле,  есть нерушимые ценности,  которые мы должны беречь.  Это наша семья!  Берегите своих родных,  будьте внимательны, заботливы.  Весь наш мир проходит в семье,  пусть он будет красочным,  интересным и светлым … </vt:lpstr>
      <vt:lpstr>Желаем всем взаимоуважения и согласия. Пусть в каждом вашем доме и нашем общем большом доме будет тепло,  солнечно и уютно!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Семья  и семейные ценности</dc:title>
  <dc:creator>1</dc:creator>
  <cp:lastModifiedBy>Roman</cp:lastModifiedBy>
  <cp:revision>32</cp:revision>
  <dcterms:created xsi:type="dcterms:W3CDTF">2012-11-08T05:39:43Z</dcterms:created>
  <dcterms:modified xsi:type="dcterms:W3CDTF">2013-03-27T23:53:27Z</dcterms:modified>
</cp:coreProperties>
</file>