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6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gi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000108"/>
            <a:ext cx="8229600" cy="3286148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chemeClr val="tx1"/>
                </a:solidFill>
                <a:latin typeface="+mn-lt"/>
              </a:rPr>
              <a:t>Коммуникативные упражнения, игры и тренинги с детьми</a:t>
            </a:r>
            <a:endParaRPr lang="ru-RU" sz="5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9092" y="5429264"/>
            <a:ext cx="4714908" cy="1285884"/>
          </a:xfrm>
        </p:spPr>
        <p:txBody>
          <a:bodyPr/>
          <a:lstStyle/>
          <a:p>
            <a:r>
              <a:rPr lang="ru-RU" dirty="0" smtClean="0"/>
              <a:t>педагог – психолог ГБОУ АО «СКОШ №5» Фоменко А. И. </a:t>
            </a:r>
            <a:endParaRPr lang="ru-RU" dirty="0"/>
          </a:p>
        </p:txBody>
      </p:sp>
      <p:pic>
        <p:nvPicPr>
          <p:cNvPr id="4" name="Picture 5" descr="13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214346" y="3643314"/>
            <a:ext cx="3435350" cy="349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142984"/>
            <a:ext cx="8229600" cy="1643074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tx1"/>
                </a:solidFill>
                <a:latin typeface="+mn-lt"/>
              </a:rPr>
              <a:t>4 направление</a:t>
            </a:r>
            <a:br>
              <a:rPr lang="ru-RU" sz="7200" dirty="0" smtClean="0">
                <a:solidFill>
                  <a:schemeClr val="tx1"/>
                </a:solidFill>
                <a:latin typeface="+mn-lt"/>
              </a:rPr>
            </a:br>
            <a:r>
              <a:rPr lang="ru-RU" sz="7200" dirty="0" smtClean="0">
                <a:solidFill>
                  <a:schemeClr val="tx1"/>
                </a:solidFill>
                <a:latin typeface="+mn-lt"/>
              </a:rPr>
              <a:t>«Я и Я»</a:t>
            </a:r>
            <a:endParaRPr lang="ru-RU" sz="7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86124"/>
            <a:ext cx="8229600" cy="20002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☺ Игра «Рисуем себя»</a:t>
            </a:r>
          </a:p>
          <a:p>
            <a:pPr>
              <a:buNone/>
            </a:pP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☺ Игра «Конкурс хвастунов»</a:t>
            </a:r>
            <a:endParaRPr lang="ru-RU" sz="44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2" descr="\\MICROSOF-05BCCC\User (D)\Семейная\Ирина\Анимашки\245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47287" y="4857760"/>
            <a:ext cx="3201465" cy="1785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214422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tx1"/>
                </a:solidFill>
                <a:latin typeface="+mn-lt"/>
              </a:rPr>
              <a:t>5 направление</a:t>
            </a:r>
            <a:br>
              <a:rPr lang="ru-RU" sz="7200" dirty="0" smtClean="0">
                <a:solidFill>
                  <a:schemeClr val="tx1"/>
                </a:solidFill>
                <a:latin typeface="+mn-lt"/>
              </a:rPr>
            </a:br>
            <a:r>
              <a:rPr lang="ru-RU" sz="7200" dirty="0" smtClean="0">
                <a:solidFill>
                  <a:schemeClr val="tx1"/>
                </a:solidFill>
                <a:latin typeface="+mn-lt"/>
              </a:rPr>
              <a:t>«Я и другие»</a:t>
            </a:r>
            <a:endParaRPr lang="ru-RU" sz="7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14686"/>
            <a:ext cx="8229600" cy="18573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☺ Игра «Слепой и поводырь»</a:t>
            </a:r>
          </a:p>
          <a:p>
            <a:pPr>
              <a:buNone/>
            </a:pP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☺ Игра «Рисунки на спине»</a:t>
            </a:r>
          </a:p>
          <a:p>
            <a:pPr>
              <a:buNone/>
            </a:pPr>
            <a:endParaRPr lang="ru-RU" sz="44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22" descr="\\MICROSOF-05BCCC\User (D)\Семейная\Ирина\Анимашки\31beac478549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72264" y="4338395"/>
            <a:ext cx="2571736" cy="2519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500174"/>
            <a:ext cx="8229600" cy="228601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66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ПАМЯТКА</a:t>
            </a:r>
          </a:p>
          <a:p>
            <a:pPr algn="ctr">
              <a:buNone/>
            </a:pPr>
            <a:r>
              <a:rPr lang="ru-RU" sz="66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ДЛЯ РОДИТЕЛЕЙ</a:t>
            </a:r>
            <a:endParaRPr lang="ru-RU" sz="66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4" descr="46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43174" y="3714752"/>
            <a:ext cx="3919283" cy="300625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7" descr="d0y3p1_cont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3" y="142852"/>
            <a:ext cx="2071701" cy="159831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7" name="Picture 4" descr="i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072330" y="142852"/>
            <a:ext cx="1871662" cy="163988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8229600" cy="1785950"/>
          </a:xfrm>
        </p:spPr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chemeClr val="tx1"/>
                </a:solidFill>
                <a:latin typeface="+mn-lt"/>
              </a:rPr>
              <a:t>Уважаемые папы и мамы!</a:t>
            </a:r>
            <a:br>
              <a:rPr lang="ru-RU" sz="4400" dirty="0" smtClean="0">
                <a:solidFill>
                  <a:schemeClr val="tx1"/>
                </a:solidFill>
                <a:latin typeface="+mn-lt"/>
              </a:rPr>
            </a:br>
            <a:r>
              <a:rPr lang="ru-RU" sz="4400" dirty="0" smtClean="0">
                <a:solidFill>
                  <a:schemeClr val="tx1"/>
                </a:solidFill>
                <a:latin typeface="+mn-lt"/>
              </a:rPr>
              <a:t>Бабушки и дедушки!</a:t>
            </a:r>
            <a:br>
              <a:rPr lang="ru-RU" sz="4400" dirty="0" smtClean="0">
                <a:solidFill>
                  <a:schemeClr val="tx1"/>
                </a:solidFill>
                <a:latin typeface="+mn-lt"/>
              </a:rPr>
            </a:br>
            <a:r>
              <a:rPr lang="ru-RU" sz="4400" dirty="0" smtClean="0">
                <a:solidFill>
                  <a:schemeClr val="tx1"/>
                </a:solidFill>
                <a:latin typeface="+mn-lt"/>
              </a:rPr>
              <a:t>Воспитатели!</a:t>
            </a:r>
            <a:br>
              <a:rPr lang="ru-RU" sz="4400" dirty="0" smtClean="0">
                <a:solidFill>
                  <a:schemeClr val="tx1"/>
                </a:solidFill>
                <a:latin typeface="+mn-lt"/>
              </a:rPr>
            </a:br>
            <a:r>
              <a:rPr lang="ru-RU" sz="4400" dirty="0" smtClean="0">
                <a:solidFill>
                  <a:schemeClr val="tx1"/>
                </a:solidFill>
                <a:latin typeface="+mn-lt"/>
              </a:rPr>
              <a:t>Помните!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2714620"/>
            <a:ext cx="7643866" cy="3286148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► От повторяющихся знаков приветствия, одобрения, любви и принятия у ребенка складывается ощущение: «со мной все в порядке», «Я – хороший ребенок».</a:t>
            </a:r>
          </a:p>
          <a:p>
            <a:pPr algn="just">
              <a:buNone/>
            </a:pPr>
            <a:r>
              <a:rPr lang="ru-RU" dirty="0" smtClean="0"/>
              <a:t>       От сигналов осуждения, недовольства, критики – ощущение: «со мной что – то не так», «я – плохой».</a:t>
            </a:r>
            <a:endParaRPr lang="ru-RU" dirty="0"/>
          </a:p>
        </p:txBody>
      </p:sp>
      <p:pic>
        <p:nvPicPr>
          <p:cNvPr id="4" name="Picture 2" descr="\\MICROSOF-05BCCC\User (D)\Семейная\Ирина\Анимашки\0_1ac08_4ccd67e2_S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15206" y="1000108"/>
            <a:ext cx="1500188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\\MICROSOF-05BCCC\User (D)\Семейная\Ирина\Анимашки\gallery_2_391_1303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5143512"/>
            <a:ext cx="1428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428604"/>
            <a:ext cx="8001056" cy="535785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3200" dirty="0" smtClean="0"/>
              <a:t>► Душевная копилка ребенка работает день и ночь, её ценность зависит от того, что мы туда бросаем.</a:t>
            </a:r>
          </a:p>
          <a:p>
            <a:pPr algn="just">
              <a:buNone/>
            </a:pPr>
            <a:r>
              <a:rPr lang="ru-RU" sz="3200" dirty="0" smtClean="0"/>
              <a:t>► Научитесь слушать своего ребенка в радости и в горести.</a:t>
            </a:r>
          </a:p>
          <a:p>
            <a:pPr algn="just">
              <a:buNone/>
            </a:pPr>
            <a:r>
              <a:rPr lang="ru-RU" sz="3200" dirty="0" smtClean="0"/>
              <a:t>► Даже требования, которые вы предъявляете своему ребенку, должны быть наполнены любовью и надеждой.</a:t>
            </a:r>
          </a:p>
          <a:p>
            <a:pPr algn="just">
              <a:buNone/>
            </a:pPr>
            <a:r>
              <a:rPr lang="ru-RU" sz="3200" dirty="0" smtClean="0"/>
              <a:t>► Наказывая своего ребенка, оставайтесь рядом с ним, не избегайте общения с ним.</a:t>
            </a:r>
            <a:endParaRPr lang="ru-RU" sz="3200" dirty="0"/>
          </a:p>
        </p:txBody>
      </p:sp>
      <p:pic>
        <p:nvPicPr>
          <p:cNvPr id="4" name="Picture 5" descr="C:\Users\6920\Desktop\942071130fbb857d792c087e7687d792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44" y="5000636"/>
            <a:ext cx="1033463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9" descr="\\MICROSOF-05BCCC\User (D)\Семейная\Ирина\Анимашки\gallery_2_391_14115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857232"/>
            <a:ext cx="1038590" cy="15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357166"/>
            <a:ext cx="7858180" cy="5286412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► Станьте для своего ребенка примером для подражания в проявлении положительных эмоций по отношению к членам своей семьи и к другим людям.</a:t>
            </a:r>
          </a:p>
          <a:p>
            <a:pPr algn="just">
              <a:buNone/>
            </a:pPr>
            <a:r>
              <a:rPr lang="ru-RU" dirty="0" smtClean="0"/>
              <a:t>► Обнимайте и целуйте своего ребенка в любом возрасте.</a:t>
            </a:r>
          </a:p>
          <a:p>
            <a:pPr algn="just">
              <a:buNone/>
            </a:pPr>
            <a:r>
              <a:rPr lang="ru-RU" dirty="0" smtClean="0"/>
              <a:t>► Не разговаривайте со своим ребенком с равнодушным и безразличным лицом.</a:t>
            </a:r>
          </a:p>
          <a:p>
            <a:pPr algn="just">
              <a:buNone/>
            </a:pPr>
            <a:r>
              <a:rPr lang="ru-RU" dirty="0" smtClean="0"/>
              <a:t>► Проводите со своим ребенком достаточное количество времени, и не сетуйте на то, что у вас этого времени нет.</a:t>
            </a:r>
            <a:endParaRPr lang="ru-RU" dirty="0"/>
          </a:p>
        </p:txBody>
      </p:sp>
      <p:pic>
        <p:nvPicPr>
          <p:cNvPr id="5" name="Picture 23" descr="\\MICROSOF-05BCCC\User (D)\Семейная\Ирина\Анимашки\64 (1)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15140" y="4929188"/>
            <a:ext cx="2190750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7829576" cy="17145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► Заводите в семье свои красивые, добрые, и светлые ритуалы общения, которые сделают вашу жизнь и жизнь вашего ребенка теплее и радостнее.</a:t>
            </a:r>
            <a:endParaRPr lang="ru-RU" dirty="0"/>
          </a:p>
        </p:txBody>
      </p:sp>
      <p:pic>
        <p:nvPicPr>
          <p:cNvPr id="4" name="Picture 4" descr="121673207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3643314"/>
            <a:ext cx="3857651" cy="290068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5" name="Picture 5" descr="Рисунок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4876" y="3429000"/>
            <a:ext cx="4204061" cy="29511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\\MICROSOF-05BCCC\User (D)\Семейная\Ирина\Анимашки\0_1ac07_864c3346_S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000496" y="1643050"/>
            <a:ext cx="1643062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715404" cy="1857388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FFFFFF"/>
                </a:solidFill>
                <a:latin typeface="+mn-lt"/>
              </a:rPr>
              <a:t>БЛАГОДАРЮ </a:t>
            </a:r>
            <a:br>
              <a:rPr lang="ru-RU" sz="7200" dirty="0" smtClean="0">
                <a:solidFill>
                  <a:srgbClr val="FFFFFF"/>
                </a:solidFill>
                <a:latin typeface="+mn-lt"/>
              </a:rPr>
            </a:br>
            <a:r>
              <a:rPr lang="ru-RU" sz="7200" dirty="0" smtClean="0">
                <a:solidFill>
                  <a:srgbClr val="FFFFFF"/>
                </a:solidFill>
                <a:latin typeface="+mn-lt"/>
              </a:rPr>
              <a:t>ЗА ВНИМАНИЕ!</a:t>
            </a:r>
            <a:endParaRPr lang="ru-RU" sz="7200" dirty="0">
              <a:solidFill>
                <a:srgbClr val="FFFFFF"/>
              </a:solidFill>
              <a:latin typeface="+mn-lt"/>
            </a:endParaRPr>
          </a:p>
        </p:txBody>
      </p:sp>
      <p:pic>
        <p:nvPicPr>
          <p:cNvPr id="5" name="Picture 6" descr="2787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71670" y="2857496"/>
            <a:ext cx="4435802" cy="3214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800" dirty="0" smtClean="0">
                <a:solidFill>
                  <a:schemeClr val="tx1"/>
                </a:solidFill>
                <a:latin typeface="+mn-lt"/>
              </a:rPr>
              <a:t>«Единственная настоящая роскошь</a:t>
            </a:r>
            <a:br>
              <a:rPr lang="ru-RU" sz="2800" dirty="0" smtClean="0">
                <a:solidFill>
                  <a:schemeClr val="tx1"/>
                </a:solidFill>
                <a:latin typeface="+mn-lt"/>
              </a:rPr>
            </a:br>
            <a:r>
              <a:rPr lang="ru-RU" sz="2800" dirty="0" smtClean="0">
                <a:solidFill>
                  <a:schemeClr val="tx1"/>
                </a:solidFill>
                <a:latin typeface="+mn-lt"/>
              </a:rPr>
              <a:t> – это роскошь человеческого общения»</a:t>
            </a:r>
            <a:endParaRPr lang="ru-RU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85778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dirty="0" smtClean="0"/>
              <a:t>Один из известных педагогов говорил, что «дети – это наше будущее, правильное их воспитание – </a:t>
            </a:r>
          </a:p>
          <a:p>
            <a:pPr algn="ctr">
              <a:buNone/>
            </a:pPr>
            <a:r>
              <a:rPr lang="ru-RU" sz="4000" dirty="0" smtClean="0"/>
              <a:t>это наше счастливое будущее,</a:t>
            </a:r>
          </a:p>
          <a:p>
            <a:pPr algn="ctr">
              <a:buNone/>
            </a:pPr>
            <a:r>
              <a:rPr lang="ru-RU" sz="4000" dirty="0" smtClean="0"/>
              <a:t> плохое воспитание – </a:t>
            </a:r>
          </a:p>
          <a:p>
            <a:pPr algn="ctr">
              <a:buNone/>
            </a:pPr>
            <a:r>
              <a:rPr lang="ru-RU" sz="4000" dirty="0" smtClean="0"/>
              <a:t>это наше горе и слезы…»</a:t>
            </a:r>
            <a:endParaRPr lang="ru-RU" sz="4000" dirty="0"/>
          </a:p>
        </p:txBody>
      </p:sp>
      <p:pic>
        <p:nvPicPr>
          <p:cNvPr id="4" name="Picture 19" descr="\\MICROSOF-05BCCC\User (D)\Семейная\Ирина\Анимашки\people17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15206" y="5096927"/>
            <a:ext cx="1928794" cy="1761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71612"/>
            <a:ext cx="8229600" cy="1939916"/>
          </a:xfrm>
        </p:spPr>
        <p:txBody>
          <a:bodyPr>
            <a:noAutofit/>
          </a:bodyPr>
          <a:lstStyle/>
          <a:p>
            <a:r>
              <a:rPr lang="ru-RU" sz="9600" dirty="0" smtClean="0">
                <a:solidFill>
                  <a:schemeClr val="tx1"/>
                </a:solidFill>
                <a:latin typeface="+mn-lt"/>
              </a:rPr>
              <a:t>Что же такое общение?</a:t>
            </a:r>
            <a:endParaRPr lang="ru-RU" sz="96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WordArt 4"/>
          <p:cNvSpPr>
            <a:spLocks noChangeArrowheads="1" noChangeShapeType="1" noTextEdit="1"/>
          </p:cNvSpPr>
          <p:nvPr/>
        </p:nvSpPr>
        <p:spPr bwMode="auto">
          <a:xfrm>
            <a:off x="3929058" y="4500570"/>
            <a:ext cx="1500198" cy="164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142844" y="2643182"/>
            <a:ext cx="1500198" cy="164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7500958" y="2643182"/>
            <a:ext cx="1500198" cy="164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Arial"/>
                <a:cs typeface="Arial"/>
              </a:rPr>
              <a:t>?</a:t>
            </a:r>
          </a:p>
        </p:txBody>
      </p:sp>
      <p:pic>
        <p:nvPicPr>
          <p:cNvPr id="6" name="Picture 2" descr="\\MICROSOF-05BCCC\User (D)\Семейная\Ирина\Анимашки\album_0908144057_7483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29058" y="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357166"/>
            <a:ext cx="7143800" cy="595219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200" b="1" dirty="0" smtClean="0"/>
              <a:t>Общение </a:t>
            </a:r>
            <a:r>
              <a:rPr lang="ru-RU" sz="3200" dirty="0" smtClean="0"/>
              <a:t>в семье -</a:t>
            </a:r>
          </a:p>
          <a:p>
            <a:pPr algn="ctr">
              <a:buNone/>
            </a:pPr>
            <a:r>
              <a:rPr lang="ru-RU" sz="3200" dirty="0" smtClean="0"/>
              <a:t>это процесс взаимодействия родителя и</a:t>
            </a:r>
          </a:p>
          <a:p>
            <a:pPr algn="ctr">
              <a:buNone/>
            </a:pPr>
            <a:r>
              <a:rPr lang="ru-RU" sz="3200" dirty="0" smtClean="0"/>
              <a:t>ребенка, направленный на взаимное</a:t>
            </a:r>
          </a:p>
          <a:p>
            <a:pPr algn="ctr">
              <a:buNone/>
            </a:pPr>
            <a:r>
              <a:rPr lang="ru-RU" sz="3200" dirty="0" smtClean="0"/>
              <a:t>познание, установление и развитие</a:t>
            </a:r>
          </a:p>
          <a:p>
            <a:pPr algn="ctr">
              <a:buNone/>
            </a:pPr>
            <a:r>
              <a:rPr lang="ru-RU" sz="3200" dirty="0" smtClean="0"/>
              <a:t>взаимоотношений и предполагающий</a:t>
            </a:r>
          </a:p>
          <a:p>
            <a:pPr algn="ctr">
              <a:buNone/>
            </a:pPr>
            <a:r>
              <a:rPr lang="ru-RU" sz="3200" dirty="0" smtClean="0"/>
              <a:t>взаимовлияние на состояния, чувства,</a:t>
            </a:r>
          </a:p>
          <a:p>
            <a:pPr algn="ctr">
              <a:buNone/>
            </a:pPr>
            <a:r>
              <a:rPr lang="ru-RU" sz="3200" dirty="0" smtClean="0"/>
              <a:t>мысли, взгляды, поведение и регуляцию</a:t>
            </a:r>
          </a:p>
          <a:p>
            <a:pPr algn="ctr">
              <a:buNone/>
            </a:pPr>
            <a:r>
              <a:rPr lang="ru-RU" sz="3200" dirty="0" smtClean="0"/>
              <a:t>совместной деятельности.</a:t>
            </a:r>
          </a:p>
          <a:p>
            <a:pPr algn="ctr">
              <a:buNone/>
            </a:pPr>
            <a:endParaRPr lang="ru-RU" sz="3200" dirty="0" smtClean="0"/>
          </a:p>
          <a:p>
            <a:pPr algn="r">
              <a:buNone/>
            </a:pPr>
            <a:r>
              <a:rPr lang="ru-RU" sz="3500" b="1" dirty="0" smtClean="0"/>
              <a:t>Общение </a:t>
            </a:r>
            <a:r>
              <a:rPr lang="ru-RU" sz="3500" dirty="0" smtClean="0"/>
              <a:t>– это главное условие для развития и жизни человека.</a:t>
            </a:r>
            <a:endParaRPr lang="ru-RU" sz="3500" dirty="0"/>
          </a:p>
        </p:txBody>
      </p:sp>
      <p:pic>
        <p:nvPicPr>
          <p:cNvPr id="4" name="Picture 2" descr="\\MICROSOF-05BCCC\User (D)\Семейная\Ирина\Анимашки\155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44" y="1643050"/>
            <a:ext cx="1776412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G:\детские картинки\детские картинки\картинка 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2844" y="4286256"/>
            <a:ext cx="2140398" cy="24495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142984"/>
            <a:ext cx="8229600" cy="2786082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tx1"/>
                </a:solidFill>
                <a:latin typeface="+mn-lt"/>
              </a:rPr>
              <a:t>Игры, </a:t>
            </a:r>
            <a:r>
              <a:rPr lang="ru-RU" sz="6600" dirty="0" smtClean="0">
                <a:solidFill>
                  <a:schemeClr val="tx1"/>
                </a:solidFill>
                <a:latin typeface="+mn-lt"/>
              </a:rPr>
              <a:t>помогающие</a:t>
            </a:r>
            <a:r>
              <a:rPr lang="ru-RU" sz="7200" dirty="0" smtClean="0">
                <a:solidFill>
                  <a:schemeClr val="tx1"/>
                </a:solidFill>
                <a:latin typeface="+mn-lt"/>
              </a:rPr>
              <a:t> развивать</a:t>
            </a:r>
            <a:br>
              <a:rPr lang="ru-RU" sz="7200" dirty="0" smtClean="0">
                <a:solidFill>
                  <a:schemeClr val="tx1"/>
                </a:solidFill>
                <a:latin typeface="+mn-lt"/>
              </a:rPr>
            </a:br>
            <a:r>
              <a:rPr lang="ru-RU" sz="7200" dirty="0" smtClean="0">
                <a:solidFill>
                  <a:schemeClr val="tx1"/>
                </a:solidFill>
                <a:latin typeface="+mn-lt"/>
              </a:rPr>
              <a:t> навыки общения</a:t>
            </a:r>
            <a:endParaRPr lang="ru-RU" sz="72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3" name="Picture 6" descr="\\MICROSOF-05BCCC\User (D)\Семейная\Ирина\Анимашки\c6ece0df89c8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86116" y="4071942"/>
            <a:ext cx="2571756" cy="262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571636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tx1"/>
                </a:solidFill>
                <a:latin typeface="+mn-lt"/>
              </a:rPr>
              <a:t>1 направление </a:t>
            </a:r>
            <a:br>
              <a:rPr lang="ru-RU" sz="7200" dirty="0" smtClean="0">
                <a:solidFill>
                  <a:schemeClr val="tx1"/>
                </a:solidFill>
                <a:latin typeface="+mn-lt"/>
              </a:rPr>
            </a:br>
            <a:r>
              <a:rPr lang="ru-RU" sz="7200" dirty="0" smtClean="0">
                <a:solidFill>
                  <a:schemeClr val="tx1"/>
                </a:solidFill>
                <a:latin typeface="+mn-lt"/>
              </a:rPr>
              <a:t>«Я и моё тело»</a:t>
            </a:r>
            <a:endParaRPr lang="ru-RU" sz="7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000372"/>
            <a:ext cx="8858280" cy="29289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☺ Игра «Походки»</a:t>
            </a:r>
          </a:p>
          <a:p>
            <a:pPr>
              <a:buNone/>
            </a:pPr>
            <a:r>
              <a:rPr lang="ru-RU" sz="4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☺ Игра «Колпак мой треугольный»</a:t>
            </a:r>
            <a:endParaRPr lang="ru-RU" sz="44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13" descr="\\MICROSOF-05BCCC\User (D)\Семейная\Ирина\Анимашки\gallery_2_391_4173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00496" y="4426348"/>
            <a:ext cx="1428760" cy="2288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36433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«Колпак мой треугольный, мой треугольный колпак. А если не треугольный, то это не мой колпак»</a:t>
            </a:r>
            <a:endParaRPr lang="ru-RU" sz="54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tx1"/>
                </a:solidFill>
                <a:latin typeface="+mn-lt"/>
              </a:rPr>
              <a:t>2 направление</a:t>
            </a:r>
            <a:br>
              <a:rPr lang="ru-RU" sz="7200" dirty="0" smtClean="0">
                <a:solidFill>
                  <a:schemeClr val="tx1"/>
                </a:solidFill>
                <a:latin typeface="+mn-lt"/>
              </a:rPr>
            </a:br>
            <a:r>
              <a:rPr lang="ru-RU" sz="7200" dirty="0" smtClean="0">
                <a:solidFill>
                  <a:schemeClr val="tx1"/>
                </a:solidFill>
                <a:latin typeface="+mn-lt"/>
              </a:rPr>
              <a:t>«Я и мой язык»</a:t>
            </a:r>
            <a:endParaRPr lang="ru-RU" sz="7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00372"/>
            <a:ext cx="8401080" cy="20002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☺ Игра «Испорченный телефон»</a:t>
            </a:r>
          </a:p>
          <a:p>
            <a:pPr>
              <a:buNone/>
            </a:pP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☺ Игра «Через стекло»</a:t>
            </a:r>
            <a:endParaRPr lang="ru-RU" sz="44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9" descr="\\MICROSOF-05BCCC\User (D)\Семейная\Ирина\Анимашки\gallery_2_390_2354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768" y="4398515"/>
            <a:ext cx="1643074" cy="234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chemeClr val="tx1"/>
                </a:solidFill>
                <a:latin typeface="+mn-lt"/>
              </a:rPr>
              <a:t>3 направление</a:t>
            </a:r>
            <a:br>
              <a:rPr lang="ru-RU" sz="7200" dirty="0" smtClean="0">
                <a:solidFill>
                  <a:schemeClr val="tx1"/>
                </a:solidFill>
                <a:latin typeface="+mn-lt"/>
              </a:rPr>
            </a:br>
            <a:r>
              <a:rPr lang="ru-RU" sz="7200" dirty="0" smtClean="0">
                <a:solidFill>
                  <a:schemeClr val="tx1"/>
                </a:solidFill>
                <a:latin typeface="+mn-lt"/>
              </a:rPr>
              <a:t>«Я и мои эмоции»</a:t>
            </a:r>
            <a:endParaRPr lang="ru-RU" sz="7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14686"/>
            <a:ext cx="8229600" cy="30946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☺ Игра «Дневник настроений»</a:t>
            </a:r>
            <a:endParaRPr lang="ru-RU" sz="44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14" descr="\\MICROSOF-05BCCC\User (D)\Семейная\Ирина\Анимашки\gallery_2_391_6820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57620" y="4071942"/>
            <a:ext cx="1643066" cy="2567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143</TotalTime>
  <Words>428</Words>
  <Application>Microsoft Office PowerPoint</Application>
  <PresentationFormat>Экран (4:3)</PresentationFormat>
  <Paragraphs>52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Апекс</vt:lpstr>
      <vt:lpstr>Коммуникативные упражнения, игры и тренинги с детьми</vt:lpstr>
      <vt:lpstr>«Единственная настоящая роскошь  – это роскошь человеческого общения»</vt:lpstr>
      <vt:lpstr>Что же такое общение?</vt:lpstr>
      <vt:lpstr>Слайд 4</vt:lpstr>
      <vt:lpstr>Игры, помогающие развивать  навыки общения</vt:lpstr>
      <vt:lpstr>1 направление  «Я и моё тело»</vt:lpstr>
      <vt:lpstr>Слайд 7</vt:lpstr>
      <vt:lpstr>2 направление «Я и мой язык»</vt:lpstr>
      <vt:lpstr>3 направление «Я и мои эмоции»</vt:lpstr>
      <vt:lpstr>4 направление «Я и Я»</vt:lpstr>
      <vt:lpstr>5 направление «Я и другие»</vt:lpstr>
      <vt:lpstr>Слайд 12</vt:lpstr>
      <vt:lpstr>Уважаемые папы и мамы! Бабушки и дедушки! Воспитатели! Помните! </vt:lpstr>
      <vt:lpstr>Слайд 14</vt:lpstr>
      <vt:lpstr>Слайд 15</vt:lpstr>
      <vt:lpstr>Слайд 16</vt:lpstr>
      <vt:lpstr>БЛАГОДАРЮ 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Коммуникативные упражнения, игры и тренинги с детьми</dc:title>
  <cp:lastModifiedBy>Roman</cp:lastModifiedBy>
  <cp:revision>20</cp:revision>
  <dcterms:modified xsi:type="dcterms:W3CDTF">2013-03-27T17:02:00Z</dcterms:modified>
</cp:coreProperties>
</file>