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4" r:id="rId2"/>
    <p:sldId id="257" r:id="rId3"/>
    <p:sldId id="260" r:id="rId4"/>
    <p:sldId id="258" r:id="rId5"/>
    <p:sldId id="259" r:id="rId6"/>
    <p:sldId id="261" r:id="rId7"/>
    <p:sldId id="272" r:id="rId8"/>
    <p:sldId id="267" r:id="rId9"/>
    <p:sldId id="268" r:id="rId10"/>
    <p:sldId id="263" r:id="rId11"/>
    <p:sldId id="264" r:id="rId12"/>
    <p:sldId id="265" r:id="rId13"/>
    <p:sldId id="262" r:id="rId14"/>
    <p:sldId id="269" r:id="rId15"/>
    <p:sldId id="276" r:id="rId16"/>
    <p:sldId id="275" r:id="rId17"/>
    <p:sldId id="270" r:id="rId18"/>
    <p:sldId id="271" r:id="rId19"/>
    <p:sldId id="266" r:id="rId20"/>
    <p:sldId id="27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5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2C34B-5CC8-40DA-B0FE-788BE20BB714}" type="datetimeFigureOut">
              <a:rPr lang="ru-RU" smtClean="0"/>
              <a:t>29.01.2013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31752-0E01-4A97-854C-AF10339746E5}" type="slidenum">
              <a:rPr lang="ru-RU" smtClean="0"/>
              <a:t>‹#›</a:t>
            </a:fld>
            <a:endParaRPr lang="ru-RU"/>
          </a:p>
        </p:txBody>
      </p:sp>
    </p:spTree>
    <p:extLst>
      <p:ext uri="{BB962C8B-B14F-4D97-AF65-F5344CB8AC3E}">
        <p14:creationId xmlns:p14="http://schemas.microsoft.com/office/powerpoint/2010/main" val="146299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1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FAB31752-0E01-4A97-854C-AF10339746E5}" type="slidenum">
              <a:rPr lang="ru-RU" smtClean="0"/>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58253AB-B13D-4840-A76D-9A40D68012A5}" type="datetimeFigureOut">
              <a:rPr lang="ru-RU" smtClean="0"/>
              <a:pPr/>
              <a:t>29.01.2013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3C61F9-A820-4175-833B-B02796C584CF}" type="slidenum">
              <a:rPr lang="ru-RU" smtClean="0"/>
              <a:pPr/>
              <a:t>‹#›</a:t>
            </a:fld>
            <a:endParaRPr lang="ru-RU"/>
          </a:p>
        </p:txBody>
      </p:sp>
    </p:spTree>
    <p:extLst>
      <p:ext uri="{BB962C8B-B14F-4D97-AF65-F5344CB8AC3E}">
        <p14:creationId xmlns:p14="http://schemas.microsoft.com/office/powerpoint/2010/main" val="307637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8253AB-B13D-4840-A76D-9A40D68012A5}" type="datetimeFigureOut">
              <a:rPr lang="ru-RU" smtClean="0"/>
              <a:pPr/>
              <a:t>29.01.2013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3C61F9-A820-4175-833B-B02796C584CF}" type="slidenum">
              <a:rPr lang="ru-RU" smtClean="0"/>
              <a:pPr/>
              <a:t>‹#›</a:t>
            </a:fld>
            <a:endParaRPr lang="ru-RU"/>
          </a:p>
        </p:txBody>
      </p:sp>
    </p:spTree>
    <p:extLst>
      <p:ext uri="{BB962C8B-B14F-4D97-AF65-F5344CB8AC3E}">
        <p14:creationId xmlns:p14="http://schemas.microsoft.com/office/powerpoint/2010/main" val="385565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8253AB-B13D-4840-A76D-9A40D68012A5}" type="datetimeFigureOut">
              <a:rPr lang="ru-RU" smtClean="0"/>
              <a:pPr/>
              <a:t>29.01.2013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3C61F9-A820-4175-833B-B02796C584CF}" type="slidenum">
              <a:rPr lang="ru-RU" smtClean="0"/>
              <a:pPr/>
              <a:t>‹#›</a:t>
            </a:fld>
            <a:endParaRPr lang="ru-RU"/>
          </a:p>
        </p:txBody>
      </p:sp>
    </p:spTree>
    <p:extLst>
      <p:ext uri="{BB962C8B-B14F-4D97-AF65-F5344CB8AC3E}">
        <p14:creationId xmlns:p14="http://schemas.microsoft.com/office/powerpoint/2010/main" val="385075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8253AB-B13D-4840-A76D-9A40D68012A5}" type="datetimeFigureOut">
              <a:rPr lang="ru-RU" smtClean="0"/>
              <a:pPr/>
              <a:t>29.01.2013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3C61F9-A820-4175-833B-B02796C584CF}" type="slidenum">
              <a:rPr lang="ru-RU" smtClean="0"/>
              <a:pPr/>
              <a:t>‹#›</a:t>
            </a:fld>
            <a:endParaRPr lang="ru-RU"/>
          </a:p>
        </p:txBody>
      </p:sp>
    </p:spTree>
    <p:extLst>
      <p:ext uri="{BB962C8B-B14F-4D97-AF65-F5344CB8AC3E}">
        <p14:creationId xmlns:p14="http://schemas.microsoft.com/office/powerpoint/2010/main" val="42853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8253AB-B13D-4840-A76D-9A40D68012A5}" type="datetimeFigureOut">
              <a:rPr lang="ru-RU" smtClean="0"/>
              <a:pPr/>
              <a:t>29.01.2013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3C61F9-A820-4175-833B-B02796C584CF}" type="slidenum">
              <a:rPr lang="ru-RU" smtClean="0"/>
              <a:pPr/>
              <a:t>‹#›</a:t>
            </a:fld>
            <a:endParaRPr lang="ru-RU"/>
          </a:p>
        </p:txBody>
      </p:sp>
    </p:spTree>
    <p:extLst>
      <p:ext uri="{BB962C8B-B14F-4D97-AF65-F5344CB8AC3E}">
        <p14:creationId xmlns:p14="http://schemas.microsoft.com/office/powerpoint/2010/main" val="230217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58253AB-B13D-4840-A76D-9A40D68012A5}" type="datetimeFigureOut">
              <a:rPr lang="ru-RU" smtClean="0"/>
              <a:pPr/>
              <a:t>29.01.2013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3C61F9-A820-4175-833B-B02796C584CF}" type="slidenum">
              <a:rPr lang="ru-RU" smtClean="0"/>
              <a:pPr/>
              <a:t>‹#›</a:t>
            </a:fld>
            <a:endParaRPr lang="ru-RU"/>
          </a:p>
        </p:txBody>
      </p:sp>
    </p:spTree>
    <p:extLst>
      <p:ext uri="{BB962C8B-B14F-4D97-AF65-F5344CB8AC3E}">
        <p14:creationId xmlns:p14="http://schemas.microsoft.com/office/powerpoint/2010/main" val="338149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58253AB-B13D-4840-A76D-9A40D68012A5}" type="datetimeFigureOut">
              <a:rPr lang="ru-RU" smtClean="0"/>
              <a:pPr/>
              <a:t>29.01.2013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3C61F9-A820-4175-833B-B02796C584CF}" type="slidenum">
              <a:rPr lang="ru-RU" smtClean="0"/>
              <a:pPr/>
              <a:t>‹#›</a:t>
            </a:fld>
            <a:endParaRPr lang="ru-RU"/>
          </a:p>
        </p:txBody>
      </p:sp>
    </p:spTree>
    <p:extLst>
      <p:ext uri="{BB962C8B-B14F-4D97-AF65-F5344CB8AC3E}">
        <p14:creationId xmlns:p14="http://schemas.microsoft.com/office/powerpoint/2010/main" val="304601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58253AB-B13D-4840-A76D-9A40D68012A5}" type="datetimeFigureOut">
              <a:rPr lang="ru-RU" smtClean="0"/>
              <a:pPr/>
              <a:t>29.01.2013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83C61F9-A820-4175-833B-B02796C584CF}" type="slidenum">
              <a:rPr lang="ru-RU" smtClean="0"/>
              <a:pPr/>
              <a:t>‹#›</a:t>
            </a:fld>
            <a:endParaRPr lang="ru-RU"/>
          </a:p>
        </p:txBody>
      </p:sp>
    </p:spTree>
    <p:extLst>
      <p:ext uri="{BB962C8B-B14F-4D97-AF65-F5344CB8AC3E}">
        <p14:creationId xmlns:p14="http://schemas.microsoft.com/office/powerpoint/2010/main" val="216516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8253AB-B13D-4840-A76D-9A40D68012A5}" type="datetimeFigureOut">
              <a:rPr lang="ru-RU" smtClean="0"/>
              <a:pPr/>
              <a:t>29.01.2013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3C61F9-A820-4175-833B-B02796C584CF}" type="slidenum">
              <a:rPr lang="ru-RU" smtClean="0"/>
              <a:pPr/>
              <a:t>‹#›</a:t>
            </a:fld>
            <a:endParaRPr lang="ru-RU"/>
          </a:p>
        </p:txBody>
      </p:sp>
    </p:spTree>
    <p:extLst>
      <p:ext uri="{BB962C8B-B14F-4D97-AF65-F5344CB8AC3E}">
        <p14:creationId xmlns:p14="http://schemas.microsoft.com/office/powerpoint/2010/main" val="767323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58253AB-B13D-4840-A76D-9A40D68012A5}" type="datetimeFigureOut">
              <a:rPr lang="ru-RU" smtClean="0"/>
              <a:pPr/>
              <a:t>29.01.2013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3C61F9-A820-4175-833B-B02796C584CF}" type="slidenum">
              <a:rPr lang="ru-RU" smtClean="0"/>
              <a:pPr/>
              <a:t>‹#›</a:t>
            </a:fld>
            <a:endParaRPr lang="ru-RU"/>
          </a:p>
        </p:txBody>
      </p:sp>
    </p:spTree>
    <p:extLst>
      <p:ext uri="{BB962C8B-B14F-4D97-AF65-F5344CB8AC3E}">
        <p14:creationId xmlns:p14="http://schemas.microsoft.com/office/powerpoint/2010/main" val="285163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58253AB-B13D-4840-A76D-9A40D68012A5}" type="datetimeFigureOut">
              <a:rPr lang="ru-RU" smtClean="0"/>
              <a:pPr/>
              <a:t>29.01.2013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3C61F9-A820-4175-833B-B02796C584CF}" type="slidenum">
              <a:rPr lang="ru-RU" smtClean="0"/>
              <a:pPr/>
              <a:t>‹#›</a:t>
            </a:fld>
            <a:endParaRPr lang="ru-RU"/>
          </a:p>
        </p:txBody>
      </p:sp>
    </p:spTree>
    <p:extLst>
      <p:ext uri="{BB962C8B-B14F-4D97-AF65-F5344CB8AC3E}">
        <p14:creationId xmlns:p14="http://schemas.microsoft.com/office/powerpoint/2010/main" val="2155059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253AB-B13D-4840-A76D-9A40D68012A5}" type="datetimeFigureOut">
              <a:rPr lang="ru-RU" smtClean="0"/>
              <a:pPr/>
              <a:t>29.01.2013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C61F9-A820-4175-833B-B02796C584CF}" type="slidenum">
              <a:rPr lang="ru-RU" smtClean="0"/>
              <a:pPr/>
              <a:t>‹#›</a:t>
            </a:fld>
            <a:endParaRPr lang="ru-RU"/>
          </a:p>
        </p:txBody>
      </p:sp>
    </p:spTree>
    <p:extLst>
      <p:ext uri="{BB962C8B-B14F-4D97-AF65-F5344CB8AC3E}">
        <p14:creationId xmlns:p14="http://schemas.microsoft.com/office/powerpoint/2010/main" val="3666228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51.jpe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9.jpeg"/></Relationships>
</file>

<file path=ppt/slides/_rels/slide15.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3.jpeg"/><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9.xml.rels><?xml version="1.0" encoding="UTF-8" standalone="yes"?>
<Relationships xmlns="http://schemas.openxmlformats.org/package/2006/relationships"><Relationship Id="rId8" Type="http://schemas.openxmlformats.org/officeDocument/2006/relationships/hyperlink" Target="http://www.nkj.ru/archive/articles/8268/" TargetMode="External"/><Relationship Id="rId3" Type="http://schemas.openxmlformats.org/officeDocument/2006/relationships/hyperlink" Target="http://www.masterjournal.ru/blog/flowers/1639.html" TargetMode="External"/><Relationship Id="rId7" Type="http://schemas.openxmlformats.org/officeDocument/2006/relationships/hyperlink" Target="http://mastersamodelka.ru/blog/vaza_iz_shishek_cvety_iz_struzhek/2010-10-10-69" TargetMode="External"/><Relationship Id="rId12" Type="http://schemas.openxmlformats.org/officeDocument/2006/relationships/hyperlink" Target="http://www.liveinternet.ru/users/3451829/post157257253/" TargetMode="External"/><Relationship Id="rId2" Type="http://schemas.openxmlformats.org/officeDocument/2006/relationships/hyperlink" Target="http://edu-teacherzv.ucoz.ru/load/shablony_i_fony_dlja_prezentacij/4" TargetMode="External"/><Relationship Id="rId1" Type="http://schemas.openxmlformats.org/officeDocument/2006/relationships/slideLayout" Target="../slideLayouts/slideLayout7.xml"/><Relationship Id="rId6" Type="http://schemas.openxmlformats.org/officeDocument/2006/relationships/hyperlink" Target="http://stranamasterov.ru/node/145888" TargetMode="External"/><Relationship Id="rId11" Type="http://schemas.openxmlformats.org/officeDocument/2006/relationships/hyperlink" Target="http://stranamasterov.ru/taxonomy/term/330" TargetMode="External"/><Relationship Id="rId5" Type="http://schemas.openxmlformats.org/officeDocument/2006/relationships/hyperlink" Target="http://mudraja.info/post168991705" TargetMode="External"/><Relationship Id="rId10" Type="http://schemas.openxmlformats.org/officeDocument/2006/relationships/hyperlink" Target="http://detpodelki.ru/publ/podelki_iz_prirodnogo_materiala_quot_rozovoe_derevo_quot/18-1-0-514" TargetMode="External"/><Relationship Id="rId4" Type="http://schemas.openxmlformats.org/officeDocument/2006/relationships/hyperlink" Target="http://www.sakhalin.ru/boomerang/Drevesnue/podelki.htm" TargetMode="External"/><Relationship Id="rId9" Type="http://schemas.openxmlformats.org/officeDocument/2006/relationships/hyperlink" Target="http://amari02.ru/post18348366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8047" y="404664"/>
            <a:ext cx="8928992" cy="6032421"/>
          </a:xfrm>
          <a:prstGeom prst="rect">
            <a:avLst/>
          </a:prstGeom>
        </p:spPr>
        <p:txBody>
          <a:bodyPr wrap="square">
            <a:spAutoFit/>
          </a:bodyPr>
          <a:lstStyle/>
          <a:p>
            <a:pPr>
              <a:spcAft>
                <a:spcPts val="0"/>
              </a:spcAft>
            </a:pPr>
            <a:r>
              <a:rPr lang="ru-RU" sz="1400" dirty="0">
                <a:ea typeface="Calibri"/>
                <a:cs typeface="Times New Roman"/>
              </a:rPr>
              <a:t>1</a:t>
            </a:r>
            <a:r>
              <a:rPr lang="ru-RU" sz="1400" b="1" dirty="0">
                <a:latin typeface="Times New Roman" pitchFamily="18" charset="0"/>
                <a:ea typeface="Calibri"/>
                <a:cs typeface="Times New Roman" pitchFamily="18" charset="0"/>
              </a:rPr>
              <a:t>. Белый низ, зеленый верх —</a:t>
            </a:r>
          </a:p>
          <a:p>
            <a:pPr>
              <a:spcAft>
                <a:spcPts val="0"/>
              </a:spcAft>
            </a:pPr>
            <a:r>
              <a:rPr lang="ru-RU" sz="1400" b="1" dirty="0">
                <a:latin typeface="Times New Roman" pitchFamily="18" charset="0"/>
                <a:ea typeface="Calibri"/>
                <a:cs typeface="Times New Roman" pitchFamily="18" charset="0"/>
              </a:rPr>
              <a:t>В летней роще краше всех!</a:t>
            </a:r>
          </a:p>
          <a:p>
            <a:pPr>
              <a:spcAft>
                <a:spcPts val="0"/>
              </a:spcAft>
            </a:pPr>
            <a:r>
              <a:rPr lang="ru-RU" sz="1400" b="1" dirty="0">
                <a:latin typeface="Times New Roman" pitchFamily="18" charset="0"/>
                <a:ea typeface="Calibri"/>
                <a:cs typeface="Times New Roman" pitchFamily="18" charset="0"/>
              </a:rPr>
              <a:t>На стволах полоски.</a:t>
            </a:r>
          </a:p>
          <a:p>
            <a:pPr>
              <a:spcAft>
                <a:spcPts val="0"/>
              </a:spcAft>
            </a:pPr>
            <a:r>
              <a:rPr lang="ru-RU" sz="1400" b="1" dirty="0">
                <a:latin typeface="Times New Roman" pitchFamily="18" charset="0"/>
                <a:ea typeface="Calibri"/>
                <a:cs typeface="Times New Roman" pitchFamily="18" charset="0"/>
              </a:rPr>
              <a:t>Хороши... (березки)</a:t>
            </a:r>
          </a:p>
          <a:p>
            <a:pPr algn="ctr">
              <a:spcAft>
                <a:spcPts val="0"/>
              </a:spcAft>
            </a:pPr>
            <a:r>
              <a:rPr lang="ru-RU" sz="1400" b="1" dirty="0">
                <a:latin typeface="Times New Roman" pitchFamily="18" charset="0"/>
                <a:ea typeface="Calibri"/>
                <a:cs typeface="Times New Roman" pitchFamily="18" charset="0"/>
              </a:rPr>
              <a:t>2. Тонет куст в цветах махровых,</a:t>
            </a:r>
          </a:p>
          <a:p>
            <a:pPr algn="ctr">
              <a:spcAft>
                <a:spcPts val="0"/>
              </a:spcAft>
            </a:pPr>
            <a:r>
              <a:rPr lang="ru-RU" sz="1400" b="1" dirty="0">
                <a:latin typeface="Times New Roman" pitchFamily="18" charset="0"/>
                <a:ea typeface="Calibri"/>
                <a:cs typeface="Times New Roman" pitchFamily="18" charset="0"/>
              </a:rPr>
              <a:t>Словно в облачках лиловых.</a:t>
            </a:r>
          </a:p>
          <a:p>
            <a:pPr algn="ctr">
              <a:spcAft>
                <a:spcPts val="0"/>
              </a:spcAft>
            </a:pPr>
            <a:r>
              <a:rPr lang="ru-RU" sz="1400" b="1" dirty="0">
                <a:latin typeface="Times New Roman" pitchFamily="18" charset="0"/>
                <a:ea typeface="Calibri"/>
                <a:cs typeface="Times New Roman" pitchFamily="18" charset="0"/>
              </a:rPr>
              <a:t>В яркий теплый майский день</a:t>
            </a:r>
          </a:p>
          <a:p>
            <a:pPr algn="ctr">
              <a:spcAft>
                <a:spcPts val="0"/>
              </a:spcAft>
            </a:pPr>
            <a:r>
              <a:rPr lang="ru-RU" sz="1400" b="1" dirty="0">
                <a:latin typeface="Times New Roman" pitchFamily="18" charset="0"/>
                <a:ea typeface="Calibri"/>
                <a:cs typeface="Times New Roman" pitchFamily="18" charset="0"/>
              </a:rPr>
              <a:t>Глаз наш радует... (сирень)</a:t>
            </a:r>
          </a:p>
          <a:p>
            <a:pPr>
              <a:spcAft>
                <a:spcPts val="0"/>
              </a:spcAft>
            </a:pPr>
            <a:r>
              <a:rPr lang="ru-RU" sz="1400" b="1" dirty="0">
                <a:latin typeface="Times New Roman" pitchFamily="18" charset="0"/>
                <a:ea typeface="Calibri"/>
                <a:cs typeface="Times New Roman" pitchFamily="18" charset="0"/>
              </a:rPr>
              <a:t>3. В мае грелась, зеленела,</a:t>
            </a:r>
          </a:p>
          <a:p>
            <a:pPr>
              <a:spcAft>
                <a:spcPts val="0"/>
              </a:spcAft>
            </a:pPr>
            <a:r>
              <a:rPr lang="ru-RU" sz="1400" b="1" dirty="0">
                <a:latin typeface="Times New Roman" pitchFamily="18" charset="0"/>
                <a:ea typeface="Calibri"/>
                <a:cs typeface="Times New Roman" pitchFamily="18" charset="0"/>
              </a:rPr>
              <a:t>Гроздья осенью надела.</a:t>
            </a:r>
          </a:p>
          <a:p>
            <a:pPr>
              <a:spcAft>
                <a:spcPts val="0"/>
              </a:spcAft>
            </a:pPr>
            <a:r>
              <a:rPr lang="ru-RU" sz="1400" b="1" dirty="0">
                <a:latin typeface="Times New Roman" pitchFamily="18" charset="0"/>
                <a:ea typeface="Calibri"/>
                <a:cs typeface="Times New Roman" pitchFamily="18" charset="0"/>
              </a:rPr>
              <a:t>В алых ягодках — горчинка.</a:t>
            </a:r>
          </a:p>
          <a:p>
            <a:pPr>
              <a:spcAft>
                <a:spcPts val="0"/>
              </a:spcAft>
            </a:pPr>
            <a:r>
              <a:rPr lang="ru-RU" sz="1400" b="1" dirty="0">
                <a:latin typeface="Times New Roman" pitchFamily="18" charset="0"/>
                <a:ea typeface="Calibri"/>
                <a:cs typeface="Times New Roman" pitchFamily="18" charset="0"/>
              </a:rPr>
              <a:t>Что за деревце? (Рябинка)</a:t>
            </a:r>
          </a:p>
          <a:p>
            <a:pPr algn="ctr">
              <a:spcAft>
                <a:spcPts val="0"/>
              </a:spcAft>
            </a:pPr>
            <a:r>
              <a:rPr lang="ru-RU" sz="1400" b="1" dirty="0">
                <a:latin typeface="Times New Roman" pitchFamily="18" charset="0"/>
                <a:ea typeface="Calibri"/>
                <a:cs typeface="Times New Roman" pitchFamily="18" charset="0"/>
              </a:rPr>
              <a:t>4. Ветви в воду опустила</a:t>
            </a:r>
          </a:p>
          <a:p>
            <a:pPr algn="ctr">
              <a:spcAft>
                <a:spcPts val="0"/>
              </a:spcAft>
            </a:pPr>
            <a:r>
              <a:rPr lang="ru-RU" sz="1400" b="1" dirty="0">
                <a:latin typeface="Times New Roman" pitchFamily="18" charset="0"/>
                <a:ea typeface="Calibri"/>
                <a:cs typeface="Times New Roman" pitchFamily="18" charset="0"/>
              </a:rPr>
              <a:t>И о чем-то загрустила.</a:t>
            </a:r>
          </a:p>
          <a:p>
            <a:pPr algn="ctr">
              <a:spcAft>
                <a:spcPts val="0"/>
              </a:spcAft>
            </a:pPr>
            <a:r>
              <a:rPr lang="ru-RU" sz="1400" b="1" dirty="0">
                <a:latin typeface="Times New Roman" pitchFamily="18" charset="0"/>
                <a:ea typeface="Calibri"/>
                <a:cs typeface="Times New Roman" pitchFamily="18" charset="0"/>
              </a:rPr>
              <a:t>Посмотрите, как красиво</a:t>
            </a:r>
          </a:p>
          <a:p>
            <a:pPr algn="ctr">
              <a:spcAft>
                <a:spcPts val="0"/>
              </a:spcAft>
            </a:pPr>
            <a:r>
              <a:rPr lang="ru-RU" sz="1400" b="1" dirty="0">
                <a:latin typeface="Times New Roman" pitchFamily="18" charset="0"/>
                <a:ea typeface="Calibri"/>
                <a:cs typeface="Times New Roman" pitchFamily="18" charset="0"/>
              </a:rPr>
              <a:t>Над рекой склонилась... (ива)</a:t>
            </a:r>
          </a:p>
          <a:p>
            <a:pPr>
              <a:spcAft>
                <a:spcPts val="0"/>
              </a:spcAft>
            </a:pPr>
            <a:r>
              <a:rPr lang="ru-RU" sz="1400" b="1" dirty="0">
                <a:latin typeface="Times New Roman" pitchFamily="18" charset="0"/>
                <a:ea typeface="Calibri"/>
                <a:cs typeface="Times New Roman" pitchFamily="18" charset="0"/>
              </a:rPr>
              <a:t>5. Над ее густой листвой</a:t>
            </a:r>
          </a:p>
          <a:p>
            <a:pPr>
              <a:spcAft>
                <a:spcPts val="0"/>
              </a:spcAft>
            </a:pPr>
            <a:r>
              <a:rPr lang="ru-RU" sz="1400" b="1" dirty="0">
                <a:latin typeface="Times New Roman" pitchFamily="18" charset="0"/>
                <a:ea typeface="Calibri"/>
                <a:cs typeface="Times New Roman" pitchFamily="18" charset="0"/>
              </a:rPr>
              <a:t>В зной гудит пчелиный рой.</a:t>
            </a:r>
          </a:p>
          <a:p>
            <a:pPr>
              <a:spcAft>
                <a:spcPts val="0"/>
              </a:spcAft>
            </a:pPr>
            <a:r>
              <a:rPr lang="ru-RU" sz="1400" b="1" dirty="0">
                <a:latin typeface="Times New Roman" pitchFamily="18" charset="0"/>
                <a:ea typeface="Calibri"/>
                <a:cs typeface="Times New Roman" pitchFamily="18" charset="0"/>
              </a:rPr>
              <a:t>А зимою всех от гриппа</a:t>
            </a:r>
          </a:p>
          <a:p>
            <a:pPr>
              <a:spcAft>
                <a:spcPts val="0"/>
              </a:spcAft>
            </a:pPr>
            <a:r>
              <a:rPr lang="ru-RU" sz="1400" b="1" dirty="0">
                <a:latin typeface="Times New Roman" pitchFamily="18" charset="0"/>
                <a:ea typeface="Calibri"/>
                <a:cs typeface="Times New Roman" pitchFamily="18" charset="0"/>
              </a:rPr>
              <a:t>Вкусным медом лечит... (липа)</a:t>
            </a:r>
          </a:p>
          <a:p>
            <a:pPr algn="ctr">
              <a:spcAft>
                <a:spcPts val="0"/>
              </a:spcAft>
            </a:pPr>
            <a:r>
              <a:rPr lang="ru-RU" sz="1400" b="1" dirty="0" smtClean="0">
                <a:latin typeface="Times New Roman" pitchFamily="18" charset="0"/>
                <a:ea typeface="Calibri"/>
                <a:cs typeface="Times New Roman" pitchFamily="18" charset="0"/>
              </a:rPr>
              <a:t>6. Будто </a:t>
            </a:r>
            <a:r>
              <a:rPr lang="ru-RU" sz="1400" b="1" dirty="0">
                <a:latin typeface="Times New Roman" pitchFamily="18" charset="0"/>
                <a:ea typeface="Calibri"/>
                <a:cs typeface="Times New Roman" pitchFamily="18" charset="0"/>
              </a:rPr>
              <a:t>снежный шар бела,</a:t>
            </a:r>
          </a:p>
          <a:p>
            <a:pPr algn="ctr">
              <a:spcAft>
                <a:spcPts val="0"/>
              </a:spcAft>
            </a:pPr>
            <a:r>
              <a:rPr lang="ru-RU" sz="1400" b="1" dirty="0">
                <a:latin typeface="Times New Roman" pitchFamily="18" charset="0"/>
                <a:ea typeface="Calibri"/>
                <a:cs typeface="Times New Roman" pitchFamily="18" charset="0"/>
              </a:rPr>
              <a:t>По весне она цвела,</a:t>
            </a:r>
          </a:p>
          <a:p>
            <a:pPr algn="ctr">
              <a:spcAft>
                <a:spcPts val="0"/>
              </a:spcAft>
            </a:pPr>
            <a:r>
              <a:rPr lang="ru-RU" sz="1400" b="1" dirty="0">
                <a:latin typeface="Times New Roman" pitchFamily="18" charset="0"/>
                <a:ea typeface="Calibri"/>
                <a:cs typeface="Times New Roman" pitchFamily="18" charset="0"/>
              </a:rPr>
              <a:t>Нежный запах источала.</a:t>
            </a:r>
          </a:p>
          <a:p>
            <a:pPr algn="ctr">
              <a:spcAft>
                <a:spcPts val="0"/>
              </a:spcAft>
            </a:pPr>
            <a:r>
              <a:rPr lang="ru-RU" sz="1400" b="1" dirty="0">
                <a:latin typeface="Times New Roman" pitchFamily="18" charset="0"/>
                <a:ea typeface="Calibri"/>
                <a:cs typeface="Times New Roman" pitchFamily="18" charset="0"/>
              </a:rPr>
              <a:t>А когда пора настала,</a:t>
            </a:r>
          </a:p>
          <a:p>
            <a:pPr algn="ctr">
              <a:spcAft>
                <a:spcPts val="0"/>
              </a:spcAft>
            </a:pPr>
            <a:r>
              <a:rPr lang="ru-RU" sz="1400" b="1" dirty="0">
                <a:latin typeface="Times New Roman" pitchFamily="18" charset="0"/>
                <a:ea typeface="Calibri"/>
                <a:cs typeface="Times New Roman" pitchFamily="18" charset="0"/>
              </a:rPr>
              <a:t>Разом сделалась она</a:t>
            </a:r>
          </a:p>
          <a:p>
            <a:pPr algn="ctr">
              <a:spcAft>
                <a:spcPts val="0"/>
              </a:spcAft>
            </a:pPr>
            <a:r>
              <a:rPr lang="ru-RU" sz="1400" b="1" dirty="0">
                <a:latin typeface="Times New Roman" pitchFamily="18" charset="0"/>
                <a:ea typeface="Calibri"/>
                <a:cs typeface="Times New Roman" pitchFamily="18" charset="0"/>
              </a:rPr>
              <a:t>Вся от ягоды черна. (Че</a:t>
            </a:r>
            <a:r>
              <a:rPr lang="ru-RU" b="1" dirty="0">
                <a:latin typeface="Times New Roman" pitchFamily="18" charset="0"/>
                <a:ea typeface="Calibri"/>
                <a:cs typeface="Times New Roman" pitchFamily="18" charset="0"/>
              </a:rPr>
              <a:t>рёмуха)</a:t>
            </a:r>
          </a:p>
          <a:p>
            <a:pPr algn="ctr">
              <a:spcAft>
                <a:spcPts val="0"/>
              </a:spcAft>
            </a:pPr>
            <a:r>
              <a:rPr lang="ru-RU" dirty="0">
                <a:ea typeface="Calibri"/>
                <a:cs typeface="Times New Roman"/>
              </a:rPr>
              <a:t> </a:t>
            </a:r>
          </a:p>
        </p:txBody>
      </p:sp>
    </p:spTree>
    <p:extLst>
      <p:ext uri="{BB962C8B-B14F-4D97-AF65-F5344CB8AC3E}">
        <p14:creationId xmlns:p14="http://schemas.microsoft.com/office/powerpoint/2010/main" val="169604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5" end="2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пользователь\Desktop\декоративные розы из дерева\DSC04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81" y="1357298"/>
            <a:ext cx="2323517" cy="198233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пользователь\Desktop\декоративные розы из дерева\DSC040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90" y="3518704"/>
            <a:ext cx="2355209" cy="24482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пользователь\Desktop\декоративные розы из дерева\DSC040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747340"/>
            <a:ext cx="2023652" cy="35538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00364" y="1534546"/>
            <a:ext cx="3443844" cy="4431983"/>
          </a:xfrm>
          <a:prstGeom prst="rect">
            <a:avLst/>
          </a:prstGeom>
          <a:noFill/>
        </p:spPr>
        <p:txBody>
          <a:bodyPr wrap="square" rtlCol="0">
            <a:spAutoFit/>
          </a:bodyPr>
          <a:lstStyle/>
          <a:p>
            <a:pPr marL="342900" indent="-342900" algn="ctr">
              <a:buAutoNum type="arabicPeriod"/>
            </a:pPr>
            <a:r>
              <a:rPr lang="ru-RU" sz="2400" dirty="0" smtClean="0">
                <a:latin typeface="Times New Roman" pitchFamily="18" charset="0"/>
                <a:cs typeface="Times New Roman" pitchFamily="18" charset="0"/>
              </a:rPr>
              <a:t>Газету скомкать в комок;</a:t>
            </a:r>
          </a:p>
          <a:p>
            <a:pPr marL="342900" indent="-342900" algn="ctr">
              <a:buAutoNum type="arabicPeriod"/>
            </a:pPr>
            <a:r>
              <a:rPr lang="ru-RU" sz="2400" dirty="0" smtClean="0">
                <a:latin typeface="Times New Roman" pitchFamily="18" charset="0"/>
                <a:cs typeface="Times New Roman" pitchFamily="18" charset="0"/>
              </a:rPr>
              <a:t>Обмотать пряжей, оставляя в низу получаемого клубка небольшое углубление для ствола;</a:t>
            </a:r>
          </a:p>
          <a:p>
            <a:pPr marL="342900" indent="-342900" algn="ctr">
              <a:buAutoNum type="arabicPeriod"/>
            </a:pPr>
            <a:r>
              <a:rPr lang="ru-RU" sz="2400" dirty="0" smtClean="0">
                <a:latin typeface="Times New Roman" pitchFamily="18" charset="0"/>
                <a:cs typeface="Times New Roman" pitchFamily="18" charset="0"/>
              </a:rPr>
              <a:t>Подбираем ветку для ствола и клеем </a:t>
            </a:r>
            <a:r>
              <a:rPr lang="ru-RU" sz="2400" dirty="0">
                <a:latin typeface="Times New Roman" pitchFamily="18" charset="0"/>
                <a:cs typeface="Times New Roman" pitchFamily="18" charset="0"/>
              </a:rPr>
              <a:t>Т</a:t>
            </a:r>
            <a:r>
              <a:rPr lang="ru-RU" sz="2400" dirty="0" smtClean="0">
                <a:latin typeface="Times New Roman" pitchFamily="18" charset="0"/>
                <a:cs typeface="Times New Roman" pitchFamily="18" charset="0"/>
              </a:rPr>
              <a:t>итан приклеиваем.</a:t>
            </a:r>
          </a:p>
          <a:p>
            <a:pPr marL="342900" indent="-342900">
              <a:buAutoNum type="arabicPeriod"/>
            </a:pPr>
            <a:endParaRPr lang="ru-RU" dirty="0"/>
          </a:p>
        </p:txBody>
      </p:sp>
      <p:sp>
        <p:nvSpPr>
          <p:cNvPr id="7" name="Прямоугольник 6"/>
          <p:cNvSpPr/>
          <p:nvPr/>
        </p:nvSpPr>
        <p:spPr>
          <a:xfrm>
            <a:off x="1608049" y="332656"/>
            <a:ext cx="6362182" cy="830997"/>
          </a:xfrm>
          <a:prstGeom prst="rect">
            <a:avLst/>
          </a:prstGeom>
          <a:solidFill>
            <a:srgbClr val="FFFF00"/>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a:r>
              <a:rPr lang="ru-RU" sz="2400" b="1" cap="none" spc="0" dirty="0">
                <a:ln/>
                <a:solidFill>
                  <a:srgbClr val="00B050"/>
                </a:solidFill>
                <a:effectLst/>
              </a:rPr>
              <a:t>Изготовление </a:t>
            </a:r>
            <a:r>
              <a:rPr lang="ru-RU" sz="2400" b="1" cap="none" spc="0" dirty="0" smtClean="0">
                <a:ln/>
                <a:solidFill>
                  <a:srgbClr val="00B050"/>
                </a:solidFill>
                <a:effectLst/>
              </a:rPr>
              <a:t>кроны </a:t>
            </a:r>
            <a:r>
              <a:rPr lang="ru-RU" sz="2400" b="1" cap="none" spc="0" dirty="0">
                <a:ln/>
                <a:solidFill>
                  <a:srgbClr val="00B050"/>
                </a:solidFill>
                <a:effectLst/>
              </a:rPr>
              <a:t>дерева </a:t>
            </a:r>
          </a:p>
          <a:p>
            <a:pPr lvl="0" algn="ctr"/>
            <a:r>
              <a:rPr lang="ru-RU" sz="2400" b="1" cap="none" spc="0" dirty="0">
                <a:ln/>
                <a:solidFill>
                  <a:srgbClr val="00B050"/>
                </a:solidFill>
                <a:effectLst/>
              </a:rPr>
              <a:t>со стволом </a:t>
            </a:r>
            <a:r>
              <a:rPr lang="ru-RU" sz="2400" b="1" cap="none" spc="0" dirty="0" smtClean="0">
                <a:ln/>
                <a:solidFill>
                  <a:srgbClr val="00B050"/>
                </a:solidFill>
                <a:effectLst/>
              </a:rPr>
              <a:t>(2 </a:t>
            </a:r>
            <a:r>
              <a:rPr lang="ru-RU" sz="2400" b="1" cap="none" spc="0" dirty="0">
                <a:ln/>
                <a:solidFill>
                  <a:srgbClr val="00B050"/>
                </a:solidFill>
                <a:effectLst/>
              </a:rPr>
              <a:t>вариант)</a:t>
            </a:r>
          </a:p>
        </p:txBody>
      </p:sp>
      <p:sp>
        <p:nvSpPr>
          <p:cNvPr id="8" name="Прямоугольник 7"/>
          <p:cNvSpPr/>
          <p:nvPr/>
        </p:nvSpPr>
        <p:spPr>
          <a:xfrm>
            <a:off x="2543164" y="2931652"/>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1</a:t>
            </a:r>
          </a:p>
        </p:txBody>
      </p:sp>
      <p:sp>
        <p:nvSpPr>
          <p:cNvPr id="9" name="Прямоугольник 8"/>
          <p:cNvSpPr/>
          <p:nvPr/>
        </p:nvSpPr>
        <p:spPr>
          <a:xfrm>
            <a:off x="2614281" y="5648026"/>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2</a:t>
            </a:r>
          </a:p>
        </p:txBody>
      </p:sp>
      <p:sp>
        <p:nvSpPr>
          <p:cNvPr id="10" name="Прямоугольник 9"/>
          <p:cNvSpPr/>
          <p:nvPr/>
        </p:nvSpPr>
        <p:spPr>
          <a:xfrm>
            <a:off x="6483602" y="5242746"/>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3</a:t>
            </a:r>
          </a:p>
        </p:txBody>
      </p:sp>
    </p:spTree>
    <p:extLst>
      <p:ext uri="{BB962C8B-B14F-4D97-AF65-F5344CB8AC3E}">
        <p14:creationId xmlns:p14="http://schemas.microsoft.com/office/powerpoint/2010/main" val="3172077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пользователь\Desktop\декоративные розы из дерева\DSC040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906" y="1142984"/>
            <a:ext cx="1500198" cy="128588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пользователь\Desktop\декоративные розы из дерева\DSC04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10" y="2857496"/>
            <a:ext cx="1500198" cy="14287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пользователь\Desktop\декоративные розы из дерева\DSC040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9519" y="1071547"/>
            <a:ext cx="1214447" cy="1357321"/>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пользователь\Desktop\декоративные розы из дерева\DSC0408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10" y="4643446"/>
            <a:ext cx="1500198" cy="150019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пользователь\Desktop\декоративные розы из дерева\DSC0408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9520" y="2643182"/>
            <a:ext cx="1285884" cy="1544524"/>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пользователь\Desktop\декоративные розы из дерева\DSC0408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3834" y="4429132"/>
            <a:ext cx="864939" cy="197700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11560" y="305094"/>
            <a:ext cx="7992888"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solidFill>
                    <a:schemeClr val="tx2">
                      <a:lumMod val="50000"/>
                    </a:schemeClr>
                  </a:solidFill>
                </a:ln>
                <a:solidFill>
                  <a:srgbClr val="00B050"/>
                </a:solidFill>
                <a:effectLst>
                  <a:outerShdw blurRad="50800" dist="39000" dir="5460000" algn="tl">
                    <a:srgbClr val="000000">
                      <a:alpha val="38000"/>
                    </a:srgbClr>
                  </a:outerShdw>
                </a:effectLst>
              </a:rPr>
              <a:t> Подготовка ёмкости</a:t>
            </a:r>
            <a:endParaRPr lang="ru-RU" sz="4800" b="1" cap="none" spc="0" dirty="0">
              <a:ln w="11430">
                <a:solidFill>
                  <a:schemeClr val="tx2">
                    <a:lumMod val="50000"/>
                  </a:schemeClr>
                </a:solidFill>
              </a:ln>
              <a:solidFill>
                <a:srgbClr val="00B050"/>
              </a:solidFill>
              <a:effectLst>
                <a:outerShdw blurRad="50800" dist="39000" dir="5460000" algn="tl">
                  <a:srgbClr val="000000">
                    <a:alpha val="38000"/>
                  </a:srgbClr>
                </a:outerShdw>
              </a:effectLst>
            </a:endParaRPr>
          </a:p>
        </p:txBody>
      </p:sp>
      <p:sp>
        <p:nvSpPr>
          <p:cNvPr id="9" name="TextBox 8"/>
          <p:cNvSpPr txBox="1"/>
          <p:nvPr/>
        </p:nvSpPr>
        <p:spPr>
          <a:xfrm>
            <a:off x="2357422" y="1214422"/>
            <a:ext cx="4857784" cy="4893647"/>
          </a:xfrm>
          <a:prstGeom prst="rect">
            <a:avLst/>
          </a:prstGeom>
          <a:noFill/>
        </p:spPr>
        <p:txBody>
          <a:bodyPr wrap="square" rtlCol="0">
            <a:spAutoFit/>
          </a:bodyPr>
          <a:lstStyle/>
          <a:p>
            <a:r>
              <a:rPr lang="ru-RU" sz="2400" dirty="0" smtClean="0">
                <a:latin typeface="Times New Roman" pitchFamily="18" charset="0"/>
                <a:cs typeface="Times New Roman" pitchFamily="18" charset="0"/>
              </a:rPr>
              <a:t>1. Берем бобины нужного диаметра и высоты;</a:t>
            </a:r>
          </a:p>
          <a:p>
            <a:r>
              <a:rPr lang="ru-RU" sz="2400" dirty="0" smtClean="0">
                <a:latin typeface="Times New Roman" pitchFamily="18" charset="0"/>
                <a:cs typeface="Times New Roman" pitchFamily="18" charset="0"/>
              </a:rPr>
              <a:t>2. Обложить бобину мочалом и завязать нитью с верху и снизу;</a:t>
            </a:r>
          </a:p>
          <a:p>
            <a:r>
              <a:rPr lang="ru-RU" sz="2400" dirty="0" smtClean="0">
                <a:latin typeface="Times New Roman" pitchFamily="18" charset="0"/>
                <a:cs typeface="Times New Roman" pitchFamily="18" charset="0"/>
              </a:rPr>
              <a:t>3. Деревянный брусок смазать клеем пистолетом и наклеить на </a:t>
            </a:r>
            <a:r>
              <a:rPr lang="en-US" sz="2400" dirty="0" smtClean="0">
                <a:latin typeface="Times New Roman" pitchFamily="18" charset="0"/>
                <a:cs typeface="Times New Roman" pitchFamily="18" charset="0"/>
              </a:rPr>
              <a:t>CDR </a:t>
            </a:r>
            <a:r>
              <a:rPr lang="ru-RU" sz="2400" dirty="0" smtClean="0">
                <a:latin typeface="Times New Roman" pitchFamily="18" charset="0"/>
                <a:cs typeface="Times New Roman" pitchFamily="18" charset="0"/>
              </a:rPr>
              <a:t>диск;</a:t>
            </a:r>
          </a:p>
          <a:p>
            <a:r>
              <a:rPr lang="ru-RU" sz="2400" dirty="0" smtClean="0">
                <a:latin typeface="Times New Roman" pitchFamily="18" charset="0"/>
                <a:cs typeface="Times New Roman" pitchFamily="18" charset="0"/>
              </a:rPr>
              <a:t>4. Бобину снизу промазать клеем пистолетом или Титаном;</a:t>
            </a:r>
          </a:p>
          <a:p>
            <a:r>
              <a:rPr lang="ru-RU" sz="2400" dirty="0" smtClean="0">
                <a:latin typeface="Times New Roman" pitchFamily="18" charset="0"/>
                <a:cs typeface="Times New Roman" pitchFamily="18" charset="0"/>
              </a:rPr>
              <a:t>5. Приклеить ее </a:t>
            </a:r>
            <a:r>
              <a:rPr lang="ru-RU" sz="2400" dirty="0">
                <a:latin typeface="Times New Roman" pitchFamily="18" charset="0"/>
                <a:cs typeface="Times New Roman" pitchFamily="18" charset="0"/>
              </a:rPr>
              <a:t>к</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CDR </a:t>
            </a:r>
            <a:r>
              <a:rPr lang="ru-RU" sz="2400" dirty="0" smtClean="0">
                <a:latin typeface="Times New Roman" pitchFamily="18" charset="0"/>
                <a:cs typeface="Times New Roman" pitchFamily="18" charset="0"/>
              </a:rPr>
              <a:t>диску;</a:t>
            </a:r>
          </a:p>
          <a:p>
            <a:r>
              <a:rPr lang="ru-RU" sz="2400" dirty="0" smtClean="0">
                <a:latin typeface="Times New Roman" pitchFamily="18" charset="0"/>
                <a:cs typeface="Times New Roman" pitchFamily="18" charset="0"/>
              </a:rPr>
              <a:t>6. Ствол дерева заливаем гипсом, даем застыть и засыпаем камушками, бусинками  и т.д.</a:t>
            </a:r>
            <a:endParaRPr lang="ru-RU" sz="2400" dirty="0">
              <a:latin typeface="Times New Roman" pitchFamily="18" charset="0"/>
              <a:cs typeface="Times New Roman" pitchFamily="18" charset="0"/>
            </a:endParaRPr>
          </a:p>
        </p:txBody>
      </p:sp>
      <p:sp>
        <p:nvSpPr>
          <p:cNvPr id="10" name="Прямоугольник 9"/>
          <p:cNvSpPr/>
          <p:nvPr/>
        </p:nvSpPr>
        <p:spPr>
          <a:xfrm>
            <a:off x="1826603" y="2341372"/>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1</a:t>
            </a:r>
            <a:endParaRPr lang="ru-RU" dirty="0"/>
          </a:p>
        </p:txBody>
      </p:sp>
      <p:sp>
        <p:nvSpPr>
          <p:cNvPr id="11" name="Прямоугольник 10"/>
          <p:cNvSpPr/>
          <p:nvPr/>
        </p:nvSpPr>
        <p:spPr>
          <a:xfrm>
            <a:off x="1914508" y="3985066"/>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2</a:t>
            </a:r>
          </a:p>
        </p:txBody>
      </p:sp>
      <p:sp>
        <p:nvSpPr>
          <p:cNvPr id="12" name="Прямоугольник 11"/>
          <p:cNvSpPr/>
          <p:nvPr/>
        </p:nvSpPr>
        <p:spPr>
          <a:xfrm>
            <a:off x="1755747" y="5941004"/>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3</a:t>
            </a:r>
            <a:endParaRPr lang="ru-RU" dirty="0"/>
          </a:p>
        </p:txBody>
      </p:sp>
      <p:sp>
        <p:nvSpPr>
          <p:cNvPr id="13" name="Прямоугольник 12"/>
          <p:cNvSpPr/>
          <p:nvPr/>
        </p:nvSpPr>
        <p:spPr>
          <a:xfrm>
            <a:off x="7155299" y="2138732"/>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4</a:t>
            </a:r>
          </a:p>
        </p:txBody>
      </p:sp>
      <p:sp>
        <p:nvSpPr>
          <p:cNvPr id="14" name="Прямоугольник 13"/>
          <p:cNvSpPr/>
          <p:nvPr/>
        </p:nvSpPr>
        <p:spPr>
          <a:xfrm>
            <a:off x="7058883" y="3880976"/>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5</a:t>
            </a:r>
          </a:p>
        </p:txBody>
      </p:sp>
      <p:sp>
        <p:nvSpPr>
          <p:cNvPr id="15" name="Прямоугольник 14"/>
          <p:cNvSpPr/>
          <p:nvPr/>
        </p:nvSpPr>
        <p:spPr>
          <a:xfrm>
            <a:off x="7222521" y="6000856"/>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6</a:t>
            </a:r>
          </a:p>
        </p:txBody>
      </p:sp>
    </p:spTree>
    <p:extLst>
      <p:ext uri="{BB962C8B-B14F-4D97-AF65-F5344CB8AC3E}">
        <p14:creationId xmlns:p14="http://schemas.microsoft.com/office/powerpoint/2010/main" val="2043802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пользователь\Desktop\декоративные розы из дерева\DSC040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10" y="500041"/>
            <a:ext cx="1571636" cy="192758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пользователь\Desktop\декоративные розы из дерева\DSC041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10" y="2571744"/>
            <a:ext cx="1537638" cy="171451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пользователь\Desktop\декоративные розы из дерева\DSC0408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10" y="4500570"/>
            <a:ext cx="1500198" cy="1857388"/>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пользователь\Desktop\декоративные розы из дерева\DSC041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0892" y="428604"/>
            <a:ext cx="1643074" cy="175065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пользователь\Desktop\декоративные розы из дерева\DSC0409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0892" y="2500306"/>
            <a:ext cx="1565424" cy="178595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пользователь\Desktop\декоративные розы из дерева\DSC0411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2330" y="4643446"/>
            <a:ext cx="1500198" cy="1742518"/>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285984" y="0"/>
            <a:ext cx="4714908"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solidFill>
                    <a:schemeClr val="tx2">
                      <a:lumMod val="50000"/>
                    </a:schemeClr>
                  </a:solidFill>
                </a:ln>
                <a:solidFill>
                  <a:srgbClr val="00B050"/>
                </a:solidFill>
                <a:effectLst>
                  <a:outerShdw blurRad="50800" dist="39000" dir="5460000" algn="tl">
                    <a:srgbClr val="000000">
                      <a:alpha val="38000"/>
                    </a:srgbClr>
                  </a:outerShdw>
                </a:effectLst>
              </a:rPr>
              <a:t> </a:t>
            </a:r>
            <a:r>
              <a:rPr lang="ru-RU" sz="2400" b="1" dirty="0" smtClean="0">
                <a:ln w="11430">
                  <a:solidFill>
                    <a:schemeClr val="tx2">
                      <a:lumMod val="50000"/>
                    </a:schemeClr>
                  </a:solidFill>
                </a:ln>
                <a:solidFill>
                  <a:srgbClr val="00B050"/>
                </a:solidFill>
                <a:effectLst>
                  <a:outerShdw blurRad="50800" dist="39000" dir="5460000" algn="tl">
                    <a:srgbClr val="000000">
                      <a:alpha val="38000"/>
                    </a:srgbClr>
                  </a:outerShdw>
                </a:effectLst>
              </a:rPr>
              <a:t>Оформление кроны дерева</a:t>
            </a:r>
            <a:endParaRPr lang="ru-RU" sz="4800" b="1" cap="none" spc="0" dirty="0">
              <a:ln w="11430">
                <a:solidFill>
                  <a:schemeClr val="tx2">
                    <a:lumMod val="50000"/>
                  </a:schemeClr>
                </a:solidFill>
              </a:ln>
              <a:solidFill>
                <a:srgbClr val="00B050"/>
              </a:solidFill>
              <a:effectLst>
                <a:outerShdw blurRad="50800" dist="39000" dir="5460000" algn="tl">
                  <a:srgbClr val="000000">
                    <a:alpha val="38000"/>
                  </a:srgbClr>
                </a:outerShdw>
              </a:effectLst>
            </a:endParaRPr>
          </a:p>
        </p:txBody>
      </p:sp>
      <p:sp>
        <p:nvSpPr>
          <p:cNvPr id="9" name="TextBox 8"/>
          <p:cNvSpPr txBox="1"/>
          <p:nvPr/>
        </p:nvSpPr>
        <p:spPr>
          <a:xfrm>
            <a:off x="2357422" y="714356"/>
            <a:ext cx="4572032" cy="6001643"/>
          </a:xfrm>
          <a:prstGeom prst="rect">
            <a:avLst/>
          </a:prstGeom>
          <a:noFill/>
        </p:spPr>
        <p:txBody>
          <a:bodyPr wrap="square" rtlCol="0">
            <a:spAutoFit/>
          </a:bodyPr>
          <a:lstStyle/>
          <a:p>
            <a:pPr marL="342900" indent="-342900" algn="just">
              <a:buAutoNum type="arabicPeriod"/>
            </a:pPr>
            <a:r>
              <a:rPr lang="ru-RU" sz="1600" dirty="0" smtClean="0">
                <a:latin typeface="Times New Roman" pitchFamily="18" charset="0"/>
                <a:cs typeface="Times New Roman" pitchFamily="18" charset="0"/>
              </a:rPr>
              <a:t>Подготовить перепелиные яйца. Яйцо моем теплой водой и аккуратно вытираем насухо. Берем иголку среднего размера и аккуратно протыкаем отверстие в верхней части яйца. Делаем иглой отверстие в нижней части. </a:t>
            </a:r>
            <a:r>
              <a:rPr lang="ru-RU" sz="1600" dirty="0">
                <a:latin typeface="Times New Roman" pitchFamily="18" charset="0"/>
                <a:cs typeface="Times New Roman" pitchFamily="18" charset="0"/>
              </a:rPr>
              <a:t>Н</a:t>
            </a:r>
            <a:r>
              <a:rPr lang="ru-RU" sz="1600" dirty="0" smtClean="0">
                <a:latin typeface="Times New Roman" pitchFamily="18" charset="0"/>
                <a:cs typeface="Times New Roman" pitchFamily="18" charset="0"/>
              </a:rPr>
              <a:t>ужно проткнуть желток, вставляем иглу в большее отверстие чтобы он лопнул. На стакан кладем картон с вырезанным отверстием. Устанавливаем на картонке яйцо большим отверстием вниз. Берем шприц, выдвигаем поршень до упора, вставляем иглу на всю длину в маленькое отверстие, стараясь держать шприц вертикально. </a:t>
            </a:r>
            <a:r>
              <a:rPr lang="ru-RU" sz="1600" dirty="0">
                <a:latin typeface="Times New Roman" pitchFamily="18" charset="0"/>
                <a:cs typeface="Times New Roman" pitchFamily="18" charset="0"/>
              </a:rPr>
              <a:t>Н</a:t>
            </a:r>
            <a:r>
              <a:rPr lang="ru-RU" sz="1600" dirty="0" smtClean="0">
                <a:latin typeface="Times New Roman" pitchFamily="18" charset="0"/>
                <a:cs typeface="Times New Roman" pitchFamily="18" charset="0"/>
              </a:rPr>
              <a:t>ажимаем на поршень - содержимое яйца выливается в стакан.</a:t>
            </a:r>
          </a:p>
          <a:p>
            <a:pPr marL="342900" indent="-342900" algn="just">
              <a:buAutoNum type="arabicPeriod"/>
            </a:pPr>
            <a:r>
              <a:rPr lang="ru-RU" sz="1600" dirty="0" smtClean="0">
                <a:latin typeface="Times New Roman" pitchFamily="18" charset="0"/>
                <a:cs typeface="Times New Roman" pitchFamily="18" charset="0"/>
              </a:rPr>
              <a:t>Готовые розочки из веток окрашиваем.</a:t>
            </a:r>
          </a:p>
          <a:p>
            <a:pPr marL="342900" indent="-342900" algn="just"/>
            <a:r>
              <a:rPr lang="ru-RU" sz="1600" dirty="0" smtClean="0">
                <a:latin typeface="Times New Roman" pitchFamily="18" charset="0"/>
                <a:cs typeface="Times New Roman" pitchFamily="18" charset="0"/>
              </a:rPr>
              <a:t>3.-4. Перепелиные яйца приклеиваем клеем пистолет к кроне сверху вниз</a:t>
            </a:r>
          </a:p>
          <a:p>
            <a:pPr marL="342900" indent="-342900" algn="just"/>
            <a:r>
              <a:rPr lang="ru-RU" sz="1600" dirty="0" smtClean="0">
                <a:latin typeface="Times New Roman" pitchFamily="18" charset="0"/>
                <a:cs typeface="Times New Roman" pitchFamily="18" charset="0"/>
              </a:rPr>
              <a:t>5.-6  Между промежутками приклеиваем  деревянные розочки</a:t>
            </a:r>
          </a:p>
          <a:p>
            <a:pPr marL="342900" indent="-342900" algn="just"/>
            <a:r>
              <a:rPr lang="ru-RU" sz="1600" dirty="0" smtClean="0">
                <a:latin typeface="Times New Roman" pitchFamily="18" charset="0"/>
                <a:cs typeface="Times New Roman" pitchFamily="18" charset="0"/>
              </a:rPr>
              <a:t>7. Декоративное дерево украшаем бусинками, ленточками</a:t>
            </a:r>
          </a:p>
          <a:p>
            <a:endParaRPr lang="ru-RU" sz="1400" i="1" dirty="0" smtClean="0">
              <a:latin typeface="Times New Roman" pitchFamily="18" charset="0"/>
              <a:cs typeface="Times New Roman" pitchFamily="18" charset="0"/>
            </a:endParaRPr>
          </a:p>
          <a:p>
            <a:endParaRPr lang="ru-RU" i="1" dirty="0"/>
          </a:p>
        </p:txBody>
      </p:sp>
      <p:sp>
        <p:nvSpPr>
          <p:cNvPr id="10" name="Прямоугольник 9"/>
          <p:cNvSpPr/>
          <p:nvPr/>
        </p:nvSpPr>
        <p:spPr>
          <a:xfrm>
            <a:off x="1900222" y="2025431"/>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1</a:t>
            </a:r>
          </a:p>
        </p:txBody>
      </p:sp>
      <p:sp>
        <p:nvSpPr>
          <p:cNvPr id="11" name="Прямоугольник 10"/>
          <p:cNvSpPr/>
          <p:nvPr/>
        </p:nvSpPr>
        <p:spPr>
          <a:xfrm>
            <a:off x="1900222" y="3889606"/>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2</a:t>
            </a:r>
          </a:p>
        </p:txBody>
      </p:sp>
      <p:sp>
        <p:nvSpPr>
          <p:cNvPr id="12" name="Прямоугольник 11"/>
          <p:cNvSpPr/>
          <p:nvPr/>
        </p:nvSpPr>
        <p:spPr>
          <a:xfrm>
            <a:off x="1979003" y="5989337"/>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3</a:t>
            </a:r>
          </a:p>
        </p:txBody>
      </p:sp>
      <p:sp>
        <p:nvSpPr>
          <p:cNvPr id="13" name="Прямоугольник 12"/>
          <p:cNvSpPr/>
          <p:nvPr/>
        </p:nvSpPr>
        <p:spPr>
          <a:xfrm>
            <a:off x="7000892" y="1796464"/>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4</a:t>
            </a:r>
          </a:p>
        </p:txBody>
      </p:sp>
      <p:sp>
        <p:nvSpPr>
          <p:cNvPr id="14" name="Прямоугольник 13"/>
          <p:cNvSpPr/>
          <p:nvPr/>
        </p:nvSpPr>
        <p:spPr>
          <a:xfrm>
            <a:off x="6929454" y="4083616"/>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5</a:t>
            </a:r>
          </a:p>
        </p:txBody>
      </p:sp>
      <p:sp>
        <p:nvSpPr>
          <p:cNvPr id="15" name="Прямоугольник 14"/>
          <p:cNvSpPr/>
          <p:nvPr/>
        </p:nvSpPr>
        <p:spPr>
          <a:xfrm>
            <a:off x="6929454" y="6155318"/>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6</a:t>
            </a:r>
          </a:p>
        </p:txBody>
      </p:sp>
    </p:spTree>
    <p:extLst>
      <p:ext uri="{BB962C8B-B14F-4D97-AF65-F5344CB8AC3E}">
        <p14:creationId xmlns:p14="http://schemas.microsoft.com/office/powerpoint/2010/main" val="3893281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пользователь\Desktop\декоративные розы из дерева\S8300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13" y="445571"/>
            <a:ext cx="2255895" cy="3463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пользователь\Desktop\декоративные розы из дерева\S83003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23" y="445571"/>
            <a:ext cx="1975349" cy="3360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3" name="Picture 5" descr="C:\Users\пользователь\Desktop\декоративные розы из дерева\S83003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130" y="422588"/>
            <a:ext cx="2068441" cy="3480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C:\Users\пользователь\Desktop\декоративные розы из дерева\DSC040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440297"/>
            <a:ext cx="1984046" cy="30342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C:\Users\пользователь\Desktop\декоративные розы из дерева\S830038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3440297"/>
            <a:ext cx="1889621" cy="30342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254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05094"/>
            <a:ext cx="799288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smtClean="0">
                <a:ln w="11430">
                  <a:solidFill>
                    <a:schemeClr val="tx2">
                      <a:lumMod val="50000"/>
                    </a:schemeClr>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Пасхальная ваза или игольница</a:t>
            </a:r>
            <a:endParaRPr lang="ru-RU" sz="3200" b="1" cap="none" spc="0" dirty="0">
              <a:ln w="11430">
                <a:solidFill>
                  <a:schemeClr val="tx2">
                    <a:lumMod val="50000"/>
                  </a:schemeClr>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026" name="Picture 2" descr="E:\декоративные розы из дерева\DSC04054.JPG"/>
          <p:cNvPicPr>
            <a:picLocks noChangeAspect="1" noChangeArrowheads="1"/>
          </p:cNvPicPr>
          <p:nvPr/>
        </p:nvPicPr>
        <p:blipFill>
          <a:blip r:embed="rId2"/>
          <a:srcRect/>
          <a:stretch>
            <a:fillRect/>
          </a:stretch>
        </p:blipFill>
        <p:spPr bwMode="auto">
          <a:xfrm>
            <a:off x="607515" y="878184"/>
            <a:ext cx="1646018" cy="1265588"/>
          </a:xfrm>
          <a:prstGeom prst="rect">
            <a:avLst/>
          </a:prstGeom>
          <a:ln>
            <a:noFill/>
          </a:ln>
          <a:effectLst>
            <a:outerShdw blurRad="292100" dist="139700" dir="2700000" algn="tl" rotWithShape="0">
              <a:srgbClr val="333333">
                <a:alpha val="65000"/>
              </a:srgbClr>
            </a:outerShdw>
          </a:effectLst>
        </p:spPr>
      </p:pic>
      <p:pic>
        <p:nvPicPr>
          <p:cNvPr id="1028" name="Picture 4" descr="E:\декоративные розы из дерева\DSCN5776.JPG"/>
          <p:cNvPicPr>
            <a:picLocks noChangeAspect="1" noChangeArrowheads="1"/>
          </p:cNvPicPr>
          <p:nvPr/>
        </p:nvPicPr>
        <p:blipFill>
          <a:blip r:embed="rId3"/>
          <a:srcRect/>
          <a:stretch>
            <a:fillRect/>
          </a:stretch>
        </p:blipFill>
        <p:spPr bwMode="auto">
          <a:xfrm>
            <a:off x="567720" y="3797307"/>
            <a:ext cx="1709833" cy="1299473"/>
          </a:xfrm>
          <a:prstGeom prst="rect">
            <a:avLst/>
          </a:prstGeom>
          <a:ln>
            <a:noFill/>
          </a:ln>
          <a:effectLst>
            <a:outerShdw blurRad="292100" dist="139700" dir="2700000" algn="tl" rotWithShape="0">
              <a:srgbClr val="333333">
                <a:alpha val="65000"/>
              </a:srgbClr>
            </a:outerShdw>
          </a:effectLst>
        </p:spPr>
      </p:pic>
      <p:pic>
        <p:nvPicPr>
          <p:cNvPr id="1029" name="Picture 5" descr="E:\декоративные розы из дерева\DSCN5770.JPG"/>
          <p:cNvPicPr>
            <a:picLocks noChangeAspect="1" noChangeArrowheads="1"/>
          </p:cNvPicPr>
          <p:nvPr/>
        </p:nvPicPr>
        <p:blipFill>
          <a:blip r:embed="rId4"/>
          <a:srcRect/>
          <a:stretch>
            <a:fillRect/>
          </a:stretch>
        </p:blipFill>
        <p:spPr bwMode="auto">
          <a:xfrm>
            <a:off x="543700" y="2334982"/>
            <a:ext cx="1724044" cy="1261810"/>
          </a:xfrm>
          <a:prstGeom prst="rect">
            <a:avLst/>
          </a:prstGeom>
          <a:ln>
            <a:noFill/>
          </a:ln>
          <a:effectLst>
            <a:outerShdw blurRad="292100" dist="139700" dir="2700000" algn="tl" rotWithShape="0">
              <a:srgbClr val="333333">
                <a:alpha val="65000"/>
              </a:srgbClr>
            </a:outerShdw>
          </a:effectLst>
        </p:spPr>
      </p:pic>
      <p:pic>
        <p:nvPicPr>
          <p:cNvPr id="1030" name="Picture 6" descr="E:\декоративные розы из дерева\DSCN5778.JPG"/>
          <p:cNvPicPr>
            <a:picLocks noChangeAspect="1" noChangeArrowheads="1"/>
          </p:cNvPicPr>
          <p:nvPr/>
        </p:nvPicPr>
        <p:blipFill>
          <a:blip r:embed="rId5"/>
          <a:srcRect/>
          <a:stretch>
            <a:fillRect/>
          </a:stretch>
        </p:blipFill>
        <p:spPr bwMode="auto">
          <a:xfrm>
            <a:off x="574679" y="5207890"/>
            <a:ext cx="1693065" cy="1278364"/>
          </a:xfrm>
          <a:prstGeom prst="rect">
            <a:avLst/>
          </a:prstGeom>
          <a:ln>
            <a:noFill/>
          </a:ln>
          <a:effectLst>
            <a:outerShdw blurRad="292100" dist="139700" dir="2700000" algn="tl" rotWithShape="0">
              <a:srgbClr val="333333">
                <a:alpha val="65000"/>
              </a:srgbClr>
            </a:outerShdw>
          </a:effectLst>
        </p:spPr>
      </p:pic>
      <p:pic>
        <p:nvPicPr>
          <p:cNvPr id="1032" name="Picture 8" descr="E:\декоративные розы из дерева\DSCN5782.JPG"/>
          <p:cNvPicPr>
            <a:picLocks noChangeAspect="1" noChangeArrowheads="1"/>
          </p:cNvPicPr>
          <p:nvPr/>
        </p:nvPicPr>
        <p:blipFill>
          <a:blip r:embed="rId6"/>
          <a:srcRect/>
          <a:stretch>
            <a:fillRect/>
          </a:stretch>
        </p:blipFill>
        <p:spPr bwMode="auto">
          <a:xfrm>
            <a:off x="7090921" y="878184"/>
            <a:ext cx="1492420" cy="126558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843808" y="980728"/>
            <a:ext cx="3744416" cy="5632311"/>
          </a:xfrm>
          <a:prstGeom prst="rect">
            <a:avLst/>
          </a:prstGeom>
          <a:noFill/>
        </p:spPr>
        <p:txBody>
          <a:bodyPr wrap="square" rtlCol="0">
            <a:spAutoFit/>
          </a:bodyPr>
          <a:lstStyle/>
          <a:p>
            <a:r>
              <a:rPr lang="ru-RU" dirty="0" smtClean="0"/>
              <a:t>1. Берем бобину от скотча. Из плотного картона вырезаем дно и приклеиваем клеем Титан.</a:t>
            </a:r>
          </a:p>
          <a:p>
            <a:pPr marL="342900" indent="-342900">
              <a:buAutoNum type="arabicPeriod" startAt="2"/>
            </a:pPr>
            <a:r>
              <a:rPr lang="ru-RU" dirty="0" smtClean="0"/>
              <a:t>Готовим свежие стружки цветов.</a:t>
            </a:r>
          </a:p>
          <a:p>
            <a:pPr marL="342900" indent="-342900">
              <a:buAutoNum type="arabicPeriod" startAt="2"/>
            </a:pPr>
            <a:r>
              <a:rPr lang="ru-RU" dirty="0" smtClean="0"/>
              <a:t>Срезаем острый конец.</a:t>
            </a:r>
          </a:p>
          <a:p>
            <a:pPr marL="342900" indent="-342900">
              <a:buAutoNum type="arabicPeriod" startAt="2"/>
            </a:pPr>
            <a:r>
              <a:rPr lang="ru-RU" dirty="0" smtClean="0"/>
              <a:t>Наносим клей.</a:t>
            </a:r>
          </a:p>
          <a:p>
            <a:pPr marL="342900" indent="-342900">
              <a:buAutoNum type="arabicPeriod" startAt="2"/>
            </a:pPr>
            <a:r>
              <a:rPr lang="ru-RU" dirty="0" smtClean="0"/>
              <a:t>Приклеиваем полученные цветы по кругу ( можно сверху в низ и наоборот)</a:t>
            </a:r>
          </a:p>
          <a:p>
            <a:pPr marL="342900" indent="-342900">
              <a:buAutoNum type="arabicPeriod" startAt="2"/>
            </a:pPr>
            <a:r>
              <a:rPr lang="ru-RU" dirty="0" smtClean="0"/>
              <a:t>Низ бобины можно обмотать бечевкой, лентой, сутажом, пряжей.</a:t>
            </a:r>
          </a:p>
          <a:p>
            <a:pPr marL="342900" indent="-342900">
              <a:buAutoNum type="arabicPeriod" startAt="2"/>
            </a:pPr>
            <a:r>
              <a:rPr lang="ru-RU" dirty="0" smtClean="0"/>
              <a:t>На дно вазы укладываем мочало в виде гнезда и приклеиваем перепелиные яйца</a:t>
            </a:r>
          </a:p>
          <a:p>
            <a:pPr marL="342900" indent="-342900">
              <a:buAutoNum type="arabicPeriod" startAt="2"/>
            </a:pPr>
            <a:r>
              <a:rPr lang="ru-RU" dirty="0" smtClean="0"/>
              <a:t>Берем поролон вырезаем по объему полученной шкатулки, обтягиваем тканья. Вот и готова игольница.</a:t>
            </a:r>
          </a:p>
          <a:p>
            <a:pPr marL="342900" indent="-342900">
              <a:buAutoNum type="arabicPeriod" startAt="2"/>
            </a:pPr>
            <a:endParaRPr lang="ru-RU" dirty="0"/>
          </a:p>
        </p:txBody>
      </p:sp>
      <p:pic>
        <p:nvPicPr>
          <p:cNvPr id="10" name="Picture 2" descr="C:\Users\пользователь\Desktop\декоративные розы из дерева\DSCN599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3721" y="3768650"/>
            <a:ext cx="1490727" cy="1182396"/>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descr="C:\Users\пользователь\Desktop\декоративные розы из дерева\S8300325 (2).JPG"/>
          <p:cNvPicPr/>
          <p:nvPr/>
        </p:nvPicPr>
        <p:blipFill rotWithShape="1">
          <a:blip r:embed="rId8">
            <a:extLst>
              <a:ext uri="{28A0092B-C50C-407E-A947-70E740481C1C}">
                <a14:useLocalDpi xmlns:a14="http://schemas.microsoft.com/office/drawing/2010/main" val="0"/>
              </a:ext>
            </a:extLst>
          </a:blip>
          <a:srcRect l="8427" t="82738" r="12079"/>
          <a:stretch/>
        </p:blipFill>
        <p:spPr bwMode="auto">
          <a:xfrm>
            <a:off x="7092614" y="2405495"/>
            <a:ext cx="1511834" cy="1120783"/>
          </a:xfrm>
          <a:prstGeom prst="rect">
            <a:avLst/>
          </a:prstGeom>
          <a:noFill/>
          <a:ln>
            <a:noFill/>
          </a:ln>
          <a:extLst>
            <a:ext uri="{53640926-AAD7-44D8-BBD7-CCE9431645EC}">
              <a14:shadowObscured xmlns:a14="http://schemas.microsoft.com/office/drawing/2010/main"/>
            </a:ext>
          </a:extLst>
        </p:spPr>
      </p:pic>
      <p:pic>
        <p:nvPicPr>
          <p:cNvPr id="7170" name="Picture 2" descr="C:\Users\пользователь\Desktop\декоративные розы из дерева\DSC0435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3402" y="5096781"/>
            <a:ext cx="1501045" cy="1284548"/>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1976806" y="1738492"/>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1</a:t>
            </a:r>
            <a:endParaRPr lang="ru-RU" dirty="0"/>
          </a:p>
        </p:txBody>
      </p:sp>
      <p:sp>
        <p:nvSpPr>
          <p:cNvPr id="14" name="Прямоугольник 13"/>
          <p:cNvSpPr/>
          <p:nvPr/>
        </p:nvSpPr>
        <p:spPr>
          <a:xfrm>
            <a:off x="2055203" y="3191512"/>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2</a:t>
            </a:r>
            <a:endParaRPr lang="ru-RU" dirty="0"/>
          </a:p>
        </p:txBody>
      </p:sp>
      <p:sp>
        <p:nvSpPr>
          <p:cNvPr id="15" name="Прямоугольник 14"/>
          <p:cNvSpPr/>
          <p:nvPr/>
        </p:nvSpPr>
        <p:spPr>
          <a:xfrm>
            <a:off x="2113154" y="4691500"/>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3</a:t>
            </a:r>
            <a:endParaRPr lang="ru-RU" dirty="0"/>
          </a:p>
        </p:txBody>
      </p:sp>
      <p:sp>
        <p:nvSpPr>
          <p:cNvPr id="16" name="Прямоугольник 15"/>
          <p:cNvSpPr/>
          <p:nvPr/>
        </p:nvSpPr>
        <p:spPr>
          <a:xfrm>
            <a:off x="2212669" y="6080974"/>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4</a:t>
            </a:r>
            <a:endParaRPr lang="ru-RU" dirty="0"/>
          </a:p>
        </p:txBody>
      </p:sp>
      <p:sp>
        <p:nvSpPr>
          <p:cNvPr id="17" name="Прямоугольник 16"/>
          <p:cNvSpPr/>
          <p:nvPr/>
        </p:nvSpPr>
        <p:spPr>
          <a:xfrm>
            <a:off x="6885121" y="1896769"/>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5</a:t>
            </a:r>
          </a:p>
        </p:txBody>
      </p:sp>
      <p:sp>
        <p:nvSpPr>
          <p:cNvPr id="18" name="Прямоугольник 17"/>
          <p:cNvSpPr/>
          <p:nvPr/>
        </p:nvSpPr>
        <p:spPr>
          <a:xfrm>
            <a:off x="6874802" y="3191512"/>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6</a:t>
            </a:r>
          </a:p>
        </p:txBody>
      </p:sp>
      <p:sp>
        <p:nvSpPr>
          <p:cNvPr id="19" name="Прямоугольник 18"/>
          <p:cNvSpPr/>
          <p:nvPr/>
        </p:nvSpPr>
        <p:spPr>
          <a:xfrm>
            <a:off x="6721400" y="4545766"/>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7</a:t>
            </a:r>
            <a:endParaRPr lang="ru-RU" dirty="0"/>
          </a:p>
        </p:txBody>
      </p:sp>
      <p:sp>
        <p:nvSpPr>
          <p:cNvPr id="20" name="Прямоугольник 19"/>
          <p:cNvSpPr/>
          <p:nvPr/>
        </p:nvSpPr>
        <p:spPr>
          <a:xfrm>
            <a:off x="6661000" y="5976049"/>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8</a:t>
            </a:r>
            <a:endParaRPr lang="ru-RU" dirty="0"/>
          </a:p>
        </p:txBody>
      </p:sp>
    </p:spTree>
    <p:extLst>
      <p:ext uri="{BB962C8B-B14F-4D97-AF65-F5344CB8AC3E}">
        <p14:creationId xmlns:p14="http://schemas.microsoft.com/office/powerpoint/2010/main" val="1632995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opglobus.ru/skin/smile/s612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5536" y="1124744"/>
            <a:ext cx="2592288" cy="38493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opglobus.ru/skin/smile/s612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029711"/>
            <a:ext cx="2539103" cy="372135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23728" y="534760"/>
            <a:ext cx="4572000" cy="584775"/>
          </a:xfrm>
          <a:prstGeom prst="rect">
            <a:avLst/>
          </a:prstGeom>
        </p:spPr>
        <p:txBody>
          <a:bodyPr>
            <a:spAutoFit/>
          </a:bodyPr>
          <a:lstStyle/>
          <a:p>
            <a:pPr lvl="0" algn="ctr"/>
            <a:r>
              <a:rPr lang="ru-RU" sz="3200" b="1" dirty="0" err="1" smtClean="0">
                <a:ln w="11430">
                  <a:solidFill>
                    <a:srgbClr val="1F497D">
                      <a:lumMod val="50000"/>
                    </a:srgbClr>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физминутка</a:t>
            </a:r>
            <a:endParaRPr lang="ru-RU" sz="3200" b="1" dirty="0">
              <a:ln w="11430">
                <a:solidFill>
                  <a:srgbClr val="1F497D">
                    <a:lumMod val="50000"/>
                  </a:srgbClr>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Прямоугольник 2"/>
          <p:cNvSpPr/>
          <p:nvPr/>
        </p:nvSpPr>
        <p:spPr>
          <a:xfrm>
            <a:off x="2692655" y="1323791"/>
            <a:ext cx="4176464" cy="4524315"/>
          </a:xfrm>
          <a:prstGeom prst="rect">
            <a:avLst/>
          </a:prstGeom>
        </p:spPr>
        <p:txBody>
          <a:bodyPr wrap="square">
            <a:spAutoFit/>
          </a:bodyPr>
          <a:lstStyle/>
          <a:p>
            <a:pPr algn="ctr"/>
            <a:r>
              <a:rPr lang="ru-RU" dirty="0"/>
              <a:t>Вновь у нас физкультминутка</a:t>
            </a:r>
          </a:p>
          <a:p>
            <a:pPr algn="ctr"/>
            <a:r>
              <a:rPr lang="ru-RU" dirty="0"/>
              <a:t>Вновь у нас физкультминутка,</a:t>
            </a:r>
          </a:p>
          <a:p>
            <a:pPr algn="ctr"/>
            <a:r>
              <a:rPr lang="ru-RU" dirty="0"/>
              <a:t>Наклонились, ну-ка, ну-ка!</a:t>
            </a:r>
          </a:p>
          <a:p>
            <a:pPr algn="ctr"/>
            <a:r>
              <a:rPr lang="ru-RU" dirty="0"/>
              <a:t>Распрямились, потянулись,</a:t>
            </a:r>
          </a:p>
          <a:p>
            <a:pPr algn="ctr"/>
            <a:r>
              <a:rPr lang="ru-RU" dirty="0"/>
              <a:t>А теперь назад прогнулись. </a:t>
            </a:r>
            <a:endParaRPr lang="ru-RU" dirty="0" smtClean="0"/>
          </a:p>
          <a:p>
            <a:pPr algn="ctr"/>
            <a:r>
              <a:rPr lang="ru-RU" dirty="0" smtClean="0"/>
              <a:t>Разминаем </a:t>
            </a:r>
            <a:r>
              <a:rPr lang="ru-RU" dirty="0"/>
              <a:t>руки, плечи,</a:t>
            </a:r>
          </a:p>
          <a:p>
            <a:pPr algn="ctr"/>
            <a:r>
              <a:rPr lang="ru-RU" dirty="0"/>
              <a:t>Чтоб сидеть нам было легче,</a:t>
            </a:r>
          </a:p>
          <a:p>
            <a:pPr algn="ctr"/>
            <a:r>
              <a:rPr lang="ru-RU" dirty="0"/>
              <a:t>Чтоб писать, читать, считать</a:t>
            </a:r>
          </a:p>
          <a:p>
            <a:pPr algn="ctr"/>
            <a:r>
              <a:rPr lang="ru-RU" dirty="0"/>
              <a:t>И совсем не уставать. </a:t>
            </a:r>
            <a:endParaRPr lang="ru-RU" dirty="0" smtClean="0"/>
          </a:p>
          <a:p>
            <a:pPr algn="ctr"/>
            <a:r>
              <a:rPr lang="ru-RU" dirty="0" smtClean="0"/>
              <a:t>Голова </a:t>
            </a:r>
            <a:r>
              <a:rPr lang="ru-RU" dirty="0"/>
              <a:t>устала тоже.</a:t>
            </a:r>
          </a:p>
          <a:p>
            <a:pPr algn="ctr"/>
            <a:r>
              <a:rPr lang="ru-RU" dirty="0"/>
              <a:t>Так давайте ей поможем!</a:t>
            </a:r>
          </a:p>
          <a:p>
            <a:pPr algn="ctr"/>
            <a:r>
              <a:rPr lang="ru-RU" dirty="0"/>
              <a:t>Вправо-влево, раз и два.</a:t>
            </a:r>
          </a:p>
          <a:p>
            <a:pPr algn="ctr"/>
            <a:r>
              <a:rPr lang="ru-RU" dirty="0"/>
              <a:t>Думай, думай, голова. (Вращение головой.)</a:t>
            </a:r>
          </a:p>
          <a:p>
            <a:pPr algn="ctr"/>
            <a:r>
              <a:rPr lang="ru-RU" dirty="0"/>
              <a:t>Хоть зарядка коротка,</a:t>
            </a:r>
          </a:p>
          <a:p>
            <a:pPr algn="ctr"/>
            <a:r>
              <a:rPr lang="ru-RU" dirty="0"/>
              <a:t>Отдохнули мы слегка. </a:t>
            </a:r>
          </a:p>
        </p:txBody>
      </p:sp>
    </p:spTree>
    <p:extLst>
      <p:ext uri="{BB962C8B-B14F-4D97-AF65-F5344CB8AC3E}">
        <p14:creationId xmlns:p14="http://schemas.microsoft.com/office/powerpoint/2010/main" val="4122738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404664"/>
            <a:ext cx="7848872" cy="1569660"/>
          </a:xfrm>
          <a:prstGeom prst="rect">
            <a:avLst/>
          </a:prstGeom>
        </p:spPr>
        <p:txBody>
          <a:bodyPr wrap="square">
            <a:spAutoFit/>
          </a:bodyPr>
          <a:lstStyle/>
          <a:p>
            <a:pPr algn="ctr">
              <a:spcAft>
                <a:spcPts val="0"/>
              </a:spcAft>
            </a:pPr>
            <a:r>
              <a:rPr lang="ru-RU" sz="1600" dirty="0">
                <a:solidFill>
                  <a:srgbClr val="232323"/>
                </a:solidFill>
                <a:latin typeface="Times New Roman"/>
                <a:ea typeface="Calibri"/>
                <a:cs typeface="Times New Roman"/>
              </a:rPr>
              <a:t>Клеевые пистолеты («горячие пистолеты», «</a:t>
            </a:r>
            <a:r>
              <a:rPr lang="ru-RU" sz="1600" dirty="0" err="1">
                <a:solidFill>
                  <a:srgbClr val="232323"/>
                </a:solidFill>
                <a:latin typeface="Times New Roman"/>
                <a:ea typeface="Calibri"/>
                <a:cs typeface="Times New Roman"/>
              </a:rPr>
              <a:t>термопистолеты</a:t>
            </a:r>
            <a:r>
              <a:rPr lang="ru-RU" sz="1600" dirty="0">
                <a:solidFill>
                  <a:srgbClr val="232323"/>
                </a:solidFill>
                <a:latin typeface="Times New Roman"/>
                <a:ea typeface="Calibri"/>
                <a:cs typeface="Times New Roman"/>
              </a:rPr>
              <a:t>») применяются для рукоделия, для упаковки изделий, для бытового ремонта. Они просты в обращении, склеивают практически любые материалы (бумагу, пластик, металл, дерево, керамику, ткани и др.), причем делают это в считанные минуты. Чтобы процесс работы с клеевым пистолетом приносил удовольствие, а результаты труда были аккуратными, важно знать некоторые хитрости.</a:t>
            </a:r>
            <a:endParaRPr lang="ru-RU" sz="2000" dirty="0">
              <a:ea typeface="Calibri"/>
              <a:cs typeface="Times New Roman"/>
            </a:endParaRPr>
          </a:p>
        </p:txBody>
      </p:sp>
      <p:sp>
        <p:nvSpPr>
          <p:cNvPr id="4" name="Прямоугольник 3"/>
          <p:cNvSpPr/>
          <p:nvPr/>
        </p:nvSpPr>
        <p:spPr>
          <a:xfrm>
            <a:off x="611560" y="2924944"/>
            <a:ext cx="8064896" cy="2585323"/>
          </a:xfrm>
          <a:prstGeom prst="rect">
            <a:avLst/>
          </a:prstGeom>
        </p:spPr>
        <p:txBody>
          <a:bodyPr wrap="square">
            <a:spAutoFit/>
          </a:bodyPr>
          <a:lstStyle/>
          <a:p>
            <a:pPr algn="just"/>
            <a:r>
              <a:rPr lang="ru-RU" dirty="0"/>
              <a:t>Перед началом работы проверьте, что длины шнура достаточно, чтобы работать без его натяжения. Если стол Вам дорог, накройте его подложкой, чтобы на стол не попали капли клея. Внимание! Во время работы пистолета, носик сильно нагревается! Поэтому не прикасайтесь к носику клеевого пистолета и к расплавленному клею во избежание получения ожога. Постарайтесь не направлять работающий пистолет вертикально вверх – это может привести к повреждению инструмента вытекающим клеем. Для Вашего удобства, клеевые пистолеты снабжаются ножкой-подставкой. Если Вы не работаете с включенным клеевым пистолетом, ставьте его на подставку.</a:t>
            </a:r>
          </a:p>
        </p:txBody>
      </p:sp>
      <p:sp>
        <p:nvSpPr>
          <p:cNvPr id="5" name="Прямоугольник 4"/>
          <p:cNvSpPr/>
          <p:nvPr/>
        </p:nvSpPr>
        <p:spPr>
          <a:xfrm>
            <a:off x="1979712" y="2317522"/>
            <a:ext cx="4824536" cy="369332"/>
          </a:xfrm>
          <a:prstGeom prst="rect">
            <a:avLst/>
          </a:prstGeom>
        </p:spPr>
        <p:txBody>
          <a:bodyPr wrap="square">
            <a:spAutoFit/>
          </a:bodyPr>
          <a:lstStyle/>
          <a:p>
            <a:pPr algn="ctr"/>
            <a:r>
              <a:rPr lang="ru-RU" b="1" dirty="0" smtClean="0"/>
              <a:t>Техника безопасности</a:t>
            </a:r>
            <a:endParaRPr lang="ru-RU" b="1" dirty="0"/>
          </a:p>
        </p:txBody>
      </p:sp>
    </p:spTree>
    <p:extLst>
      <p:ext uri="{BB962C8B-B14F-4D97-AF65-F5344CB8AC3E}">
        <p14:creationId xmlns:p14="http://schemas.microsoft.com/office/powerpoint/2010/main" val="1947778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декоративные розы из дерева\S8300323 (2).JPG"/>
          <p:cNvPicPr>
            <a:picLocks noChangeAspect="1" noChangeArrowheads="1"/>
          </p:cNvPicPr>
          <p:nvPr/>
        </p:nvPicPr>
        <p:blipFill>
          <a:blip r:embed="rId2"/>
          <a:srcRect/>
          <a:stretch>
            <a:fillRect/>
          </a:stretch>
        </p:blipFill>
        <p:spPr bwMode="auto">
          <a:xfrm>
            <a:off x="714348" y="642918"/>
            <a:ext cx="2562225" cy="2419350"/>
          </a:xfrm>
          <a:prstGeom prst="rect">
            <a:avLst/>
          </a:prstGeom>
          <a:noFill/>
        </p:spPr>
      </p:pic>
      <p:pic>
        <p:nvPicPr>
          <p:cNvPr id="2051" name="Picture 3" descr="E:\декоративные розы из дерева\DSC04353.JPG"/>
          <p:cNvPicPr>
            <a:picLocks noChangeAspect="1" noChangeArrowheads="1"/>
          </p:cNvPicPr>
          <p:nvPr/>
        </p:nvPicPr>
        <p:blipFill>
          <a:blip r:embed="rId3"/>
          <a:srcRect/>
          <a:stretch>
            <a:fillRect/>
          </a:stretch>
        </p:blipFill>
        <p:spPr bwMode="auto">
          <a:xfrm>
            <a:off x="6072198" y="3406944"/>
            <a:ext cx="2570154" cy="2476323"/>
          </a:xfrm>
          <a:prstGeom prst="rect">
            <a:avLst/>
          </a:prstGeom>
          <a:noFill/>
        </p:spPr>
      </p:pic>
      <p:pic>
        <p:nvPicPr>
          <p:cNvPr id="2052" name="Picture 4" descr="E:\декоративные розы из дерева\DSC04354.JPG"/>
          <p:cNvPicPr>
            <a:picLocks noChangeAspect="1" noChangeArrowheads="1"/>
          </p:cNvPicPr>
          <p:nvPr/>
        </p:nvPicPr>
        <p:blipFill>
          <a:blip r:embed="rId4"/>
          <a:srcRect/>
          <a:stretch>
            <a:fillRect/>
          </a:stretch>
        </p:blipFill>
        <p:spPr bwMode="auto">
          <a:xfrm>
            <a:off x="714348" y="3357561"/>
            <a:ext cx="2643206" cy="2714645"/>
          </a:xfrm>
          <a:prstGeom prst="rect">
            <a:avLst/>
          </a:prstGeom>
          <a:noFill/>
        </p:spPr>
      </p:pic>
      <p:pic>
        <p:nvPicPr>
          <p:cNvPr id="2054" name="Picture 6" descr="E:\декоративные розы из дерева\S8300318.JPG"/>
          <p:cNvPicPr>
            <a:picLocks noChangeAspect="1" noChangeArrowheads="1"/>
          </p:cNvPicPr>
          <p:nvPr/>
        </p:nvPicPr>
        <p:blipFill>
          <a:blip r:embed="rId5"/>
          <a:srcRect/>
          <a:stretch>
            <a:fillRect/>
          </a:stretch>
        </p:blipFill>
        <p:spPr bwMode="auto">
          <a:xfrm>
            <a:off x="6143636" y="642918"/>
            <a:ext cx="2421821" cy="2357454"/>
          </a:xfrm>
          <a:prstGeom prst="rect">
            <a:avLst/>
          </a:prstGeom>
          <a:noFill/>
        </p:spPr>
      </p:pic>
      <p:pic>
        <p:nvPicPr>
          <p:cNvPr id="1026" name="Picture 2" descr="C:\Users\пользователь\Desktop\декоративные розы из дерева\DSCN599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776432"/>
            <a:ext cx="2289452" cy="22239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пользователь\Desktop\декоративные розы из дерева\S83003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7971" y="3722670"/>
            <a:ext cx="2275369" cy="225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063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05094"/>
            <a:ext cx="799288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smtClean="0">
                <a:ln w="11430">
                  <a:solidFill>
                    <a:schemeClr val="tx2">
                      <a:lumMod val="50000"/>
                    </a:schemeClr>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Идеи из интернета</a:t>
            </a:r>
            <a:endParaRPr lang="ru-RU" sz="3200" b="1" cap="none" spc="0" dirty="0">
              <a:ln w="11430">
                <a:solidFill>
                  <a:schemeClr val="tx2">
                    <a:lumMod val="50000"/>
                  </a:schemeClr>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8194" name="Picture 2" descr="Мастер-класс: Деревянные розочки - Осенний вен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1268760"/>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Мастер-класс, Поделка, изделие Вырезание: Вазочка  из тыквочки с букетиком  &amp;quot;деревянных розочек&amp;quot;. Мини МК. Бумага газетная, Гуашь, Дерево, Клей, Материал природный День учителя, Начало учебного года, Праздник осени. Фото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671" y="1137678"/>
            <a:ext cx="2017280" cy="194421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Мастер-класс, Поделка, изделие Вырезание: Вазочка  из тыквочки с букетиком  &amp;quot;деревянных розочек&amp;quot;. Мини МК. Бумага газетная, Гуашь, Дерево, Клей, Материал природный День учителя, Начало учебного года, Праздник осени. Фото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875" y="3438126"/>
            <a:ext cx="1891620" cy="252216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 Мастер-класс: Цветы из древесной стружки Дерево, Стружки карандашные. Фото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1776" y="3438126"/>
            <a:ext cx="1941061" cy="2583162"/>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 Интерьер, Картина, рисунок, панно, Поделка, изделие Моделирование: Творческий проект моего сынишки &quot;Деревянные розочки&quot; Стружки карандашные 8 марта, День матери, День рождения, День учителя. Фото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6717" y="1556792"/>
            <a:ext cx="2441427" cy="420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78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980728"/>
            <a:ext cx="8280920" cy="5078313"/>
          </a:xfrm>
          <a:prstGeom prst="rect">
            <a:avLst/>
          </a:prstGeom>
        </p:spPr>
        <p:txBody>
          <a:bodyPr wrap="square">
            <a:spAutoFit/>
          </a:bodyPr>
          <a:lstStyle/>
          <a:p>
            <a:r>
              <a:rPr lang="ru-RU" dirty="0" smtClean="0"/>
              <a:t>1. Фоны для презентаций - </a:t>
            </a:r>
            <a:r>
              <a:rPr lang="en-US" dirty="0" smtClean="0">
                <a:hlinkClick r:id="rId2"/>
              </a:rPr>
              <a:t>http://edu-teacherzv.ucoz.ru/load/shablony_i_fony_dlja_prezentacij/4</a:t>
            </a:r>
            <a:r>
              <a:rPr lang="ru-RU" dirty="0" smtClean="0"/>
              <a:t> </a:t>
            </a:r>
          </a:p>
          <a:p>
            <a:r>
              <a:rPr lang="en-US" dirty="0">
                <a:hlinkClick r:id="rId3"/>
              </a:rPr>
              <a:t>http://</a:t>
            </a:r>
            <a:r>
              <a:rPr lang="en-US" dirty="0" smtClean="0">
                <a:hlinkClick r:id="rId3"/>
              </a:rPr>
              <a:t>www.masterjournal.ru/blog/flowers/1639.html</a:t>
            </a:r>
            <a:r>
              <a:rPr lang="ru-RU" dirty="0"/>
              <a:t> . </a:t>
            </a:r>
            <a:endParaRPr lang="ru-RU" dirty="0" smtClean="0"/>
          </a:p>
          <a:p>
            <a:r>
              <a:rPr lang="ru-RU" dirty="0" smtClean="0"/>
              <a:t>2. Лесные </a:t>
            </a:r>
            <a:r>
              <a:rPr lang="ru-RU" dirty="0"/>
              <a:t>поделки </a:t>
            </a:r>
            <a:r>
              <a:rPr lang="en-US" dirty="0">
                <a:hlinkClick r:id="rId4"/>
              </a:rPr>
              <a:t>http://</a:t>
            </a:r>
            <a:r>
              <a:rPr lang="en-US" dirty="0" smtClean="0">
                <a:hlinkClick r:id="rId4"/>
              </a:rPr>
              <a:t>www.sakhalin.ru/boomerang/Drevesnue/podelki.htm</a:t>
            </a:r>
            <a:endParaRPr lang="ru-RU" dirty="0" smtClean="0"/>
          </a:p>
          <a:p>
            <a:pPr lvl="0"/>
            <a:r>
              <a:rPr lang="ru-RU" dirty="0" smtClean="0"/>
              <a:t>3. </a:t>
            </a:r>
            <a:r>
              <a:rPr lang="ru-RU" dirty="0">
                <a:solidFill>
                  <a:prstClr val="black"/>
                </a:solidFill>
              </a:rPr>
              <a:t>Поделки из веток. </a:t>
            </a:r>
            <a:r>
              <a:rPr lang="en-US" dirty="0">
                <a:solidFill>
                  <a:prstClr val="black"/>
                </a:solidFill>
                <a:hlinkClick r:id="rId5"/>
              </a:rPr>
              <a:t>http://mudraja.info/post168991705</a:t>
            </a:r>
            <a:endParaRPr lang="ru-RU" dirty="0">
              <a:solidFill>
                <a:prstClr val="black"/>
              </a:solidFill>
            </a:endParaRPr>
          </a:p>
          <a:p>
            <a:r>
              <a:rPr lang="ru-RU" dirty="0" smtClean="0"/>
              <a:t>4. Цветы </a:t>
            </a:r>
            <a:r>
              <a:rPr lang="ru-RU" dirty="0"/>
              <a:t>из древесной стружки </a:t>
            </a:r>
            <a:r>
              <a:rPr lang="en-US" dirty="0">
                <a:hlinkClick r:id="rId6"/>
              </a:rPr>
              <a:t>http://stranamasterov.ru/node/145888</a:t>
            </a:r>
            <a:r>
              <a:rPr lang="ru-RU" dirty="0"/>
              <a:t> </a:t>
            </a:r>
          </a:p>
          <a:p>
            <a:r>
              <a:rPr lang="ru-RU" dirty="0" smtClean="0">
                <a:hlinkClick r:id="rId7"/>
              </a:rPr>
              <a:t>5. Ваза </a:t>
            </a:r>
            <a:r>
              <a:rPr lang="ru-RU" dirty="0">
                <a:hlinkClick r:id="rId7"/>
              </a:rPr>
              <a:t>из шишек, цветы из стружек </a:t>
            </a:r>
            <a:r>
              <a:rPr lang="en-US" dirty="0">
                <a:hlinkClick r:id="rId7"/>
              </a:rPr>
              <a:t>http://</a:t>
            </a:r>
            <a:r>
              <a:rPr lang="en-US" dirty="0" smtClean="0">
                <a:hlinkClick r:id="rId7"/>
              </a:rPr>
              <a:t>mastersamodelka.ru/blog/vaza_iz_shishek_cvety_iz_struzhek/2010-10-10-69</a:t>
            </a:r>
            <a:endParaRPr lang="ru-RU" dirty="0" smtClean="0"/>
          </a:p>
          <a:p>
            <a:r>
              <a:rPr lang="ru-RU" dirty="0" smtClean="0"/>
              <a:t>6. Букет </a:t>
            </a:r>
            <a:r>
              <a:rPr lang="ru-RU" dirty="0"/>
              <a:t>невиданных цветов </a:t>
            </a:r>
            <a:r>
              <a:rPr lang="en-US" dirty="0">
                <a:hlinkClick r:id="rId8"/>
              </a:rPr>
              <a:t>http://</a:t>
            </a:r>
            <a:r>
              <a:rPr lang="en-US" dirty="0" smtClean="0">
                <a:hlinkClick r:id="rId8"/>
              </a:rPr>
              <a:t>www.nkj.ru/archive/articles/8268/</a:t>
            </a:r>
            <a:endParaRPr lang="ru-RU" dirty="0" smtClean="0"/>
          </a:p>
          <a:p>
            <a:r>
              <a:rPr lang="ru-RU" dirty="0" smtClean="0"/>
              <a:t>7.Деревянные </a:t>
            </a:r>
            <a:r>
              <a:rPr lang="ru-RU" dirty="0"/>
              <a:t>розочки </a:t>
            </a:r>
            <a:r>
              <a:rPr lang="en-US" dirty="0">
                <a:hlinkClick r:id="rId9"/>
              </a:rPr>
              <a:t>http://amari02.ru/post183483661</a:t>
            </a:r>
            <a:endParaRPr lang="ru-RU" dirty="0"/>
          </a:p>
          <a:p>
            <a:r>
              <a:rPr lang="ru-RU" dirty="0" smtClean="0"/>
              <a:t>8. </a:t>
            </a:r>
            <a:r>
              <a:rPr lang="en-US" dirty="0" smtClean="0">
                <a:hlinkClick r:id="rId2"/>
              </a:rPr>
              <a:t>http</a:t>
            </a:r>
            <a:r>
              <a:rPr lang="en-US" dirty="0">
                <a:hlinkClick r:id="rId2"/>
              </a:rPr>
              <a:t>://</a:t>
            </a:r>
            <a:r>
              <a:rPr lang="en-US" dirty="0" smtClean="0">
                <a:hlinkClick r:id="rId2"/>
              </a:rPr>
              <a:t>edu-teacherzv.ucoz.ru/load/shablony_i_fony_dlja_prezentacij/4</a:t>
            </a:r>
            <a:endParaRPr lang="ru-RU" dirty="0" smtClean="0"/>
          </a:p>
          <a:p>
            <a:r>
              <a:rPr lang="ru-RU" dirty="0" smtClean="0">
                <a:hlinkClick r:id="rId10"/>
              </a:rPr>
              <a:t>9. </a:t>
            </a:r>
            <a:r>
              <a:rPr lang="en-US" dirty="0" smtClean="0">
                <a:hlinkClick r:id="rId10"/>
              </a:rPr>
              <a:t>http</a:t>
            </a:r>
            <a:r>
              <a:rPr lang="en-US" dirty="0">
                <a:hlinkClick r:id="rId10"/>
              </a:rPr>
              <a:t>://</a:t>
            </a:r>
            <a:r>
              <a:rPr lang="en-US" dirty="0" smtClean="0">
                <a:hlinkClick r:id="rId10"/>
              </a:rPr>
              <a:t>detpodelki.ru/publ/podelki_iz_prirodnogo_materiala_quot_rozovoe_derevo_quot/18-1-0-514</a:t>
            </a:r>
            <a:endParaRPr lang="ru-RU" dirty="0" smtClean="0"/>
          </a:p>
          <a:p>
            <a:r>
              <a:rPr lang="ru-RU" dirty="0" smtClean="0"/>
              <a:t>10. </a:t>
            </a:r>
            <a:r>
              <a:rPr lang="en-US" dirty="0" smtClean="0">
                <a:hlinkClick r:id="rId11"/>
              </a:rPr>
              <a:t>http</a:t>
            </a:r>
            <a:r>
              <a:rPr lang="en-US" dirty="0">
                <a:hlinkClick r:id="rId11"/>
              </a:rPr>
              <a:t>://</a:t>
            </a:r>
            <a:r>
              <a:rPr lang="en-US" dirty="0" smtClean="0">
                <a:hlinkClick r:id="rId11"/>
              </a:rPr>
              <a:t>stranamasterov.ru/taxonomy/term/330</a:t>
            </a:r>
            <a:endParaRPr lang="ru-RU" dirty="0" smtClean="0"/>
          </a:p>
          <a:p>
            <a:r>
              <a:rPr lang="ru-RU" dirty="0" smtClean="0">
                <a:hlinkClick r:id="rId12"/>
              </a:rPr>
              <a:t>11. </a:t>
            </a:r>
            <a:r>
              <a:rPr lang="en-US" dirty="0" smtClean="0">
                <a:hlinkClick r:id="rId12"/>
              </a:rPr>
              <a:t>http</a:t>
            </a:r>
            <a:r>
              <a:rPr lang="en-US" dirty="0">
                <a:hlinkClick r:id="rId12"/>
              </a:rPr>
              <a:t>://www.liveinternet.ru/users/3451829/post157257253</a:t>
            </a:r>
            <a:endParaRPr lang="ru-RU" dirty="0"/>
          </a:p>
          <a:p>
            <a:r>
              <a:rPr lang="ru-RU" dirty="0" smtClean="0"/>
              <a:t>12. Фотографии из личного архива.</a:t>
            </a:r>
          </a:p>
          <a:p>
            <a:endParaRPr lang="ru-RU" dirty="0"/>
          </a:p>
        </p:txBody>
      </p:sp>
      <p:sp>
        <p:nvSpPr>
          <p:cNvPr id="11" name="Прямоугольник 10"/>
          <p:cNvSpPr/>
          <p:nvPr/>
        </p:nvSpPr>
        <p:spPr>
          <a:xfrm>
            <a:off x="611560" y="305094"/>
            <a:ext cx="799288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smtClean="0">
                <a:ln w="11430">
                  <a:solidFill>
                    <a:schemeClr val="tx2">
                      <a:lumMod val="50000"/>
                    </a:schemeClr>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Интернет источники</a:t>
            </a:r>
            <a:endParaRPr lang="ru-RU" sz="3200" b="1" cap="none" spc="0" dirty="0">
              <a:ln w="11430">
                <a:solidFill>
                  <a:schemeClr val="tx2">
                    <a:lumMod val="50000"/>
                  </a:schemeClr>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23395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11760" y="3717032"/>
            <a:ext cx="4248472" cy="1877437"/>
          </a:xfrm>
          <a:prstGeom prst="rect">
            <a:avLst/>
          </a:prstGeom>
        </p:spPr>
        <p:txBody>
          <a:bodyPr wrap="square">
            <a:spAutoFit/>
          </a:bodyPr>
          <a:lstStyle/>
          <a:p>
            <a:pPr algn="ctr">
              <a:defRPr/>
            </a:pPr>
            <a:r>
              <a:rPr lang="ru-RU" sz="2000" b="1" dirty="0" smtClean="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Кутузова </a:t>
            </a:r>
            <a:r>
              <a:rPr lang="ru-RU" sz="2000" b="1" dirty="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Наталия </a:t>
            </a:r>
            <a:r>
              <a:rPr lang="ru-RU" sz="2000" b="1" dirty="0" smtClean="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Петровна</a:t>
            </a:r>
            <a:r>
              <a:rPr lang="ru-RU" sz="2000" b="1" dirty="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ru-RU" sz="2000" b="1" dirty="0" smtClean="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p>
          <a:p>
            <a:pPr lvl="0" algn="ctr">
              <a:defRPr/>
            </a:pPr>
            <a:r>
              <a:rPr lang="ru-RU" sz="1600" b="1" dirty="0" smtClean="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учитель </a:t>
            </a:r>
            <a:r>
              <a:rPr lang="ru-RU" sz="1600" b="1" dirty="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технологии, изобразительного искусства </a:t>
            </a:r>
            <a:endParaRPr lang="ru-RU" sz="1600" b="1" dirty="0" smtClean="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a:p>
            <a:pPr lvl="0" algn="ctr">
              <a:defRPr/>
            </a:pPr>
            <a:r>
              <a:rPr lang="ru-RU" sz="1600" b="1" dirty="0" smtClean="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МАОУ </a:t>
            </a:r>
            <a:r>
              <a:rPr lang="ru-RU" sz="1600" b="1" dirty="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«Нурлатская гимназия»</a:t>
            </a:r>
          </a:p>
          <a:p>
            <a:pPr algn="ctr">
              <a:defRPr/>
            </a:pPr>
            <a:r>
              <a:rPr lang="ru-RU" sz="1600" b="1" dirty="0" smtClean="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педагог </a:t>
            </a:r>
            <a:r>
              <a:rPr lang="ru-RU" sz="1600" b="1" dirty="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дополнительного </a:t>
            </a:r>
            <a:r>
              <a:rPr lang="ru-RU" sz="1600" b="1" dirty="0" smtClean="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образования МБОУ «ЦДТ», </a:t>
            </a:r>
            <a:endParaRPr lang="ru-RU" sz="1600" b="1" dirty="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a:p>
            <a:pPr lvl="0" algn="ctr">
              <a:defRPr/>
            </a:pPr>
            <a:r>
              <a:rPr lang="ru-RU" sz="1600" b="1" dirty="0" smtClean="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города </a:t>
            </a:r>
            <a:r>
              <a:rPr lang="ru-RU" sz="1600" b="1" dirty="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Нурлат, </a:t>
            </a:r>
            <a:r>
              <a:rPr lang="ru-RU" sz="1600" b="1" dirty="0" smtClean="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РТ</a:t>
            </a:r>
            <a:endParaRPr lang="ru-RU" sz="1600" b="1" dirty="0">
              <a:ln w="18000">
                <a:solidFill>
                  <a:srgbClr val="C00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3074" name="Picture 2" descr="C:\Users\пользователь\Desktop\декоративные розы из дерева\S83003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3506843"/>
            <a:ext cx="1548689" cy="27246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04707" y="2232587"/>
            <a:ext cx="8032875"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«Деревянные розочки»</a:t>
            </a:r>
          </a:p>
          <a:p>
            <a:pPr algn="ctr"/>
            <a:r>
              <a:rPr lang="ru-RU" sz="2000" b="1" spc="50" dirty="0" smtClean="0">
                <a:ln w="11430"/>
                <a:solidFill>
                  <a:srgbClr val="002060"/>
                </a:solidFill>
                <a:effectLst>
                  <a:outerShdw blurRad="76200" dist="50800" dir="5400000" algn="tl" rotWithShape="0">
                    <a:srgbClr val="000000">
                      <a:alpha val="65000"/>
                    </a:srgbClr>
                  </a:outerShdw>
                </a:effectLst>
              </a:rPr>
              <a:t>Сувениры и поделки из древесной стружки и бросового материала</a:t>
            </a:r>
            <a:endParaRPr lang="ru-RU" sz="4000" b="1" spc="50" dirty="0">
              <a:ln w="11430"/>
              <a:solidFill>
                <a:srgbClr val="002060"/>
              </a:solidFill>
              <a:effectLst>
                <a:outerShdw blurRad="76200" dist="50800" dir="5400000" algn="tl" rotWithShape="0">
                  <a:srgbClr val="000000">
                    <a:alpha val="65000"/>
                  </a:srgbClr>
                </a:outerShdw>
              </a:effectLst>
            </a:endParaRPr>
          </a:p>
        </p:txBody>
      </p:sp>
      <p:pic>
        <p:nvPicPr>
          <p:cNvPr id="3075" name="Picture 3" descr="C:\Users\пользователь\Desktop\декоративные розы из дерева\S83003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06" y="459558"/>
            <a:ext cx="1763037" cy="17161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пользователь\Desktop\декоративные розы из дерева\DSC043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559" y="380691"/>
            <a:ext cx="2053036" cy="1873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821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799959"/>
            <a:ext cx="7416824"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Всем творческих успехов! </a:t>
            </a:r>
            <a:endParaRPr lang="ru-RU"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9660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11026"/>
            <a:ext cx="7992887" cy="4339650"/>
          </a:xfrm>
          <a:prstGeom prst="rect">
            <a:avLst/>
          </a:prstGeom>
        </p:spPr>
        <p:txBody>
          <a:bodyPr wrap="square">
            <a:spAutoFit/>
          </a:bodyPr>
          <a:lstStyle/>
          <a:p>
            <a:pPr algn="ctr"/>
            <a:r>
              <a:rPr lang="ru-RU" b="1" dirty="0"/>
              <a:t>Дерево - прекрасный поделочный материал</a:t>
            </a:r>
          </a:p>
          <a:p>
            <a:pPr algn="just"/>
            <a:r>
              <a:rPr lang="ru-RU" sz="20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Дерево - прекрасный поделочный материал. Изделия из древесины окружают каждого из нас. Из неё можно сделать красивые и полезные вещи. Оно обладает достаточной твердостью и долговечностью и сравнительно легко обрабатывается самым несложным инструментом. </a:t>
            </a:r>
          </a:p>
          <a:p>
            <a:pPr algn="just"/>
            <a:r>
              <a:rPr lang="ru-RU" sz="2400" dirty="0">
                <a:latin typeface="Times New Roman" pitchFamily="18" charset="0"/>
                <a:cs typeface="Times New Roman" pitchFamily="18" charset="0"/>
              </a:rPr>
              <a:t>  Дерево прочно, упруго, легко склеивается, хорошо поддается отделке. Для работы подойдут ветки: липы, осины,  яблони, рябины, калины, черемухи, можжевельника. Их следует брать свежие, ровненькие, разного диаметра. </a:t>
            </a:r>
          </a:p>
          <a:p>
            <a:endParaRPr lang="ru-RU" dirty="0"/>
          </a:p>
        </p:txBody>
      </p:sp>
      <p:pic>
        <p:nvPicPr>
          <p:cNvPr id="2052" name="Picture 4" descr="C:\Users\пользователь\Desktop\декоративные розы из дерева\1321395611_app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509120"/>
            <a:ext cx="2939009" cy="197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443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424936" cy="5632311"/>
          </a:xfrm>
          <a:prstGeom prst="rect">
            <a:avLst/>
          </a:prstGeom>
        </p:spPr>
        <p:txBody>
          <a:bodyPr wrap="square">
            <a:spAutoFit/>
          </a:bodyPr>
          <a:lstStyle/>
          <a:p>
            <a:pPr algn="just"/>
            <a:r>
              <a:rPr lang="ru-RU" dirty="0" smtClean="0">
                <a:ea typeface="Calibri"/>
                <a:cs typeface="Times New Roman"/>
              </a:rPr>
              <a:t> </a:t>
            </a:r>
            <a:r>
              <a:rPr lang="ru-RU" sz="2400" dirty="0" smtClean="0">
                <a:latin typeface="Times New Roman" pitchFamily="18" charset="0"/>
                <a:ea typeface="Calibri"/>
                <a:cs typeface="Times New Roman" pitchFamily="18" charset="0"/>
              </a:rPr>
              <a:t>С приходом весны и до поздней осени наступает время обрезки «зеленых жителей» наших садов: нужно проредить их кроны и укоротить ветки. Благодаря регулярному применению секатора мы добиваемся от плодовых деревьев и ягодных кустарников особенно богатого урожая. Декоративные кустарники</a:t>
            </a:r>
            <a:r>
              <a:rPr lang="ru-RU" sz="2400" dirty="0">
                <a:latin typeface="Times New Roman" pitchFamily="18" charset="0"/>
                <a:ea typeface="Calibri"/>
                <a:cs typeface="Times New Roman" pitchFamily="18" charset="0"/>
              </a:rPr>
              <a:t>, а также вьющиеся и </a:t>
            </a:r>
            <a:r>
              <a:rPr lang="ru-RU" sz="2400" dirty="0" smtClean="0">
                <a:latin typeface="Times New Roman" pitchFamily="18" charset="0"/>
                <a:ea typeface="Calibri"/>
                <a:cs typeface="Times New Roman" pitchFamily="18" charset="0"/>
              </a:rPr>
              <a:t>контейнерные </a:t>
            </a:r>
            <a:r>
              <a:rPr lang="ru-RU" sz="2400" dirty="0">
                <a:latin typeface="Times New Roman" pitchFamily="18" charset="0"/>
                <a:ea typeface="Calibri"/>
                <a:cs typeface="Times New Roman" pitchFamily="18" charset="0"/>
              </a:rPr>
              <a:t>растения обрезаем в первую очередь для пышного цветения. Обрезая </a:t>
            </a:r>
            <a:r>
              <a:rPr lang="ru-RU" sz="2400" dirty="0" smtClean="0">
                <a:latin typeface="Times New Roman" pitchFamily="18" charset="0"/>
                <a:ea typeface="Calibri"/>
                <a:cs typeface="Times New Roman" pitchFamily="18" charset="0"/>
              </a:rPr>
              <a:t>деревья</a:t>
            </a:r>
            <a:r>
              <a:rPr lang="ru-RU" sz="2400" dirty="0">
                <a:latin typeface="Times New Roman" pitchFamily="18" charset="0"/>
                <a:ea typeface="Calibri"/>
                <a:cs typeface="Times New Roman" pitchFamily="18" charset="0"/>
              </a:rPr>
              <a:t>, мы прежде всего стремимся придать их кронам соответствующую форму и подольше сохранить ее. </a:t>
            </a:r>
            <a:r>
              <a:rPr lang="ru-RU" sz="2400" dirty="0" smtClean="0">
                <a:latin typeface="Times New Roman" pitchFamily="18" charset="0"/>
                <a:ea typeface="Calibri"/>
                <a:cs typeface="Times New Roman" pitchFamily="18" charset="0"/>
              </a:rPr>
              <a:t> Но тут возникает вопрос: «Что делать с обрезанными ветками?»</a:t>
            </a:r>
          </a:p>
          <a:p>
            <a:pPr algn="ctr"/>
            <a:r>
              <a:rPr lang="ru-RU" sz="2400" dirty="0" smtClean="0">
                <a:latin typeface="Times New Roman" pitchFamily="18" charset="0"/>
                <a:cs typeface="Times New Roman" pitchFamily="18" charset="0"/>
              </a:rPr>
              <a:t>  Сегодня мы научимся изготовлению сувениров из веток: </a:t>
            </a:r>
            <a:r>
              <a:rPr lang="ru-RU" sz="2400" dirty="0" smtClean="0">
                <a:solidFill>
                  <a:srgbClr val="FF0000"/>
                </a:solidFill>
                <a:latin typeface="Times New Roman" pitchFamily="18" charset="0"/>
                <a:cs typeface="Times New Roman" pitchFamily="18" charset="0"/>
              </a:rPr>
              <a:t>Декоративные деревья</a:t>
            </a:r>
          </a:p>
          <a:p>
            <a:pPr marL="342900" indent="-342900" algn="ctr">
              <a:buFontTx/>
              <a:buChar char="-"/>
            </a:pPr>
            <a:r>
              <a:rPr lang="ru-RU" sz="2400" dirty="0" smtClean="0">
                <a:solidFill>
                  <a:srgbClr val="FF0000"/>
                </a:solidFill>
                <a:latin typeface="Times New Roman" pitchFamily="18" charset="0"/>
                <a:cs typeface="Times New Roman" pitchFamily="18" charset="0"/>
              </a:rPr>
              <a:t>Игольница, </a:t>
            </a:r>
          </a:p>
          <a:p>
            <a:pPr marL="342900" indent="-342900" algn="ctr">
              <a:buFontTx/>
              <a:buChar char="-"/>
            </a:pPr>
            <a:r>
              <a:rPr lang="ru-RU" sz="2400" dirty="0">
                <a:solidFill>
                  <a:srgbClr val="FF0000"/>
                </a:solidFill>
                <a:latin typeface="Times New Roman" pitchFamily="18" charset="0"/>
                <a:cs typeface="Times New Roman" pitchFamily="18" charset="0"/>
              </a:rPr>
              <a:t>П</a:t>
            </a:r>
            <a:r>
              <a:rPr lang="ru-RU" sz="2400" dirty="0" smtClean="0">
                <a:solidFill>
                  <a:srgbClr val="FF0000"/>
                </a:solidFill>
                <a:latin typeface="Times New Roman" pitchFamily="18" charset="0"/>
                <a:cs typeface="Times New Roman" pitchFamily="18" charset="0"/>
              </a:rPr>
              <a:t>асхальная ваза</a:t>
            </a:r>
          </a:p>
          <a:p>
            <a:pPr marL="342900" indent="-342900" algn="ctr">
              <a:buFontTx/>
              <a:buChar char="-"/>
            </a:pPr>
            <a:r>
              <a:rPr lang="ru-RU" sz="2400" dirty="0" smtClean="0">
                <a:solidFill>
                  <a:srgbClr val="FF0000"/>
                </a:solidFill>
                <a:latin typeface="Times New Roman" pitchFamily="18" charset="0"/>
                <a:cs typeface="Times New Roman" pitchFamily="18" charset="0"/>
              </a:rPr>
              <a:t>Сердечки на память</a:t>
            </a:r>
            <a:endParaRPr lang="ru-RU"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64081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im3-tub-ru.yandex.net/i?id=339480033-26-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04" y="501492"/>
            <a:ext cx="1312957" cy="1412747"/>
          </a:xfrm>
          <a:prstGeom prst="rect">
            <a:avLst/>
          </a:prstGeom>
          <a:ln>
            <a:noFill/>
          </a:ln>
          <a:effectLst>
            <a:outerShdw blurRad="292100" dist="139700" dir="2700000" algn="tl" rotWithShape="0">
              <a:srgbClr val="333333">
                <a:alpha val="65000"/>
              </a:srgbClr>
            </a:outerShdw>
          </a:effectLst>
          <a:extLst/>
        </p:spPr>
      </p:pic>
      <p:sp>
        <p:nvSpPr>
          <p:cNvPr id="4" name="Прямоугольник 3"/>
          <p:cNvSpPr/>
          <p:nvPr/>
        </p:nvSpPr>
        <p:spPr>
          <a:xfrm>
            <a:off x="611560" y="305094"/>
            <a:ext cx="7992888" cy="523220"/>
          </a:xfrm>
          <a:prstGeom prst="rect">
            <a:avLst/>
          </a:prstGeom>
          <a:noFill/>
        </p:spPr>
        <p:txBody>
          <a:bodyPr wrap="square" lIns="91440" tIns="45720" rIns="91440" bIns="45720">
            <a:spAutoFit/>
          </a:bodyPr>
          <a:lstStyle/>
          <a:p>
            <a:pPr algn="ctr"/>
            <a:r>
              <a:rPr lang="ru-RU" sz="2800" b="1" dirty="0" smtClean="0">
                <a:ln w="19050">
                  <a:solidFill>
                    <a:srgbClr val="002060"/>
                  </a:solidFill>
                  <a:prstDash val="solid"/>
                </a:ln>
                <a:solidFill>
                  <a:srgbClr val="00B050"/>
                </a:solidFill>
                <a:effectLst>
                  <a:outerShdw blurRad="50000" dist="50800" dir="7500000" algn="tl">
                    <a:srgbClr val="000000">
                      <a:shade val="5000"/>
                      <a:alpha val="35000"/>
                    </a:srgbClr>
                  </a:outerShdw>
                </a:effectLst>
              </a:rPr>
              <a:t>Материалы и оборудование</a:t>
            </a:r>
            <a:endParaRPr lang="ru-RU" sz="2800" b="1" dirty="0">
              <a:ln w="19050">
                <a:solidFill>
                  <a:srgbClr val="002060"/>
                </a:solidFill>
                <a:prstDash val="solid"/>
              </a:ln>
              <a:solidFill>
                <a:srgbClr val="00B050"/>
              </a:solidFill>
              <a:effectLst>
                <a:outerShdw blurRad="50000" dist="50800" dir="7500000" algn="tl">
                  <a:srgbClr val="000000">
                    <a:shade val="5000"/>
                    <a:alpha val="35000"/>
                  </a:srgbClr>
                </a:outerShdw>
              </a:effectLst>
            </a:endParaRPr>
          </a:p>
        </p:txBody>
      </p:sp>
      <p:pic>
        <p:nvPicPr>
          <p:cNvPr id="3075" name="Picture 3" descr="C:\Users\пользователь\Desktop\декоративные розы из дерева\DSC040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441" y="2259963"/>
            <a:ext cx="1159419" cy="984747"/>
          </a:xfrm>
          <a:prstGeom prst="rect">
            <a:avLst/>
          </a:prstGeom>
          <a:ln>
            <a:noFill/>
          </a:ln>
          <a:effectLst>
            <a:outerShdw blurRad="292100" dist="139700" dir="2700000" algn="tl" rotWithShape="0">
              <a:srgbClr val="333333">
                <a:alpha val="65000"/>
              </a:srgbClr>
            </a:outerShdw>
          </a:effectLst>
          <a:extLst/>
        </p:spPr>
      </p:pic>
      <p:pic>
        <p:nvPicPr>
          <p:cNvPr id="3078" name="Picture 6" descr="C:\Users\пользователь\Desktop\декоративные розы из дерева\DSC043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878" y="566704"/>
            <a:ext cx="920437" cy="1534175"/>
          </a:xfrm>
          <a:prstGeom prst="rect">
            <a:avLst/>
          </a:prstGeom>
          <a:ln>
            <a:noFill/>
          </a:ln>
          <a:effectLst>
            <a:outerShdw blurRad="292100" dist="139700" dir="2700000" algn="tl" rotWithShape="0">
              <a:srgbClr val="333333">
                <a:alpha val="65000"/>
              </a:srgbClr>
            </a:outerShdw>
          </a:effectLst>
          <a:extLst/>
        </p:spPr>
      </p:pic>
      <p:pic>
        <p:nvPicPr>
          <p:cNvPr id="3079" name="Picture 7" descr="C:\Users\пользователь\Desktop\декоративные розы из дерева\DSC0407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895899"/>
            <a:ext cx="742024" cy="1387439"/>
          </a:xfrm>
          <a:prstGeom prst="rect">
            <a:avLst/>
          </a:prstGeom>
          <a:ln>
            <a:noFill/>
          </a:ln>
          <a:effectLst>
            <a:outerShdw blurRad="292100" dist="139700" dir="2700000" algn="tl" rotWithShape="0">
              <a:srgbClr val="333333">
                <a:alpha val="65000"/>
              </a:srgbClr>
            </a:outerShdw>
          </a:effectLst>
          <a:extLst/>
        </p:spPr>
      </p:pic>
      <p:pic>
        <p:nvPicPr>
          <p:cNvPr id="3080" name="Picture 8" descr="C:\Users\пользователь\Desktop\декоративные розы из дерева\DSC0406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3137" y="4847961"/>
            <a:ext cx="1146665" cy="1009912"/>
          </a:xfrm>
          <a:prstGeom prst="rect">
            <a:avLst/>
          </a:prstGeom>
          <a:ln>
            <a:noFill/>
          </a:ln>
          <a:effectLst>
            <a:outerShdw blurRad="292100" dist="139700" dir="2700000" algn="tl" rotWithShape="0">
              <a:srgbClr val="333333">
                <a:alpha val="65000"/>
              </a:srgbClr>
            </a:outerShdw>
          </a:effectLst>
          <a:extLst/>
        </p:spPr>
      </p:pic>
      <p:pic>
        <p:nvPicPr>
          <p:cNvPr id="3081" name="Picture 9" descr="C:\Users\пользователь\Desktop\декоративные розы из дерева\DSC0406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298" y="4810648"/>
            <a:ext cx="1080542" cy="1084538"/>
          </a:xfrm>
          <a:prstGeom prst="rect">
            <a:avLst/>
          </a:prstGeom>
          <a:ln>
            <a:noFill/>
          </a:ln>
          <a:effectLst>
            <a:outerShdw blurRad="292100" dist="139700" dir="2700000" algn="tl" rotWithShape="0">
              <a:srgbClr val="333333">
                <a:alpha val="65000"/>
              </a:srgbClr>
            </a:outerShdw>
          </a:effectLst>
          <a:extLst/>
        </p:spPr>
      </p:pic>
      <p:pic>
        <p:nvPicPr>
          <p:cNvPr id="3083" name="Picture 11" descr="C:\Users\пользователь\Desktop\декоративные розы из дерева\DSC0406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1" y="895899"/>
            <a:ext cx="1047863" cy="1364064"/>
          </a:xfrm>
          <a:prstGeom prst="rect">
            <a:avLst/>
          </a:prstGeom>
          <a:ln>
            <a:noFill/>
          </a:ln>
          <a:effectLst>
            <a:outerShdw blurRad="292100" dist="139700" dir="2700000" algn="tl" rotWithShape="0">
              <a:srgbClr val="333333">
                <a:alpha val="65000"/>
              </a:srgbClr>
            </a:outerShdw>
          </a:effectLst>
          <a:extLst/>
        </p:spPr>
      </p:pic>
      <p:pic>
        <p:nvPicPr>
          <p:cNvPr id="3084" name="Picture 12" descr="C:\Users\пользователь\Desktop\декоративные розы из дерева\DSC0436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60" y="3538096"/>
            <a:ext cx="1180915" cy="931883"/>
          </a:xfrm>
          <a:prstGeom prst="rect">
            <a:avLst/>
          </a:prstGeom>
          <a:ln>
            <a:noFill/>
          </a:ln>
          <a:effectLst>
            <a:outerShdw blurRad="292100" dist="139700" dir="2700000" algn="tl" rotWithShape="0">
              <a:srgbClr val="333333">
                <a:alpha val="65000"/>
              </a:srgbClr>
            </a:outerShdw>
          </a:effectLst>
          <a:extLst/>
        </p:spPr>
      </p:pic>
      <p:pic>
        <p:nvPicPr>
          <p:cNvPr id="3085" name="Picture 13" descr="C:\Users\пользователь\Desktop\декоративные розы из дерева\DSC0407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472" y="3454031"/>
            <a:ext cx="1159420" cy="997054"/>
          </a:xfrm>
          <a:prstGeom prst="rect">
            <a:avLst/>
          </a:prstGeom>
          <a:ln>
            <a:noFill/>
          </a:ln>
          <a:effectLst>
            <a:outerShdw blurRad="292100" dist="139700" dir="2700000" algn="tl" rotWithShape="0">
              <a:srgbClr val="333333">
                <a:alpha val="65000"/>
              </a:srgbClr>
            </a:outerShdw>
          </a:effectLst>
          <a:extLst/>
        </p:spPr>
      </p:pic>
      <p:pic>
        <p:nvPicPr>
          <p:cNvPr id="3086" name="Picture 14" descr="C:\Users\пользователь\Desktop\декоративные розы из дерева\DSCN576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3971" y="810278"/>
            <a:ext cx="2928065" cy="1460180"/>
          </a:xfrm>
          <a:prstGeom prst="rect">
            <a:avLst/>
          </a:prstGeom>
          <a:ln>
            <a:noFill/>
          </a:ln>
          <a:effectLst>
            <a:outerShdw blurRad="292100" dist="139700" dir="2700000" algn="tl" rotWithShape="0">
              <a:srgbClr val="333333">
                <a:alpha val="65000"/>
              </a:srgbClr>
            </a:outerShdw>
          </a:effectLst>
          <a:extLst/>
        </p:spPr>
      </p:pic>
      <p:sp>
        <p:nvSpPr>
          <p:cNvPr id="3" name="TextBox 2"/>
          <p:cNvSpPr txBox="1"/>
          <p:nvPr/>
        </p:nvSpPr>
        <p:spPr>
          <a:xfrm>
            <a:off x="1886604" y="2484820"/>
            <a:ext cx="5442800" cy="3970318"/>
          </a:xfrm>
          <a:prstGeom prst="rect">
            <a:avLst/>
          </a:prstGeom>
          <a:noFill/>
        </p:spPr>
        <p:txBody>
          <a:bodyPr wrap="square" rtlCol="0">
            <a:spAutoFit/>
          </a:bodyPr>
          <a:lstStyle/>
          <a:p>
            <a:r>
              <a:rPr lang="ru-RU" sz="1400" dirty="0" smtClean="0">
                <a:latin typeface="Times New Roman" pitchFamily="18" charset="0"/>
                <a:cs typeface="Times New Roman" pitchFamily="18" charset="0"/>
              </a:rPr>
              <a:t>Для работы понадобиться:</a:t>
            </a:r>
          </a:p>
          <a:p>
            <a:pPr marL="342900" indent="-342900">
              <a:buAutoNum type="arabicPeriod"/>
            </a:pPr>
            <a:r>
              <a:rPr lang="ru-RU" sz="1400" dirty="0" smtClean="0">
                <a:latin typeface="Times New Roman" pitchFamily="18" charset="0"/>
                <a:cs typeface="Times New Roman" pitchFamily="18" charset="0"/>
              </a:rPr>
              <a:t>Веточки рябины, калины, смородины, вишни, березы, черемухи, можжевельника;</a:t>
            </a:r>
          </a:p>
          <a:p>
            <a:pPr marL="342900" indent="-342900">
              <a:buAutoNum type="arabicPeriod"/>
            </a:pPr>
            <a:r>
              <a:rPr lang="ru-RU" sz="1400" dirty="0" smtClean="0">
                <a:latin typeface="Times New Roman" pitchFamily="18" charset="0"/>
                <a:cs typeface="Times New Roman" pitchFamily="18" charset="0"/>
              </a:rPr>
              <a:t>Клей пистолет;</a:t>
            </a:r>
          </a:p>
          <a:p>
            <a:pPr marL="342900" indent="-342900">
              <a:buAutoNum type="arabicPeriod"/>
            </a:pPr>
            <a:r>
              <a:rPr lang="ru-RU" sz="1400" dirty="0" smtClean="0">
                <a:latin typeface="Times New Roman" pitchFamily="18" charset="0"/>
                <a:cs typeface="Times New Roman" pitchFamily="18" charset="0"/>
              </a:rPr>
              <a:t>Клей титан;</a:t>
            </a:r>
          </a:p>
          <a:p>
            <a:pPr marL="342900" indent="-342900">
              <a:buAutoNum type="arabicPeriod"/>
            </a:pPr>
            <a:r>
              <a:rPr lang="ru-RU" sz="1400" dirty="0" smtClean="0">
                <a:latin typeface="Times New Roman" pitchFamily="18" charset="0"/>
                <a:cs typeface="Times New Roman" pitchFamily="18" charset="0"/>
              </a:rPr>
              <a:t>Клей ПВА</a:t>
            </a:r>
          </a:p>
          <a:p>
            <a:pPr marL="342900" indent="-342900">
              <a:buAutoNum type="arabicPeriod"/>
            </a:pPr>
            <a:r>
              <a:rPr lang="ru-RU" sz="1400" dirty="0" smtClean="0">
                <a:latin typeface="Times New Roman" pitchFamily="18" charset="0"/>
                <a:cs typeface="Times New Roman" pitchFamily="18" charset="0"/>
              </a:rPr>
              <a:t>Автокраска;</a:t>
            </a:r>
          </a:p>
          <a:p>
            <a:pPr marL="342900" indent="-342900">
              <a:buAutoNum type="arabicPeriod"/>
            </a:pPr>
            <a:r>
              <a:rPr lang="ru-RU" sz="1400" dirty="0" smtClean="0">
                <a:latin typeface="Times New Roman" pitchFamily="18" charset="0"/>
                <a:cs typeface="Times New Roman" pitchFamily="18" charset="0"/>
              </a:rPr>
              <a:t>Аквариумные камушки;</a:t>
            </a:r>
          </a:p>
          <a:p>
            <a:pPr marL="342900" indent="-342900">
              <a:buAutoNum type="arabicPeriod"/>
            </a:pPr>
            <a:r>
              <a:rPr lang="ru-RU" sz="1400" dirty="0" smtClean="0">
                <a:latin typeface="Times New Roman" pitchFamily="18" charset="0"/>
                <a:cs typeface="Times New Roman" pitchFamily="18" charset="0"/>
              </a:rPr>
              <a:t>Мяч;</a:t>
            </a:r>
          </a:p>
          <a:p>
            <a:pPr marL="342900" indent="-342900">
              <a:buAutoNum type="arabicPeriod"/>
            </a:pPr>
            <a:r>
              <a:rPr lang="ru-RU" sz="1400" dirty="0" smtClean="0">
                <a:latin typeface="Times New Roman" pitchFamily="18" charset="0"/>
                <a:cs typeface="Times New Roman" pitchFamily="18" charset="0"/>
              </a:rPr>
              <a:t>Мочала;</a:t>
            </a:r>
          </a:p>
          <a:p>
            <a:pPr marL="342900" indent="-342900">
              <a:buAutoNum type="arabicPeriod"/>
            </a:pPr>
            <a:r>
              <a:rPr lang="ru-RU" sz="1400" dirty="0" smtClean="0">
                <a:latin typeface="Times New Roman" pitchFamily="18" charset="0"/>
                <a:cs typeface="Times New Roman" pitchFamily="18" charset="0"/>
              </a:rPr>
              <a:t>Вазочки, баночки, бобины; </a:t>
            </a:r>
          </a:p>
          <a:p>
            <a:pPr marL="342900" indent="-342900">
              <a:buAutoNum type="arabicPeriod"/>
            </a:pPr>
            <a:r>
              <a:rPr lang="ru-RU" sz="1400" dirty="0" smtClean="0">
                <a:latin typeface="Times New Roman" pitchFamily="18" charset="0"/>
                <a:cs typeface="Times New Roman" pitchFamily="18" charset="0"/>
              </a:rPr>
              <a:t>Яйца перепелиные;</a:t>
            </a:r>
          </a:p>
          <a:p>
            <a:pPr marL="342900" indent="-342900">
              <a:buAutoNum type="arabicPeriod"/>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Точилка для карандашей ;</a:t>
            </a:r>
          </a:p>
          <a:p>
            <a:pPr marL="342900" indent="-342900">
              <a:buAutoNum type="arabicPeriod"/>
            </a:pPr>
            <a:r>
              <a:rPr lang="en-US" sz="1400" dirty="0" smtClean="0">
                <a:latin typeface="Times New Roman" pitchFamily="18" charset="0"/>
                <a:cs typeface="Times New Roman" pitchFamily="18" charset="0"/>
              </a:rPr>
              <a:t>CDR </a:t>
            </a:r>
            <a:r>
              <a:rPr lang="ru-RU" sz="1400" dirty="0" smtClean="0">
                <a:latin typeface="Times New Roman" pitchFamily="18" charset="0"/>
                <a:cs typeface="Times New Roman" pitchFamily="18" charset="0"/>
              </a:rPr>
              <a:t>диски;</a:t>
            </a:r>
          </a:p>
          <a:p>
            <a:pPr marL="342900" indent="-342900">
              <a:buAutoNum type="arabicPeriod"/>
            </a:pPr>
            <a:r>
              <a:rPr lang="ru-RU" sz="1400" dirty="0" smtClean="0">
                <a:latin typeface="Times New Roman" pitchFamily="18" charset="0"/>
                <a:cs typeface="Times New Roman" pitchFamily="18" charset="0"/>
              </a:rPr>
              <a:t>Гипс ;</a:t>
            </a:r>
          </a:p>
          <a:p>
            <a:pPr marL="342900" indent="-342900">
              <a:buAutoNum type="arabicPeriod"/>
            </a:pPr>
            <a:r>
              <a:rPr lang="ru-RU" sz="1400" dirty="0" smtClean="0">
                <a:latin typeface="Times New Roman" pitchFamily="18" charset="0"/>
                <a:cs typeface="Times New Roman" pitchFamily="18" charset="0"/>
              </a:rPr>
              <a:t>Картон;</a:t>
            </a:r>
          </a:p>
          <a:p>
            <a:pPr marL="342900" indent="-342900">
              <a:buAutoNum type="arabicPeriod"/>
            </a:pPr>
            <a:r>
              <a:rPr lang="ru-RU" sz="1400" dirty="0" smtClean="0">
                <a:latin typeface="Times New Roman" pitchFamily="18" charset="0"/>
                <a:cs typeface="Times New Roman" pitchFamily="18" charset="0"/>
              </a:rPr>
              <a:t>Пряжа; </a:t>
            </a:r>
          </a:p>
          <a:p>
            <a:pPr marL="342900" indent="-342900">
              <a:buAutoNum type="arabicPeriod"/>
            </a:pPr>
            <a:r>
              <a:rPr lang="ru-RU" sz="1400" dirty="0" smtClean="0">
                <a:latin typeface="Times New Roman" pitchFamily="18" charset="0"/>
                <a:cs typeface="Times New Roman" pitchFamily="18" charset="0"/>
              </a:rPr>
              <a:t>Фурнитура.</a:t>
            </a:r>
          </a:p>
        </p:txBody>
      </p:sp>
      <p:pic>
        <p:nvPicPr>
          <p:cNvPr id="3087" name="Picture 15" descr="C:\Users\пользователь\Desktop\декоративные розы из дерева\DSC0406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93137" y="2287166"/>
            <a:ext cx="1078988" cy="957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853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05094"/>
            <a:ext cx="799288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solidFill>
                    <a:schemeClr val="tx2">
                      <a:lumMod val="50000"/>
                    </a:schemeClr>
                  </a:solidFill>
                </a:ln>
                <a:solidFill>
                  <a:srgbClr val="00B050"/>
                </a:solidFill>
                <a:effectLst>
                  <a:outerShdw blurRad="50800" dist="39000" dir="5460000" algn="tl">
                    <a:srgbClr val="000000">
                      <a:alpha val="38000"/>
                    </a:srgbClr>
                  </a:outerShdw>
                </a:effectLst>
              </a:rPr>
              <a:t>Подготовка материала</a:t>
            </a:r>
            <a:endParaRPr lang="ru-RU" sz="3200" b="1" cap="none" spc="0" dirty="0">
              <a:ln w="11430">
                <a:solidFill>
                  <a:schemeClr val="tx2">
                    <a:lumMod val="50000"/>
                  </a:schemeClr>
                </a:solidFill>
              </a:ln>
              <a:solidFill>
                <a:srgbClr val="00B050"/>
              </a:solidFill>
              <a:effectLst>
                <a:outerShdw blurRad="50800" dist="39000" dir="5460000" algn="tl">
                  <a:srgbClr val="000000">
                    <a:alpha val="38000"/>
                  </a:srgbClr>
                </a:outerShdw>
              </a:effectLst>
            </a:endParaRPr>
          </a:p>
        </p:txBody>
      </p:sp>
      <p:pic>
        <p:nvPicPr>
          <p:cNvPr id="4098" name="Picture 2" descr="C:\Users\пользователь\Desktop\декоративные розы из дерева\DSCN57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063113"/>
            <a:ext cx="1827553" cy="1568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пользователь\Desktop\декоративные розы из дерева\DSCN57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91" y="1191271"/>
            <a:ext cx="1898978" cy="14597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C:\Users\пользователь\Desktop\декоративные розы из дерева\DSCN57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1228" y="1038705"/>
            <a:ext cx="1855510" cy="1471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1" name="Picture 5" descr="C:\Users\пользователь\Desktop\декоративные розы из дерева\DSCN57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46" y="2802236"/>
            <a:ext cx="1889424" cy="1353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C:\Users\пользователь\Desktop\декоративные розы из дерева\DSCN576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543" y="2742555"/>
            <a:ext cx="1875481" cy="1407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82798" y="2742555"/>
            <a:ext cx="3988429" cy="3970318"/>
          </a:xfrm>
          <a:prstGeom prst="rect">
            <a:avLst/>
          </a:prstGeom>
        </p:spPr>
        <p:txBody>
          <a:bodyPr wrap="square">
            <a:spAutoFit/>
          </a:bodyPr>
          <a:lstStyle/>
          <a:p>
            <a:pPr marL="342900" indent="-342900" algn="just">
              <a:buAutoNum type="arabicPeriod"/>
            </a:pPr>
            <a:r>
              <a:rPr lang="ru-RU" dirty="0" smtClean="0">
                <a:latin typeface="Times New Roman" pitchFamily="18" charset="0"/>
                <a:cs typeface="Times New Roman" pitchFamily="18" charset="0"/>
              </a:rPr>
              <a:t>Подготовим </a:t>
            </a:r>
            <a:r>
              <a:rPr lang="ru-RU" dirty="0">
                <a:latin typeface="Times New Roman" pitchFamily="18" charset="0"/>
                <a:cs typeface="Times New Roman" pitchFamily="18" charset="0"/>
              </a:rPr>
              <a:t>точилки и веточки. </a:t>
            </a:r>
            <a:endParaRPr lang="ru-RU" dirty="0" smtClean="0">
              <a:latin typeface="Times New Roman" pitchFamily="18" charset="0"/>
              <a:cs typeface="Times New Roman" pitchFamily="18" charset="0"/>
            </a:endParaRPr>
          </a:p>
          <a:p>
            <a:pPr marL="342900" indent="-342900" algn="just">
              <a:buAutoNum type="arabicPeriod"/>
            </a:pPr>
            <a:r>
              <a:rPr lang="ru-RU" dirty="0" smtClean="0">
                <a:latin typeface="Times New Roman" pitchFamily="18" charset="0"/>
                <a:cs typeface="Times New Roman" pitchFamily="18" charset="0"/>
              </a:rPr>
              <a:t>Начинаем </a:t>
            </a:r>
            <a:r>
              <a:rPr lang="ru-RU" dirty="0">
                <a:latin typeface="Times New Roman" pitchFamily="18" charset="0"/>
                <a:cs typeface="Times New Roman" pitchFamily="18" charset="0"/>
              </a:rPr>
              <a:t>крутить </a:t>
            </a:r>
            <a:r>
              <a:rPr lang="ru-RU" dirty="0" smtClean="0">
                <a:latin typeface="Times New Roman" pitchFamily="18" charset="0"/>
                <a:cs typeface="Times New Roman" pitchFamily="18" charset="0"/>
              </a:rPr>
              <a:t>розочки.</a:t>
            </a:r>
            <a:r>
              <a:rPr lang="ru-RU" dirty="0">
                <a:latin typeface="Times New Roman" pitchFamily="18" charset="0"/>
                <a:cs typeface="Times New Roman" pitchFamily="18" charset="0"/>
              </a:rPr>
              <a:t> аккуратно помогать стружке сразу принимать форму розочки, т.е. подкручиваем стружку.</a:t>
            </a:r>
            <a:endParaRPr lang="ru-RU" dirty="0" smtClean="0">
              <a:latin typeface="Times New Roman" pitchFamily="18" charset="0"/>
              <a:cs typeface="Times New Roman" pitchFamily="18" charset="0"/>
            </a:endParaRPr>
          </a:p>
          <a:p>
            <a:pPr marL="342900" indent="-342900" algn="just">
              <a:buAutoNum type="arabicPeriod"/>
            </a:pPr>
            <a:r>
              <a:rPr lang="ru-RU" dirty="0" smtClean="0">
                <a:latin typeface="Times New Roman" pitchFamily="18" charset="0"/>
                <a:cs typeface="Times New Roman" pitchFamily="18" charset="0"/>
              </a:rPr>
              <a:t>Чтобы розочки не сохли на дно тарелки уложить влажные салфетки.</a:t>
            </a:r>
          </a:p>
          <a:p>
            <a:pPr marL="342900" indent="-342900" algn="just">
              <a:buAutoNum type="arabicPeriod"/>
            </a:pPr>
            <a:r>
              <a:rPr lang="ru-RU" dirty="0" smtClean="0">
                <a:latin typeface="Times New Roman" pitchFamily="18" charset="0"/>
                <a:cs typeface="Times New Roman" pitchFamily="18" charset="0"/>
              </a:rPr>
              <a:t>По желанию готовые розочки можно окрасить </a:t>
            </a:r>
            <a:r>
              <a:rPr lang="ru-RU" dirty="0" err="1">
                <a:solidFill>
                  <a:srgbClr val="000000"/>
                </a:solidFill>
                <a:latin typeface="Times New Roman" pitchFamily="18" charset="0"/>
                <a:cs typeface="Times New Roman" pitchFamily="18" charset="0"/>
              </a:rPr>
              <a:t>аэрозоливой</a:t>
            </a:r>
            <a:r>
              <a:rPr lang="ru-RU" dirty="0" smtClean="0">
                <a:latin typeface="Times New Roman" pitchFamily="18" charset="0"/>
                <a:cs typeface="Times New Roman" pitchFamily="18" charset="0"/>
              </a:rPr>
              <a:t> или акриловой красками.</a:t>
            </a:r>
          </a:p>
          <a:p>
            <a:pPr marL="342900" indent="-342900" algn="just">
              <a:buAutoNum type="arabicPeriod"/>
            </a:pPr>
            <a:r>
              <a:rPr lang="ru-RU" dirty="0" smtClean="0">
                <a:latin typeface="Times New Roman" pitchFamily="18" charset="0"/>
                <a:cs typeface="Times New Roman" pitchFamily="18" charset="0"/>
              </a:rPr>
              <a:t>При работе соблюдаем технику безопасности</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marL="342900" indent="-342900">
              <a:buAutoNum type="arabicPeriod"/>
            </a:pPr>
            <a:endParaRPr lang="ru-RU" dirty="0"/>
          </a:p>
        </p:txBody>
      </p:sp>
      <p:pic>
        <p:nvPicPr>
          <p:cNvPr id="4104" name="Picture 8" descr="C:\Users\пользователь\Desktop\декоративные розы из дерева\DSCN575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284" y="4427088"/>
            <a:ext cx="1952486" cy="1847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15816" y="2226685"/>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1</a:t>
            </a:r>
            <a:endParaRPr lang="ru-RU" dirty="0"/>
          </a:p>
        </p:txBody>
      </p:sp>
      <p:sp>
        <p:nvSpPr>
          <p:cNvPr id="12" name="Прямоугольник 11"/>
          <p:cNvSpPr/>
          <p:nvPr/>
        </p:nvSpPr>
        <p:spPr>
          <a:xfrm>
            <a:off x="584790" y="2245768"/>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2</a:t>
            </a:r>
          </a:p>
        </p:txBody>
      </p:sp>
      <p:sp>
        <p:nvSpPr>
          <p:cNvPr id="13" name="Прямоугольник 12"/>
          <p:cNvSpPr/>
          <p:nvPr/>
        </p:nvSpPr>
        <p:spPr>
          <a:xfrm>
            <a:off x="6771228" y="2104841"/>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2</a:t>
            </a:r>
            <a:endParaRPr lang="ru-RU" dirty="0"/>
          </a:p>
        </p:txBody>
      </p:sp>
      <p:sp>
        <p:nvSpPr>
          <p:cNvPr id="14" name="Прямоугольник 13"/>
          <p:cNvSpPr/>
          <p:nvPr/>
        </p:nvSpPr>
        <p:spPr>
          <a:xfrm>
            <a:off x="594345" y="3745271"/>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2</a:t>
            </a:r>
            <a:endParaRPr lang="ru-RU" dirty="0"/>
          </a:p>
        </p:txBody>
      </p:sp>
      <p:sp>
        <p:nvSpPr>
          <p:cNvPr id="15" name="Прямоугольник 14"/>
          <p:cNvSpPr/>
          <p:nvPr/>
        </p:nvSpPr>
        <p:spPr>
          <a:xfrm>
            <a:off x="6886159" y="3745271"/>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2</a:t>
            </a:r>
            <a:endParaRPr lang="ru-RU" dirty="0"/>
          </a:p>
        </p:txBody>
      </p:sp>
      <p:sp>
        <p:nvSpPr>
          <p:cNvPr id="16" name="Прямоугольник 15"/>
          <p:cNvSpPr/>
          <p:nvPr/>
        </p:nvSpPr>
        <p:spPr>
          <a:xfrm>
            <a:off x="496857" y="5868832"/>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3</a:t>
            </a:r>
            <a:endParaRPr lang="ru-RU" dirty="0"/>
          </a:p>
        </p:txBody>
      </p:sp>
      <p:pic>
        <p:nvPicPr>
          <p:cNvPr id="4105" name="Picture 9" descr="C:\Users\пользователь\Desktop\декоративные розы из дерева\DSC0410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5542" y="4527659"/>
            <a:ext cx="1809367" cy="1746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6858043" y="5862384"/>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4</a:t>
            </a:r>
          </a:p>
        </p:txBody>
      </p:sp>
      <p:pic>
        <p:nvPicPr>
          <p:cNvPr id="5" name="Picture 2" descr="C:\Users\пользователь\Desktop\декоративные розы из дерева\DSCN576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040" y="1038705"/>
            <a:ext cx="1584175" cy="1618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421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пользователь\Desktop\декоративные розы из дерева\DSCN57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4320480" cy="33219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пользователь\Desktop\декоративные розы из дерева\DSCN57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212976"/>
            <a:ext cx="4418958" cy="302433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20072" y="620688"/>
            <a:ext cx="3266830" cy="1754326"/>
          </a:xfrm>
          <a:prstGeom prst="rect">
            <a:avLst/>
          </a:prstGeom>
        </p:spPr>
        <p:txBody>
          <a:bodyPr wrap="square">
            <a:spAutoFit/>
          </a:bodyPr>
          <a:lstStyle/>
          <a:p>
            <a:pPr algn="ctr"/>
            <a:r>
              <a:rPr lang="ru-RU" dirty="0" smtClean="0"/>
              <a:t>Вот так получаются </a:t>
            </a:r>
          </a:p>
          <a:p>
            <a:pPr algn="ctr"/>
            <a:r>
              <a:rPr lang="ru-RU" dirty="0" smtClean="0"/>
              <a:t>цветы </a:t>
            </a:r>
            <a:r>
              <a:rPr lang="ru-RU" dirty="0"/>
              <a:t>из древесной стружки </a:t>
            </a:r>
            <a:r>
              <a:rPr lang="ru-RU" dirty="0" smtClean="0"/>
              <a:t>Веточки должны быть </a:t>
            </a:r>
            <a:r>
              <a:rPr lang="ru-RU" dirty="0" err="1" smtClean="0"/>
              <a:t>свеже</a:t>
            </a:r>
            <a:r>
              <a:rPr lang="ru-RU" dirty="0" smtClean="0"/>
              <a:t>-срезанные. </a:t>
            </a:r>
            <a:r>
              <a:rPr lang="ru-RU" dirty="0"/>
              <a:t>С</a:t>
            </a:r>
            <a:r>
              <a:rPr lang="ru-RU" dirty="0" smtClean="0"/>
              <a:t>тарые </a:t>
            </a:r>
            <a:r>
              <a:rPr lang="ru-RU" dirty="0"/>
              <a:t>и сухие не подходят, плохо закручиваются и ломаются.</a:t>
            </a:r>
          </a:p>
        </p:txBody>
      </p:sp>
      <p:sp>
        <p:nvSpPr>
          <p:cNvPr id="3" name="Прямоугольник 2"/>
          <p:cNvSpPr/>
          <p:nvPr/>
        </p:nvSpPr>
        <p:spPr>
          <a:xfrm>
            <a:off x="507620" y="4221088"/>
            <a:ext cx="3416308" cy="1754326"/>
          </a:xfrm>
          <a:prstGeom prst="rect">
            <a:avLst/>
          </a:prstGeom>
        </p:spPr>
        <p:txBody>
          <a:bodyPr wrap="square">
            <a:spAutoFit/>
          </a:bodyPr>
          <a:lstStyle/>
          <a:p>
            <a:pPr algn="ctr"/>
            <a:r>
              <a:rPr lang="ru-RU" dirty="0" smtClean="0"/>
              <a:t>Свежие срезанные веточки </a:t>
            </a:r>
            <a:r>
              <a:rPr lang="ru-RU" dirty="0"/>
              <a:t>начинаешь точить, </a:t>
            </a:r>
            <a:endParaRPr lang="ru-RU" dirty="0" smtClean="0"/>
          </a:p>
          <a:p>
            <a:pPr algn="ctr"/>
            <a:r>
              <a:rPr lang="ru-RU" dirty="0" smtClean="0"/>
              <a:t>стружка сразу </a:t>
            </a:r>
            <a:r>
              <a:rPr lang="ru-RU" dirty="0"/>
              <a:t>закручивается произвольно в </a:t>
            </a:r>
            <a:r>
              <a:rPr lang="ru-RU" dirty="0" smtClean="0"/>
              <a:t>цветочек-спиральку</a:t>
            </a:r>
          </a:p>
          <a:p>
            <a:pPr algn="ctr"/>
            <a:r>
              <a:rPr lang="ru-RU" dirty="0" smtClean="0"/>
              <a:t> "деревянную розочку".</a:t>
            </a:r>
          </a:p>
        </p:txBody>
      </p:sp>
    </p:spTree>
    <p:extLst>
      <p:ext uri="{BB962C8B-B14F-4D97-AF65-F5344CB8AC3E}">
        <p14:creationId xmlns:p14="http://schemas.microsoft.com/office/powerpoint/2010/main" val="759103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05094"/>
            <a:ext cx="7992888"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solidFill>
                    <a:schemeClr val="tx2">
                      <a:lumMod val="50000"/>
                    </a:schemeClr>
                  </a:solidFill>
                </a:ln>
                <a:solidFill>
                  <a:srgbClr val="00B050"/>
                </a:solidFill>
                <a:effectLst>
                  <a:outerShdw blurRad="50800" dist="39000" dir="5460000" algn="tl">
                    <a:srgbClr val="000000">
                      <a:alpha val="38000"/>
                    </a:srgbClr>
                  </a:outerShdw>
                </a:effectLst>
              </a:rPr>
              <a:t> Декоративные деревья</a:t>
            </a:r>
            <a:endParaRPr lang="ru-RU" sz="4800" b="1" cap="none" spc="0" dirty="0">
              <a:ln w="11430">
                <a:solidFill>
                  <a:schemeClr val="tx2">
                    <a:lumMod val="50000"/>
                  </a:schemeClr>
                </a:solidFill>
              </a:ln>
              <a:solidFill>
                <a:srgbClr val="00B050"/>
              </a:solidFill>
              <a:effectLst>
                <a:outerShdw blurRad="50800" dist="39000" dir="5460000" algn="tl">
                  <a:srgbClr val="000000">
                    <a:alpha val="38000"/>
                  </a:srgbClr>
                </a:outerShdw>
              </a:effectLst>
            </a:endParaRPr>
          </a:p>
        </p:txBody>
      </p:sp>
      <p:pic>
        <p:nvPicPr>
          <p:cNvPr id="5122" name="Picture 2" descr="C:\Users\пользователь\Desktop\декоративные розы из дерева\DSC04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79" y="1331012"/>
            <a:ext cx="2249022" cy="2244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пользователь\Desktop\декоративные розы из дерева\DSC04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331012"/>
            <a:ext cx="1973483" cy="20979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C:\Users\пользователь\Desktop\декоративные розы из дерева\DSC040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33" y="3987212"/>
            <a:ext cx="2227968" cy="2407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5" name="Picture 5" descr="C:\Users\пользователь\Desktop\декоративные розы из дерева\DSC040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1914" y="3853408"/>
            <a:ext cx="2272533" cy="2533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83170" y="2287533"/>
            <a:ext cx="3200075" cy="3170099"/>
          </a:xfrm>
          <a:prstGeom prst="rect">
            <a:avLst/>
          </a:prstGeom>
          <a:noFill/>
        </p:spPr>
        <p:txBody>
          <a:bodyPr wrap="square" rtlCol="0">
            <a:spAutoFit/>
          </a:bodyPr>
          <a:lstStyle/>
          <a:p>
            <a:pPr marL="342900" indent="-342900">
              <a:buAutoNum type="arabicPeriod"/>
            </a:pPr>
            <a:r>
              <a:rPr lang="ru-RU" sz="2000" dirty="0" smtClean="0"/>
              <a:t>В мяче делаем отверстие и набиваем газетой для плотности;</a:t>
            </a:r>
          </a:p>
          <a:p>
            <a:pPr marL="342900" indent="-342900">
              <a:buAutoNum type="arabicPeriod"/>
            </a:pPr>
            <a:r>
              <a:rPr lang="ru-RU" sz="2000" dirty="0" smtClean="0"/>
              <a:t>По диаметру отверстия подбираем  ветку и  приклеиваем ее клеем Титан;</a:t>
            </a:r>
          </a:p>
          <a:p>
            <a:pPr marL="342900" indent="-342900">
              <a:buAutoNum type="arabicPeriod"/>
            </a:pPr>
            <a:r>
              <a:rPr lang="ru-RU" sz="2000" dirty="0" smtClean="0"/>
              <a:t>Шар обмазываем клеем ПВА;</a:t>
            </a:r>
          </a:p>
          <a:p>
            <a:pPr marL="342900" indent="-342900">
              <a:buAutoNum type="arabicPeriod"/>
            </a:pPr>
            <a:r>
              <a:rPr lang="ru-RU" sz="2000" dirty="0" smtClean="0"/>
              <a:t>Обматываем шпагатом;</a:t>
            </a:r>
            <a:endParaRPr lang="ru-RU" sz="2000" dirty="0"/>
          </a:p>
        </p:txBody>
      </p:sp>
      <p:sp>
        <p:nvSpPr>
          <p:cNvPr id="9" name="Прямоугольник 8"/>
          <p:cNvSpPr/>
          <p:nvPr/>
        </p:nvSpPr>
        <p:spPr>
          <a:xfrm>
            <a:off x="2983169" y="1136091"/>
            <a:ext cx="3200075" cy="646331"/>
          </a:xfrm>
          <a:prstGeom prst="rect">
            <a:avLst/>
          </a:prstGeom>
          <a:solidFill>
            <a:srgbClr val="FFFF00"/>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a:r>
              <a:rPr lang="ru-RU" b="1" cap="none" spc="0" dirty="0">
                <a:ln/>
                <a:solidFill>
                  <a:srgbClr val="00B050"/>
                </a:solidFill>
                <a:effectLst/>
              </a:rPr>
              <a:t>Изготовление </a:t>
            </a:r>
            <a:r>
              <a:rPr lang="ru-RU" b="1" cap="none" spc="0" dirty="0" smtClean="0">
                <a:ln/>
                <a:solidFill>
                  <a:srgbClr val="00B050"/>
                </a:solidFill>
                <a:effectLst/>
              </a:rPr>
              <a:t>кроны </a:t>
            </a:r>
            <a:r>
              <a:rPr lang="ru-RU" b="1" cap="none" spc="0" dirty="0">
                <a:ln/>
                <a:solidFill>
                  <a:srgbClr val="00B050"/>
                </a:solidFill>
                <a:effectLst/>
              </a:rPr>
              <a:t>дерева </a:t>
            </a:r>
          </a:p>
          <a:p>
            <a:pPr lvl="0" algn="ctr"/>
            <a:r>
              <a:rPr lang="ru-RU" b="1" cap="none" spc="0" dirty="0">
                <a:ln/>
                <a:solidFill>
                  <a:srgbClr val="00B050"/>
                </a:solidFill>
                <a:effectLst/>
              </a:rPr>
              <a:t>со стволом </a:t>
            </a:r>
            <a:r>
              <a:rPr lang="ru-RU" b="1" cap="none" spc="0" dirty="0" smtClean="0">
                <a:ln/>
                <a:solidFill>
                  <a:srgbClr val="00B050"/>
                </a:solidFill>
                <a:effectLst/>
              </a:rPr>
              <a:t>(1 </a:t>
            </a:r>
            <a:r>
              <a:rPr lang="ru-RU" b="1" cap="none" spc="0" dirty="0">
                <a:ln/>
                <a:solidFill>
                  <a:srgbClr val="00B050"/>
                </a:solidFill>
                <a:effectLst/>
              </a:rPr>
              <a:t>вариант)</a:t>
            </a:r>
          </a:p>
        </p:txBody>
      </p:sp>
      <p:sp>
        <p:nvSpPr>
          <p:cNvPr id="11" name="Прямоугольник 10"/>
          <p:cNvSpPr/>
          <p:nvPr/>
        </p:nvSpPr>
        <p:spPr>
          <a:xfrm>
            <a:off x="2314601" y="3226359"/>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1</a:t>
            </a:r>
            <a:endParaRPr lang="ru-RU" dirty="0"/>
          </a:p>
        </p:txBody>
      </p:sp>
      <p:sp>
        <p:nvSpPr>
          <p:cNvPr id="12" name="Прямоугольник 11"/>
          <p:cNvSpPr/>
          <p:nvPr/>
        </p:nvSpPr>
        <p:spPr>
          <a:xfrm>
            <a:off x="6444208" y="3032701"/>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2</a:t>
            </a:r>
            <a:endParaRPr lang="ru-RU" dirty="0"/>
          </a:p>
        </p:txBody>
      </p:sp>
      <p:sp>
        <p:nvSpPr>
          <p:cNvPr id="13" name="Прямоугольник 12"/>
          <p:cNvSpPr/>
          <p:nvPr/>
        </p:nvSpPr>
        <p:spPr>
          <a:xfrm>
            <a:off x="2314601" y="6022160"/>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3</a:t>
            </a:r>
          </a:p>
        </p:txBody>
      </p:sp>
      <p:sp>
        <p:nvSpPr>
          <p:cNvPr id="14" name="Прямоугольник 13"/>
          <p:cNvSpPr/>
          <p:nvPr/>
        </p:nvSpPr>
        <p:spPr>
          <a:xfrm>
            <a:off x="6228184" y="5994115"/>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4</a:t>
            </a:r>
          </a:p>
        </p:txBody>
      </p:sp>
    </p:spTree>
    <p:extLst>
      <p:ext uri="{BB962C8B-B14F-4D97-AF65-F5344CB8AC3E}">
        <p14:creationId xmlns:p14="http://schemas.microsoft.com/office/powerpoint/2010/main" val="165770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пользователь\Desktop\декоративные розы из дерева\DSC040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17" y="404665"/>
            <a:ext cx="1280328" cy="1224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6" descr="C:\Users\пользователь\Desktop\декоративные розы из дерева\DSC040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016" y="3487839"/>
            <a:ext cx="1317032" cy="1241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6" name="Picture 2" descr="C:\Users\пользователь\Desktop\декоративные розы из дерева\DSC04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017" y="4925366"/>
            <a:ext cx="1354794" cy="1402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descr="C:\Users\пользователь\Desktop\декоративные розы из дерева\DSC0436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016" y="1939761"/>
            <a:ext cx="1280328" cy="12848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C:\Users\пользователь\Desktop\декоративные розы из дерева\DSC0436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5384" y="4623781"/>
            <a:ext cx="1867879" cy="1775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flipH="1">
            <a:off x="2411760" y="1016732"/>
            <a:ext cx="3816424" cy="5016758"/>
          </a:xfrm>
          <a:prstGeom prst="rect">
            <a:avLst/>
          </a:prstGeom>
          <a:noFill/>
        </p:spPr>
        <p:txBody>
          <a:bodyPr wrap="square" rtlCol="0">
            <a:spAutoFit/>
          </a:bodyPr>
          <a:lstStyle/>
          <a:p>
            <a:r>
              <a:rPr lang="ru-RU" sz="2000" dirty="0" smtClean="0"/>
              <a:t>5. Ствол дерева заливаем гипсом в кашпо или любую подходящую емкость на половину и даем застыть;</a:t>
            </a:r>
          </a:p>
          <a:p>
            <a:r>
              <a:rPr lang="ru-RU" sz="2000" dirty="0" smtClean="0"/>
              <a:t>6. Вторую половину засыпаем камушками для аквариума заливая клеем «Титан»;</a:t>
            </a:r>
          </a:p>
          <a:p>
            <a:r>
              <a:rPr lang="ru-RU" sz="2000" dirty="0" smtClean="0"/>
              <a:t>7. Начинаем </a:t>
            </a:r>
            <a:r>
              <a:rPr lang="ru-RU" sz="2000" dirty="0"/>
              <a:t>с вершины </a:t>
            </a:r>
            <a:r>
              <a:rPr lang="ru-RU" sz="2000" dirty="0" smtClean="0"/>
              <a:t>кроны приклеивать полученные розочки клеем пистолетом. Украшаем ствол ленточкой.</a:t>
            </a:r>
          </a:p>
          <a:p>
            <a:r>
              <a:rPr lang="ru-RU" sz="2000" dirty="0" smtClean="0"/>
              <a:t>8. Готовая крона.</a:t>
            </a:r>
          </a:p>
          <a:p>
            <a:r>
              <a:rPr lang="ru-RU" sz="2000" b="1" u="sng" dirty="0" smtClean="0">
                <a:solidFill>
                  <a:srgbClr val="FF0000"/>
                </a:solidFill>
              </a:rPr>
              <a:t>Примечание: </a:t>
            </a:r>
            <a:r>
              <a:rPr lang="ru-RU" sz="2000" dirty="0" smtClean="0"/>
              <a:t>Чтобы цветы имели светлый оттенок надо предварительно с ветки снять кору.</a:t>
            </a:r>
            <a:endParaRPr lang="ru-RU" sz="2000" dirty="0"/>
          </a:p>
        </p:txBody>
      </p:sp>
      <p:sp>
        <p:nvSpPr>
          <p:cNvPr id="10" name="Прямоугольник 9"/>
          <p:cNvSpPr/>
          <p:nvPr/>
        </p:nvSpPr>
        <p:spPr>
          <a:xfrm>
            <a:off x="1784628" y="1342175"/>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5</a:t>
            </a:r>
            <a:endParaRPr lang="ru-RU" dirty="0"/>
          </a:p>
        </p:txBody>
      </p:sp>
      <p:sp>
        <p:nvSpPr>
          <p:cNvPr id="11" name="Прямоугольник 10"/>
          <p:cNvSpPr/>
          <p:nvPr/>
        </p:nvSpPr>
        <p:spPr>
          <a:xfrm>
            <a:off x="1785932" y="2819350"/>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6</a:t>
            </a:r>
            <a:endParaRPr lang="ru-RU" dirty="0"/>
          </a:p>
        </p:txBody>
      </p:sp>
      <p:sp>
        <p:nvSpPr>
          <p:cNvPr id="12" name="Прямоугольник 11"/>
          <p:cNvSpPr/>
          <p:nvPr/>
        </p:nvSpPr>
        <p:spPr>
          <a:xfrm>
            <a:off x="1867811" y="4324136"/>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7</a:t>
            </a:r>
            <a:endParaRPr lang="ru-RU" dirty="0"/>
          </a:p>
        </p:txBody>
      </p:sp>
      <p:sp>
        <p:nvSpPr>
          <p:cNvPr id="13" name="Прямоугольник 12"/>
          <p:cNvSpPr/>
          <p:nvPr/>
        </p:nvSpPr>
        <p:spPr>
          <a:xfrm>
            <a:off x="1896712" y="5922972"/>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7</a:t>
            </a:r>
          </a:p>
        </p:txBody>
      </p:sp>
      <p:sp>
        <p:nvSpPr>
          <p:cNvPr id="16" name="Прямоугольник 15"/>
          <p:cNvSpPr/>
          <p:nvPr/>
        </p:nvSpPr>
        <p:spPr>
          <a:xfrm>
            <a:off x="6228184" y="5994115"/>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8</a:t>
            </a:r>
            <a:endParaRPr lang="ru-RU" dirty="0"/>
          </a:p>
        </p:txBody>
      </p:sp>
      <p:pic>
        <p:nvPicPr>
          <p:cNvPr id="5123" name="Picture 3" descr="C:\Users\пользователь\Desktop\декоративные розы из дерева\S830037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2795" y="425981"/>
            <a:ext cx="1871937" cy="3898155"/>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1830048" y="305094"/>
            <a:ext cx="50462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solidFill>
                    <a:schemeClr val="tx2">
                      <a:lumMod val="50000"/>
                    </a:schemeClr>
                  </a:solidFill>
                </a:ln>
                <a:solidFill>
                  <a:srgbClr val="00B050"/>
                </a:solidFill>
                <a:effectLst>
                  <a:outerShdw blurRad="50800" dist="39000" dir="5460000" algn="tl">
                    <a:srgbClr val="000000">
                      <a:alpha val="38000"/>
                    </a:srgbClr>
                  </a:outerShdw>
                </a:effectLst>
              </a:rPr>
              <a:t>Розовое дерево</a:t>
            </a:r>
            <a:endParaRPr lang="ru-RU" sz="3200" b="1" cap="none" spc="0" dirty="0">
              <a:ln w="11430">
                <a:solidFill>
                  <a:schemeClr val="tx2">
                    <a:lumMod val="50000"/>
                  </a:schemeClr>
                </a:solidFill>
              </a:ln>
              <a:solidFill>
                <a:srgbClr val="00B050"/>
              </a:solidFill>
              <a:effectLst>
                <a:outerShdw blurRad="50800" dist="39000" dir="5460000" algn="tl">
                  <a:srgbClr val="000000">
                    <a:alpha val="38000"/>
                  </a:srgbClr>
                </a:outerShdw>
              </a:effectLst>
            </a:endParaRPr>
          </a:p>
        </p:txBody>
      </p:sp>
      <p:sp>
        <p:nvSpPr>
          <p:cNvPr id="19" name="Прямоугольник 18"/>
          <p:cNvSpPr/>
          <p:nvPr/>
        </p:nvSpPr>
        <p:spPr>
          <a:xfrm>
            <a:off x="6339586" y="3931306"/>
            <a:ext cx="457200" cy="405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8</a:t>
            </a:r>
            <a:endParaRPr lang="ru-RU" dirty="0"/>
          </a:p>
        </p:txBody>
      </p:sp>
    </p:spTree>
    <p:extLst>
      <p:ext uri="{BB962C8B-B14F-4D97-AF65-F5344CB8AC3E}">
        <p14:creationId xmlns:p14="http://schemas.microsoft.com/office/powerpoint/2010/main" val="1295369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1367</Words>
  <Application>Microsoft Office PowerPoint</Application>
  <PresentationFormat>Экран (4:3)</PresentationFormat>
  <Paragraphs>187</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NATALY</cp:lastModifiedBy>
  <cp:revision>45</cp:revision>
  <dcterms:created xsi:type="dcterms:W3CDTF">2012-08-16T11:50:01Z</dcterms:created>
  <dcterms:modified xsi:type="dcterms:W3CDTF">2013-01-29T06:36:46Z</dcterms:modified>
</cp:coreProperties>
</file>