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84" y="-27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Прямоугольник 18"/>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Прямоугольник 1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Прямая соединительная линия 6"/>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Прямоугольник 9"/>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Овал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8" name="Заголовок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ru-RU" smtClean="0"/>
              <a:t>Образец заголовка</a:t>
            </a:r>
            <a:endParaRPr lang="en-US"/>
          </a:p>
        </p:txBody>
      </p:sp>
      <p:sp>
        <p:nvSpPr>
          <p:cNvPr id="15" name="Дата 27"/>
          <p:cNvSpPr>
            <a:spLocks noGrp="1"/>
          </p:cNvSpPr>
          <p:nvPr>
            <p:ph type="dt" sz="half" idx="10"/>
          </p:nvPr>
        </p:nvSpPr>
        <p:spPr/>
        <p:txBody>
          <a:bodyPr/>
          <a:lstStyle>
            <a:lvl1pPr>
              <a:defRPr/>
            </a:lvl1pPr>
          </a:lstStyle>
          <a:p>
            <a:pPr>
              <a:defRPr/>
            </a:pPr>
            <a:fld id="{BA3B30C3-D3FA-49AE-8D87-45B756591633}" type="datetimeFigureOut">
              <a:rPr lang="ru-RU"/>
              <a:pPr>
                <a:defRPr/>
              </a:pPr>
              <a:t>08.03.2013</a:t>
            </a:fld>
            <a:endParaRPr lang="ru-RU"/>
          </a:p>
        </p:txBody>
      </p:sp>
      <p:sp>
        <p:nvSpPr>
          <p:cNvPr id="16" name="Нижний колонтитул 16"/>
          <p:cNvSpPr>
            <a:spLocks noGrp="1"/>
          </p:cNvSpPr>
          <p:nvPr>
            <p:ph type="ftr" sz="quarter" idx="11"/>
          </p:nvPr>
        </p:nvSpPr>
        <p:spPr/>
        <p:txBody>
          <a:bodyPr/>
          <a:lstStyle>
            <a:lvl1pPr>
              <a:defRPr/>
            </a:lvl1pPr>
          </a:lstStyle>
          <a:p>
            <a:pPr>
              <a:defRPr/>
            </a:pPr>
            <a:endParaRPr lang="ru-RU"/>
          </a:p>
        </p:txBody>
      </p:sp>
      <p:sp>
        <p:nvSpPr>
          <p:cNvPr id="17" name="Номер слайда 28"/>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DD3487DE-7959-4FE8-91F8-9D7F89DB7C18}"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F60B22C7-DEC8-4092-8C56-3BE4B503A880}" type="datetimeFigureOut">
              <a:rPr lang="ru-RU"/>
              <a:pPr>
                <a:defRPr/>
              </a:pPr>
              <a:t>08.03.2013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1ED8C81-E9F6-4119-8B93-883CCB150DB5}"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Прямоугольник 8"/>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Прямоугольник 10"/>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Прямоугольник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Прямая соединительная линия 12"/>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Овал 1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Овал 1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lang="ru-RU" smtClean="0"/>
              <a:t>Образец заголовка</a:t>
            </a:r>
            <a:endParaRPr lang="en-US"/>
          </a:p>
        </p:txBody>
      </p:sp>
      <p:sp>
        <p:nvSpPr>
          <p:cNvPr id="13" name="Номер слайда 5"/>
          <p:cNvSpPr>
            <a:spLocks noGrp="1"/>
          </p:cNvSpPr>
          <p:nvPr>
            <p:ph type="sldNum" sz="quarter" idx="10"/>
          </p:nvPr>
        </p:nvSpPr>
        <p:spPr>
          <a:xfrm>
            <a:off x="6915150" y="3009900"/>
            <a:ext cx="457200" cy="441325"/>
          </a:xfrm>
        </p:spPr>
        <p:txBody>
          <a:bodyPr/>
          <a:lstStyle>
            <a:lvl1pPr>
              <a:defRPr/>
            </a:lvl1pPr>
          </a:lstStyle>
          <a:p>
            <a:pPr>
              <a:defRPr/>
            </a:pPr>
            <a:fld id="{07E718D5-269D-406E-BFB4-93F814225444}" type="slidenum">
              <a:rPr lang="ru-RU"/>
              <a:pPr>
                <a:defRPr/>
              </a:pPr>
              <a:t>‹#›</a:t>
            </a:fld>
            <a:endParaRPr lang="ru-RU"/>
          </a:p>
        </p:txBody>
      </p:sp>
      <p:sp>
        <p:nvSpPr>
          <p:cNvPr id="14" name="Дата 3"/>
          <p:cNvSpPr>
            <a:spLocks noGrp="1"/>
          </p:cNvSpPr>
          <p:nvPr>
            <p:ph type="dt" sz="half" idx="11"/>
          </p:nvPr>
        </p:nvSpPr>
        <p:spPr/>
        <p:txBody>
          <a:bodyPr/>
          <a:lstStyle>
            <a:lvl1pPr>
              <a:defRPr/>
            </a:lvl1pPr>
          </a:lstStyle>
          <a:p>
            <a:pPr>
              <a:defRPr/>
            </a:pPr>
            <a:fld id="{0D9B036E-5E95-43AD-BB3F-F0831287AE28}" type="datetimeFigureOut">
              <a:rPr lang="ru-RU"/>
              <a:pPr>
                <a:defRPr/>
              </a:pPr>
              <a:t>08.03.2013</a:t>
            </a:fld>
            <a:endParaRPr lang="ru-RU"/>
          </a:p>
        </p:txBody>
      </p:sp>
      <p:sp>
        <p:nvSpPr>
          <p:cNvPr id="15" name="Нижний колонтитул 4"/>
          <p:cNvSpPr>
            <a:spLocks noGrp="1"/>
          </p:cNvSpPr>
          <p:nvPr>
            <p:ph type="ftr" sz="quarter" idx="12"/>
          </p:nvPr>
        </p:nvSpPr>
        <p:spPr/>
        <p:txBody>
          <a:bodyPr/>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lang="ru-RU" smtClean="0"/>
              <a:t>Образец заголовка</a:t>
            </a:r>
            <a:endParaRPr lang="en-US"/>
          </a:p>
        </p:txBody>
      </p:sp>
      <p:sp>
        <p:nvSpPr>
          <p:cNvPr id="8" name="Содержимое 7"/>
          <p:cNvSpPr>
            <a:spLocks noGrp="1"/>
          </p:cNvSpPr>
          <p:nvPr>
            <p:ph sz="quarter" idx="1"/>
          </p:nvPr>
        </p:nvSpPr>
        <p:spPr>
          <a:xfrm>
            <a:off x="301752" y="1527048"/>
            <a:ext cx="850392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4CB84CDB-7D79-4631-9455-2863AE499F56}" type="datetimeFigureOut">
              <a:rPr lang="ru-RU"/>
              <a:pPr>
                <a:defRPr/>
              </a:pPr>
              <a:t>08.03.2013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a:xfrm>
            <a:off x="4362450" y="1027113"/>
            <a:ext cx="457200" cy="441325"/>
          </a:xfrm>
        </p:spPr>
        <p:txBody>
          <a:bodyPr/>
          <a:lstStyle>
            <a:lvl1pPr>
              <a:defRPr/>
            </a:lvl1pPr>
          </a:lstStyle>
          <a:p>
            <a:pPr>
              <a:defRPr/>
            </a:pPr>
            <a:fld id="{77FC4C88-CDB8-404D-97CA-CC78E9E5B977}"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Прямоугольник 18"/>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Прямоугольник 11"/>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Прямоугольник 12"/>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Прямоугольник 1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Прямая соединительная линия 7"/>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Овал 9"/>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0"/>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 name="Заголовок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ru-RU" smtClean="0"/>
              <a:t>Образец заголовка</a:t>
            </a:r>
            <a:endParaRPr lang="en-US"/>
          </a:p>
        </p:txBody>
      </p:sp>
      <p:sp>
        <p:nvSpPr>
          <p:cNvPr id="15" name="Нижний колонтитул 4"/>
          <p:cNvSpPr>
            <a:spLocks noGrp="1"/>
          </p:cNvSpPr>
          <p:nvPr>
            <p:ph type="ftr" sz="quarter" idx="10"/>
          </p:nvPr>
        </p:nvSpPr>
        <p:spPr/>
        <p:txBody>
          <a:bodyPr/>
          <a:lstStyle>
            <a:lvl1pPr>
              <a:defRPr/>
            </a:lvl1pPr>
          </a:lstStyle>
          <a:p>
            <a:pPr>
              <a:defRPr/>
            </a:pPr>
            <a:endParaRPr lang="ru-RU"/>
          </a:p>
        </p:txBody>
      </p:sp>
      <p:sp>
        <p:nvSpPr>
          <p:cNvPr id="16" name="Дата 3"/>
          <p:cNvSpPr>
            <a:spLocks noGrp="1"/>
          </p:cNvSpPr>
          <p:nvPr>
            <p:ph type="dt" sz="half" idx="11"/>
          </p:nvPr>
        </p:nvSpPr>
        <p:spPr/>
        <p:txBody>
          <a:bodyPr/>
          <a:lstStyle>
            <a:lvl1pPr>
              <a:defRPr/>
            </a:lvl1pPr>
          </a:lstStyle>
          <a:p>
            <a:pPr>
              <a:defRPr/>
            </a:pPr>
            <a:fld id="{FF654975-600B-40F8-9386-07BDC2766910}" type="datetimeFigureOut">
              <a:rPr lang="ru-RU"/>
              <a:pPr>
                <a:defRPr/>
              </a:pPr>
              <a:t>08.03.2013</a:t>
            </a:fld>
            <a:endParaRPr lang="ru-RU"/>
          </a:p>
        </p:txBody>
      </p:sp>
      <p:sp>
        <p:nvSpPr>
          <p:cNvPr id="17" name="Номер слайда 5"/>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60BC8F10-589C-403C-B3A3-039109E0C64D}"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301752" y="228600"/>
            <a:ext cx="8534400" cy="758952"/>
          </a:xfrm>
        </p:spPr>
        <p:txBody>
          <a:bodyPr/>
          <a:lstStyle/>
          <a:p>
            <a:r>
              <a:rPr lang="ru-RU" smtClean="0"/>
              <a:t>Образец заголовка</a:t>
            </a:r>
            <a:endParaRPr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4"/>
          <p:cNvSpPr>
            <a:spLocks noGrp="1"/>
          </p:cNvSpPr>
          <p:nvPr>
            <p:ph type="dt" sz="half" idx="10"/>
          </p:nvPr>
        </p:nvSpPr>
        <p:spPr>
          <a:xfrm>
            <a:off x="5791200" y="6410325"/>
            <a:ext cx="3044825" cy="365125"/>
          </a:xfrm>
        </p:spPr>
        <p:txBody>
          <a:bodyPr/>
          <a:lstStyle>
            <a:lvl1pPr>
              <a:defRPr/>
            </a:lvl1pPr>
          </a:lstStyle>
          <a:p>
            <a:pPr>
              <a:defRPr/>
            </a:pPr>
            <a:fld id="{5C23BF25-E240-44F0-BD3C-048201D136D1}" type="datetimeFigureOut">
              <a:rPr lang="ru-RU"/>
              <a:pPr>
                <a:defRPr/>
              </a:pPr>
              <a:t>08.03.2013</a:t>
            </a:fld>
            <a:endParaRPr lang="ru-RU"/>
          </a:p>
        </p:txBody>
      </p:sp>
      <p:sp>
        <p:nvSpPr>
          <p:cNvPr id="7" name="Нижний колонтитул 5"/>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917643B7-6476-44CF-86D1-42F5FFE36EC3}"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9"/>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Прямоугольник 1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Прямоугольник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Прямая соединительная линия 14"/>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5" name="Прямоугольник 1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6" name="Овал 24"/>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Овал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4" name="Содержимое 23"/>
          <p:cNvSpPr>
            <a:spLocks noGrp="1"/>
          </p:cNvSpPr>
          <p:nvPr>
            <p:ph sz="quarter" idx="2"/>
          </p:nvPr>
        </p:nvSpPr>
        <p:spPr>
          <a:xfrm>
            <a:off x="301752" y="2471383"/>
            <a:ext cx="4041648" cy="381840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6" name="Содержимое 25"/>
          <p:cNvSpPr>
            <a:spLocks noGrp="1"/>
          </p:cNvSpPr>
          <p:nvPr>
            <p:ph sz="quarter" idx="4"/>
          </p:nvPr>
        </p:nvSpPr>
        <p:spPr>
          <a:xfrm>
            <a:off x="4800600" y="2471383"/>
            <a:ext cx="4038600" cy="38221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3" name="Заголовок 22"/>
          <p:cNvSpPr>
            <a:spLocks noGrp="1"/>
          </p:cNvSpPr>
          <p:nvPr>
            <p:ph type="title"/>
          </p:nvPr>
        </p:nvSpPr>
        <p:spPr/>
        <p:txBody>
          <a:bodyPr rtlCol="0"/>
          <a:lstStyle/>
          <a:p>
            <a:r>
              <a:rPr lang="ru-RU" smtClean="0"/>
              <a:t>Образец заголовка</a:t>
            </a:r>
            <a:endParaRPr lang="en-US"/>
          </a:p>
        </p:txBody>
      </p:sp>
      <p:sp>
        <p:nvSpPr>
          <p:cNvPr id="18" name="Дата 6"/>
          <p:cNvSpPr>
            <a:spLocks noGrp="1"/>
          </p:cNvSpPr>
          <p:nvPr>
            <p:ph type="dt" sz="half" idx="10"/>
          </p:nvPr>
        </p:nvSpPr>
        <p:spPr/>
        <p:txBody>
          <a:bodyPr/>
          <a:lstStyle>
            <a:lvl1pPr>
              <a:defRPr/>
            </a:lvl1pPr>
          </a:lstStyle>
          <a:p>
            <a:pPr>
              <a:defRPr/>
            </a:pPr>
            <a:fld id="{FA627A34-5354-4774-97C0-8812DC86A177}" type="datetimeFigureOut">
              <a:rPr lang="ru-RU"/>
              <a:pPr>
                <a:defRPr/>
              </a:pPr>
              <a:t>08.03.2013</a:t>
            </a:fld>
            <a:endParaRPr lang="ru-RU"/>
          </a:p>
        </p:txBody>
      </p:sp>
      <p:sp>
        <p:nvSpPr>
          <p:cNvPr id="19" name="Нижний колонтитул 7"/>
          <p:cNvSpPr>
            <a:spLocks noGrp="1"/>
          </p:cNvSpPr>
          <p:nvPr>
            <p:ph type="ftr" sz="quarter" idx="11"/>
          </p:nvPr>
        </p:nvSpPr>
        <p:spPr>
          <a:xfrm>
            <a:off x="304800" y="6410325"/>
            <a:ext cx="3581400" cy="365125"/>
          </a:xfrm>
        </p:spPr>
        <p:txBody>
          <a:bodyPr/>
          <a:lstStyle>
            <a:lvl1pPr>
              <a:defRPr/>
            </a:lvl1pPr>
          </a:lstStyle>
          <a:p>
            <a:pPr>
              <a:defRPr/>
            </a:pPr>
            <a:endParaRPr lang="ru-RU"/>
          </a:p>
        </p:txBody>
      </p:sp>
      <p:sp>
        <p:nvSpPr>
          <p:cNvPr id="20" name="Номер слайда 8"/>
          <p:cNvSpPr>
            <a:spLocks noGrp="1"/>
          </p:cNvSpPr>
          <p:nvPr>
            <p:ph type="sldNum" sz="quarter" idx="12"/>
          </p:nvPr>
        </p:nvSpPr>
        <p:spPr>
          <a:xfrm>
            <a:off x="4343400" y="1042988"/>
            <a:ext cx="457200" cy="441325"/>
          </a:xfrm>
        </p:spPr>
        <p:txBody>
          <a:bodyPr/>
          <a:lstStyle>
            <a:lvl1pPr algn="ctr">
              <a:defRPr smtClean="0"/>
            </a:lvl1pPr>
          </a:lstStyle>
          <a:p>
            <a:pPr>
              <a:defRPr/>
            </a:pPr>
            <a:fld id="{3F11A12A-AFFF-426B-B6D5-504FFB0F63FF}"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lvl1pPr>
              <a:defRPr/>
            </a:lvl1pPr>
          </a:lstStyle>
          <a:p>
            <a:pPr>
              <a:defRPr/>
            </a:pPr>
            <a:fld id="{494C6F4E-3973-431E-A029-266085CA9FB9}" type="datetimeFigureOut">
              <a:rPr lang="ru-RU"/>
              <a:pPr>
                <a:defRPr/>
              </a:pPr>
              <a:t>08.03.2013</a:t>
            </a:fld>
            <a:endParaRPr lang="ru-RU"/>
          </a:p>
        </p:txBody>
      </p:sp>
      <p:sp>
        <p:nvSpPr>
          <p:cNvPr id="4" name="Нижний колонтитул 3"/>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a:xfrm>
            <a:off x="4343400" y="1036638"/>
            <a:ext cx="457200" cy="441325"/>
          </a:xfrm>
        </p:spPr>
        <p:txBody>
          <a:bodyPr/>
          <a:lstStyle>
            <a:lvl1pPr>
              <a:defRPr/>
            </a:lvl1pPr>
          </a:lstStyle>
          <a:p>
            <a:pPr>
              <a:defRPr/>
            </a:pPr>
            <a:fld id="{396BE5AB-7774-4100-8575-E3AD81B903E1}" type="slidenum">
              <a:rPr lang="ru-RU"/>
              <a:pPr>
                <a:defRPr/>
              </a:pPr>
              <a:t>‹#›</a:t>
            </a:fld>
            <a:endParaRPr lang="ru-RU"/>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3" name="Прямоугольник 7"/>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4"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Прямоугольник 4"/>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Прямоугольник 5"/>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8" name="Дата 1"/>
          <p:cNvSpPr>
            <a:spLocks noGrp="1"/>
          </p:cNvSpPr>
          <p:nvPr>
            <p:ph type="dt" sz="half" idx="10"/>
          </p:nvPr>
        </p:nvSpPr>
        <p:spPr/>
        <p:txBody>
          <a:bodyPr/>
          <a:lstStyle>
            <a:lvl1pPr>
              <a:defRPr/>
            </a:lvl1pPr>
          </a:lstStyle>
          <a:p>
            <a:pPr>
              <a:defRPr/>
            </a:pPr>
            <a:fld id="{CF4DD6C7-9917-414B-8FC9-FBBC9D34FD6D}" type="datetimeFigureOut">
              <a:rPr lang="ru-RU"/>
              <a:pPr>
                <a:defRPr/>
              </a:pPr>
              <a:t>08.03.2013</a:t>
            </a:fld>
            <a:endParaRPr lang="ru-RU"/>
          </a:p>
        </p:txBody>
      </p:sp>
      <p:sp>
        <p:nvSpPr>
          <p:cNvPr id="9" name="Нижний колонтитул 2"/>
          <p:cNvSpPr>
            <a:spLocks noGrp="1"/>
          </p:cNvSpPr>
          <p:nvPr>
            <p:ph type="ftr" sz="quarter" idx="11"/>
          </p:nvPr>
        </p:nvSpPr>
        <p:spPr/>
        <p:txBody>
          <a:bodyPr/>
          <a:lstStyle>
            <a:lvl1pPr>
              <a:defRPr/>
            </a:lvl1pPr>
          </a:lstStyle>
          <a:p>
            <a:pPr>
              <a:defRPr/>
            </a:pPr>
            <a:endParaRPr lang="ru-RU"/>
          </a:p>
        </p:txBody>
      </p:sp>
      <p:sp>
        <p:nvSpPr>
          <p:cNvPr id="10" name="Номер слайда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411FAE9E-DFA7-4AC4-9975-455096E9CB2D}" type="slidenum">
              <a:rPr lang="ru-RU"/>
              <a:pPr>
                <a:defRPr/>
              </a:pPr>
              <a:t>‹#›</a:t>
            </a:fld>
            <a:endParaRPr lang="ru-RU"/>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Прямоугольник 18"/>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Прямоугольник 15"/>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оугольник 7"/>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Прямая соединительная линия 8"/>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0"/>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Прямоугольник 20"/>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ru-RU" smtClean="0"/>
              <a:t>Образец заголовка</a:t>
            </a:r>
            <a:endParaRPr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20" name="Содержимое 19"/>
          <p:cNvSpPr>
            <a:spLocks noGrp="1"/>
          </p:cNvSpPr>
          <p:nvPr>
            <p:ph sz="quarter" idx="1"/>
          </p:nvPr>
        </p:nvSpPr>
        <p:spPr>
          <a:xfrm>
            <a:off x="3124200" y="685800"/>
            <a:ext cx="5638800" cy="5410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6" name="Номер слайда 6"/>
          <p:cNvSpPr>
            <a:spLocks noGrp="1"/>
          </p:cNvSpPr>
          <p:nvPr>
            <p:ph type="sldNum" sz="quarter" idx="10"/>
          </p:nvPr>
        </p:nvSpPr>
        <p:spPr>
          <a:xfrm>
            <a:off x="1371600" y="312738"/>
            <a:ext cx="457200" cy="441325"/>
          </a:xfrm>
        </p:spPr>
        <p:txBody>
          <a:bodyPr/>
          <a:lstStyle>
            <a:lvl1pPr>
              <a:defRPr smtClean="0">
                <a:solidFill>
                  <a:schemeClr val="accent3">
                    <a:shade val="75000"/>
                  </a:schemeClr>
                </a:solidFill>
              </a:defRPr>
            </a:lvl1pPr>
          </a:lstStyle>
          <a:p>
            <a:pPr>
              <a:defRPr/>
            </a:pPr>
            <a:fld id="{1FDFCCED-E3CB-49A3-9693-A187EC41EDD2}" type="slidenum">
              <a:rPr lang="ru-RU"/>
              <a:pPr>
                <a:defRPr/>
              </a:pPr>
              <a:t>‹#›</a:t>
            </a:fld>
            <a:endParaRPr lang="ru-RU"/>
          </a:p>
        </p:txBody>
      </p:sp>
      <p:sp>
        <p:nvSpPr>
          <p:cNvPr id="17" name="Дата 4"/>
          <p:cNvSpPr>
            <a:spLocks noGrp="1"/>
          </p:cNvSpPr>
          <p:nvPr>
            <p:ph type="dt" sz="half" idx="11"/>
          </p:nvPr>
        </p:nvSpPr>
        <p:spPr/>
        <p:txBody>
          <a:bodyPr/>
          <a:lstStyle>
            <a:lvl1pPr>
              <a:defRPr/>
            </a:lvl1pPr>
          </a:lstStyle>
          <a:p>
            <a:pPr>
              <a:defRPr/>
            </a:pPr>
            <a:fld id="{E4A3C30F-0D5C-4E20-9577-CE41491B36DC}" type="datetimeFigureOut">
              <a:rPr lang="ru-RU"/>
              <a:pPr>
                <a:defRPr/>
              </a:pPr>
              <a:t>08.03.2013</a:t>
            </a:fld>
            <a:endParaRPr lang="ru-RU"/>
          </a:p>
        </p:txBody>
      </p:sp>
      <p:sp>
        <p:nvSpPr>
          <p:cNvPr id="18" name="Нижний колонтитул 5"/>
          <p:cNvSpPr>
            <a:spLocks noGrp="1"/>
          </p:cNvSpPr>
          <p:nvPr>
            <p:ph type="ftr" sz="quarter" idx="12"/>
          </p:nvPr>
        </p:nvSpPr>
        <p:spPr>
          <a:xfrm>
            <a:off x="301625" y="6410325"/>
            <a:ext cx="3382963" cy="366713"/>
          </a:xfrm>
        </p:spPr>
        <p:txBody>
          <a:bodyPr/>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20"/>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Прямоугольник 1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Прямоугольник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Овал 12"/>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Прямоугольник 21"/>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ru-RU" smtClean="0"/>
              <a:t>Образец заголовка</a:t>
            </a:r>
            <a:endParaRPr lang="en-US"/>
          </a:p>
        </p:txBody>
      </p:sp>
      <p:sp>
        <p:nvSpPr>
          <p:cNvPr id="3" name="Рисунок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ru-RU" smtClean="0"/>
              <a:t>Образец текста</a:t>
            </a:r>
          </a:p>
        </p:txBody>
      </p:sp>
      <p:sp>
        <p:nvSpPr>
          <p:cNvPr id="16" name="Номер слайда 6"/>
          <p:cNvSpPr>
            <a:spLocks noGrp="1"/>
          </p:cNvSpPr>
          <p:nvPr>
            <p:ph type="sldNum" sz="quarter" idx="10"/>
          </p:nvPr>
        </p:nvSpPr>
        <p:spPr>
          <a:xfrm>
            <a:off x="1371600" y="312738"/>
            <a:ext cx="457200" cy="441325"/>
          </a:xfrm>
        </p:spPr>
        <p:txBody>
          <a:bodyPr/>
          <a:lstStyle>
            <a:lvl1pPr>
              <a:defRPr/>
            </a:lvl1pPr>
          </a:lstStyle>
          <a:p>
            <a:pPr>
              <a:defRPr/>
            </a:pPr>
            <a:fld id="{26CA66DE-1191-4D1E-9D39-4DF4D54643AE}" type="slidenum">
              <a:rPr lang="ru-RU"/>
              <a:pPr>
                <a:defRPr/>
              </a:pPr>
              <a:t>‹#›</a:t>
            </a:fld>
            <a:endParaRPr lang="ru-RU"/>
          </a:p>
        </p:txBody>
      </p:sp>
      <p:sp>
        <p:nvSpPr>
          <p:cNvPr id="17" name="Дата 4"/>
          <p:cNvSpPr>
            <a:spLocks noGrp="1"/>
          </p:cNvSpPr>
          <p:nvPr>
            <p:ph type="dt" sz="half" idx="11"/>
          </p:nvPr>
        </p:nvSpPr>
        <p:spPr>
          <a:xfrm>
            <a:off x="5788025" y="6405563"/>
            <a:ext cx="3044825" cy="365125"/>
          </a:xfrm>
        </p:spPr>
        <p:txBody>
          <a:bodyPr/>
          <a:lstStyle>
            <a:lvl1pPr>
              <a:defRPr/>
            </a:lvl1pPr>
          </a:lstStyle>
          <a:p>
            <a:pPr>
              <a:defRPr/>
            </a:pPr>
            <a:fld id="{A93B4BCE-D634-4BF9-A91B-08613A6F4421}" type="datetimeFigureOut">
              <a:rPr lang="ru-RU"/>
              <a:pPr>
                <a:defRPr/>
              </a:pPr>
              <a:t>08.03.2013</a:t>
            </a:fld>
            <a:endParaRPr lang="ru-RU"/>
          </a:p>
        </p:txBody>
      </p:sp>
      <p:sp>
        <p:nvSpPr>
          <p:cNvPr id="18" name="Нижний колонтитул 5"/>
          <p:cNvSpPr>
            <a:spLocks noGrp="1"/>
          </p:cNvSpPr>
          <p:nvPr>
            <p:ph type="ftr" sz="quarter" idx="12"/>
          </p:nvPr>
        </p:nvSpPr>
        <p:spPr>
          <a:xfrm>
            <a:off x="301625" y="6410325"/>
            <a:ext cx="3584575" cy="366713"/>
          </a:xfrm>
        </p:spPr>
        <p:txBody>
          <a:bodyPr/>
          <a:lstStyle>
            <a:lvl1pPr>
              <a:defRPr/>
            </a:lvl1pPr>
          </a:lstStyle>
          <a:p>
            <a:pPr>
              <a:defRPr/>
            </a:pPr>
            <a:endParaRPr lang="ru-RU"/>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6" name="Прямоугольник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Прямоугольник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Дата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smtClean="0">
                <a:solidFill>
                  <a:srgbClr val="FFFFFF"/>
                </a:solidFill>
                <a:latin typeface="+mn-lt"/>
              </a:defRPr>
            </a:lvl1pPr>
          </a:lstStyle>
          <a:p>
            <a:pPr>
              <a:defRPr/>
            </a:pPr>
            <a:fld id="{7F6FB77E-68DF-4BDD-AFCB-C270F1F998B5}" type="datetimeFigureOut">
              <a:rPr lang="ru-RU"/>
              <a:pPr>
                <a:defRPr/>
              </a:pPr>
              <a:t>08.03.2013</a:t>
            </a:fld>
            <a:endParaRPr lang="ru-RU"/>
          </a:p>
        </p:txBody>
      </p:sp>
      <p:sp>
        <p:nvSpPr>
          <p:cNvPr id="3" name="Нижний колонтитул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defRPr>
            </a:lvl1pPr>
          </a:lstStyle>
          <a:p>
            <a:pPr>
              <a:defRPr/>
            </a:pPr>
            <a:endParaRPr lang="ru-RU"/>
          </a:p>
        </p:txBody>
      </p:sp>
      <p:sp>
        <p:nvSpPr>
          <p:cNvPr id="8" name="Прямоугольник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Прямая соединительная линия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Овал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Овал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Номер слайда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smtClean="0">
                <a:solidFill>
                  <a:schemeClr val="accent3">
                    <a:shade val="75000"/>
                  </a:schemeClr>
                </a:solidFill>
                <a:latin typeface="+mn-lt"/>
              </a:defRPr>
            </a:lvl1pPr>
          </a:lstStyle>
          <a:p>
            <a:pPr>
              <a:defRPr/>
            </a:pPr>
            <a:fld id="{4A57128F-0566-44DE-B5C8-ABF5F99F4EA6}" type="slidenum">
              <a:rPr lang="ru-RU"/>
              <a:pPr>
                <a:defRPr/>
              </a:pPr>
              <a:t>‹#›</a:t>
            </a:fld>
            <a:endParaRPr lang="ru-RU"/>
          </a:p>
        </p:txBody>
      </p:sp>
      <p:sp>
        <p:nvSpPr>
          <p:cNvPr id="1038" name="Заголовок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endParaRPr lang="en-US" smtClean="0"/>
          </a:p>
        </p:txBody>
      </p:sp>
      <p:sp>
        <p:nvSpPr>
          <p:cNvPr id="1039" name="Текст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dissolve/>
  </p:transition>
  <p:timing>
    <p:tnLst>
      <p:par>
        <p:cTn id="1" dur="indefinite" restart="never" nodeType="tmRoot"/>
      </p:par>
    </p:tnLst>
  </p:timing>
  <p:txStyles>
    <p:titleStyle>
      <a:lvl1pPr algn="ctr" rtl="0" fontAlgn="base">
        <a:spcBef>
          <a:spcPct val="0"/>
        </a:spcBef>
        <a:spcAft>
          <a:spcPct val="0"/>
        </a:spcAft>
        <a:defRPr sz="3300" kern="1200">
          <a:solidFill>
            <a:srgbClr val="7B9899"/>
          </a:solidFill>
          <a:latin typeface="+mj-lt"/>
          <a:ea typeface="+mj-ea"/>
          <a:cs typeface="+mj-cs"/>
        </a:defRPr>
      </a:lvl1pPr>
      <a:lvl2pPr algn="ctr" rtl="0" fontAlgn="base">
        <a:spcBef>
          <a:spcPct val="0"/>
        </a:spcBef>
        <a:spcAft>
          <a:spcPct val="0"/>
        </a:spcAft>
        <a:defRPr sz="3300">
          <a:solidFill>
            <a:srgbClr val="7B9899"/>
          </a:solidFill>
          <a:latin typeface="Georgia" pitchFamily="18" charset="0"/>
        </a:defRPr>
      </a:lvl2pPr>
      <a:lvl3pPr algn="ctr" rtl="0" fontAlgn="base">
        <a:spcBef>
          <a:spcPct val="0"/>
        </a:spcBef>
        <a:spcAft>
          <a:spcPct val="0"/>
        </a:spcAft>
        <a:defRPr sz="3300">
          <a:solidFill>
            <a:srgbClr val="7B9899"/>
          </a:solidFill>
          <a:latin typeface="Georgia" pitchFamily="18" charset="0"/>
        </a:defRPr>
      </a:lvl3pPr>
      <a:lvl4pPr algn="ctr" rtl="0" fontAlgn="base">
        <a:spcBef>
          <a:spcPct val="0"/>
        </a:spcBef>
        <a:spcAft>
          <a:spcPct val="0"/>
        </a:spcAft>
        <a:defRPr sz="3300">
          <a:solidFill>
            <a:srgbClr val="7B9899"/>
          </a:solidFill>
          <a:latin typeface="Georgia" pitchFamily="18" charset="0"/>
        </a:defRPr>
      </a:lvl4pPr>
      <a:lvl5pPr algn="ctr" rtl="0" fontAlgn="base">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fontAlgn="base">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fontAlgn="base">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fontAlgn="base">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fontAlgn="base">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fontAlgn="base">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116013" y="2852738"/>
            <a:ext cx="6543675" cy="3624262"/>
          </a:xfrm>
        </p:spPr>
        <p:txBody>
          <a:bodyPr>
            <a:noAutofit/>
          </a:bodyPr>
          <a:lstStyle/>
          <a:p>
            <a:pPr fontAlgn="auto">
              <a:spcAft>
                <a:spcPts val="0"/>
              </a:spcAft>
              <a:buFont typeface="Wingdings 2"/>
              <a:buNone/>
              <a:defRPr/>
            </a:pPr>
            <a:r>
              <a:rPr lang="ru-RU" sz="3600" dirty="0" smtClean="0">
                <a:solidFill>
                  <a:srgbClr val="00B050"/>
                </a:solidFill>
              </a:rPr>
              <a:t>Игра </a:t>
            </a:r>
            <a:r>
              <a:rPr lang="ru-RU" sz="3600" dirty="0">
                <a:solidFill>
                  <a:srgbClr val="00B050"/>
                </a:solidFill>
              </a:rPr>
              <a:t>"Счастливый случай". </a:t>
            </a:r>
            <a:endParaRPr lang="ru-RU" sz="3600" dirty="0" smtClean="0">
              <a:solidFill>
                <a:srgbClr val="00B050"/>
              </a:solidFill>
            </a:endParaRPr>
          </a:p>
          <a:p>
            <a:pPr fontAlgn="auto">
              <a:spcAft>
                <a:spcPts val="0"/>
              </a:spcAft>
              <a:buFont typeface="Wingdings 2"/>
              <a:buNone/>
              <a:defRPr/>
            </a:pPr>
            <a:r>
              <a:rPr lang="ru-RU" sz="3600" dirty="0" smtClean="0">
                <a:solidFill>
                  <a:srgbClr val="00B050"/>
                </a:solidFill>
              </a:rPr>
              <a:t> 10 класс</a:t>
            </a:r>
            <a:endParaRPr lang="ru-RU" sz="3600" dirty="0">
              <a:solidFill>
                <a:srgbClr val="00B050"/>
              </a:solidFill>
            </a:endParaRPr>
          </a:p>
        </p:txBody>
      </p:sp>
      <p:sp>
        <p:nvSpPr>
          <p:cNvPr id="2" name="Заголовок 1"/>
          <p:cNvSpPr>
            <a:spLocks noGrp="1"/>
          </p:cNvSpPr>
          <p:nvPr>
            <p:ph type="ctrTitle"/>
          </p:nvPr>
        </p:nvSpPr>
        <p:spPr>
          <a:xfrm>
            <a:off x="684213" y="908050"/>
            <a:ext cx="7772400" cy="1470025"/>
          </a:xfrm>
        </p:spPr>
        <p:txBody>
          <a:bodyPr>
            <a:normAutofit fontScale="90000"/>
          </a:bodyPr>
          <a:lstStyle/>
          <a:p>
            <a:pPr fontAlgn="auto">
              <a:spcAft>
                <a:spcPts val="0"/>
              </a:spcAft>
              <a:defRPr/>
            </a:pPr>
            <a:r>
              <a:rPr lang="ru-RU" b="1" dirty="0" smtClean="0">
                <a:solidFill>
                  <a:srgbClr val="FF0000"/>
                </a:solidFill>
              </a:rPr>
              <a:t>Внеклассное мероприятие по математике. </a:t>
            </a:r>
            <a:r>
              <a:rPr lang="ru-RU" dirty="0" smtClean="0">
                <a:solidFill>
                  <a:srgbClr val="FF0000"/>
                </a:solidFill>
              </a:rPr>
              <a:t/>
            </a:r>
            <a:br>
              <a:rPr lang="ru-RU" dirty="0" smtClean="0">
                <a:solidFill>
                  <a:srgbClr val="FF0000"/>
                </a:solidFill>
              </a:rPr>
            </a:br>
            <a:endParaRPr lang="ru-RU" dirty="0">
              <a:solidFill>
                <a:srgbClr val="FF0000"/>
              </a:solidFill>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p:txBody>
          <a:bodyPr/>
          <a:lstStyle/>
          <a:p>
            <a:r>
              <a:rPr lang="ru-RU" b="1" smtClean="0">
                <a:solidFill>
                  <a:srgbClr val="7030A0"/>
                </a:solidFill>
              </a:rPr>
              <a:t>"Курить в ХХI веке — это не модно</a:t>
            </a:r>
          </a:p>
        </p:txBody>
      </p:sp>
      <p:sp>
        <p:nvSpPr>
          <p:cNvPr id="3" name="Содержимое 2"/>
          <p:cNvSpPr>
            <a:spLocks noGrp="1"/>
          </p:cNvSpPr>
          <p:nvPr>
            <p:ph sz="quarter" idx="1"/>
          </p:nvPr>
        </p:nvSpPr>
        <p:spPr>
          <a:xfrm>
            <a:off x="301625" y="1527175"/>
            <a:ext cx="8504238" cy="4572000"/>
          </a:xfrm>
        </p:spPr>
        <p:txBody>
          <a:bodyPr>
            <a:normAutofit fontScale="92500" lnSpcReduction="20000"/>
          </a:bodyPr>
          <a:lstStyle/>
          <a:p>
            <a:pPr marL="274320" indent="-274320" fontAlgn="auto">
              <a:spcAft>
                <a:spcPts val="0"/>
              </a:spcAft>
              <a:buFont typeface="Wingdings 2"/>
              <a:buChar char=""/>
              <a:defRPr/>
            </a:pPr>
            <a:r>
              <a:rPr lang="ru-RU" b="1" dirty="0" smtClean="0">
                <a:solidFill>
                  <a:srgbClr val="7030A0"/>
                </a:solidFill>
              </a:rPr>
              <a:t>Всем </a:t>
            </a:r>
            <a:r>
              <a:rPr lang="ru-RU" b="1" dirty="0">
                <a:solidFill>
                  <a:srgbClr val="7030A0"/>
                </a:solidFill>
              </a:rPr>
              <a:t>известна поговорка “Капля никотина убивает лошадь Доказано, что одной капли никотина хватит, чтобы уничтожить тройку взрослых лошадей, до </a:t>
            </a:r>
            <a:r>
              <a:rPr lang="ru-RU" b="1" dirty="0" err="1">
                <a:solidFill>
                  <a:srgbClr val="7030A0"/>
                </a:solidFill>
              </a:rPr>
              <a:t>полутонны</a:t>
            </a:r>
            <a:r>
              <a:rPr lang="ru-RU" b="1" dirty="0">
                <a:solidFill>
                  <a:srgbClr val="7030A0"/>
                </a:solidFill>
              </a:rPr>
              <a:t> каждая. А как же человек? В каждой отдельной сигарете никотина не смертельная доза, но если одновременно выкурить 100 сигарет – смертельный исход неизбежен. Чем же тогда </a:t>
            </a:r>
            <a:r>
              <a:rPr lang="ru-RU" b="1" dirty="0" err="1">
                <a:solidFill>
                  <a:srgbClr val="7030A0"/>
                </a:solidFill>
              </a:rPr>
              <a:t>погубна</a:t>
            </a:r>
            <a:r>
              <a:rPr lang="ru-RU" b="1" dirty="0">
                <a:solidFill>
                  <a:srgbClr val="7030A0"/>
                </a:solidFill>
              </a:rPr>
              <a:t> сигарета? В ее химическом составе: аммиак, оксид углерода, канцерогенные углеводороды (рак), радиоактивный элемент полоний 20, табачный деготь, мышьяк, калий. Фильтры не помогают (лишь на 20% задерживаются вещества)</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p:txBody>
          <a:bodyPr/>
          <a:lstStyle/>
          <a:p>
            <a:r>
              <a:rPr lang="ru-RU" b="1" smtClean="0">
                <a:solidFill>
                  <a:srgbClr val="7030A0"/>
                </a:solidFill>
              </a:rPr>
              <a:t>МЕДИКИ СЧИТАЮТ</a:t>
            </a:r>
          </a:p>
        </p:txBody>
      </p:sp>
      <p:sp>
        <p:nvSpPr>
          <p:cNvPr id="23554" name="Содержимое 2"/>
          <p:cNvSpPr>
            <a:spLocks noGrp="1"/>
          </p:cNvSpPr>
          <p:nvPr>
            <p:ph sz="quarter" idx="1"/>
          </p:nvPr>
        </p:nvSpPr>
        <p:spPr>
          <a:xfrm>
            <a:off x="250825" y="981075"/>
            <a:ext cx="8504238" cy="4572000"/>
          </a:xfrm>
        </p:spPr>
        <p:txBody>
          <a:bodyPr/>
          <a:lstStyle/>
          <a:p>
            <a:r>
              <a:rPr lang="ru-RU" sz="2000" b="1" smtClean="0">
                <a:solidFill>
                  <a:srgbClr val="7030A0"/>
                </a:solidFill>
              </a:rPr>
              <a:t>Медики считают курение чумой с ХХ века. В России курит 40 миллионов человек: 63% мужчин (что почти в 2 раза больше, чем , например, в США или Великобритании) и 15% женщин. Ежедневно количество курящих в России увеличивается на 1,5-2%. Около 40% смертей мужчин от ишемической болезни сердца связаны с курением. Курение разрушает легкие. Злостные курильщики, как правило, при снимке легких имеют затемнения. Курение повышает риск инфаркта, инсульта, заболеваний мозга, язвы желудка, гангрены конечностей, кожа бледнеет или желтеет, быстро стареет. Если ребенок рано начинает курить, то замедляется рост организма. Курение вырывает из жизни человека от 19 до 23 лет. По данным Всемирной Организации Здравоохранения, ежегодно от курения преждевременно умирает свыше 5 миллионов человек в мире. В России каждый год курение уносит жизни 220 тысяч человек. Так что думайте. Прежде чем курить!</a:t>
            </a:r>
          </a:p>
          <a:p>
            <a:endParaRPr lang="ru-RU" sz="2000" b="1" smtClean="0">
              <a:solidFill>
                <a:srgbClr val="7030A0"/>
              </a:solidFill>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850" y="404813"/>
            <a:ext cx="8534400" cy="758825"/>
          </a:xfrm>
        </p:spPr>
        <p:txBody>
          <a:bodyPr>
            <a:normAutofit fontScale="90000"/>
          </a:bodyPr>
          <a:lstStyle/>
          <a:p>
            <a:pPr fontAlgn="auto">
              <a:spcAft>
                <a:spcPts val="0"/>
              </a:spcAft>
              <a:defRPr/>
            </a:pPr>
            <a:r>
              <a:rPr lang="ru-RU" b="1" dirty="0" smtClean="0">
                <a:solidFill>
                  <a:srgbClr val="7030A0"/>
                </a:solidFill>
              </a:rPr>
              <a:t>Бюджетное учреждение «Горно-геологический техникум</a:t>
            </a:r>
            <a:endParaRPr lang="ru-RU" b="1" dirty="0">
              <a:solidFill>
                <a:srgbClr val="7030A0"/>
              </a:solidFill>
            </a:endParaRPr>
          </a:p>
        </p:txBody>
      </p:sp>
      <p:sp>
        <p:nvSpPr>
          <p:cNvPr id="24578" name="Содержимое 2"/>
          <p:cNvSpPr>
            <a:spLocks noGrp="1"/>
          </p:cNvSpPr>
          <p:nvPr>
            <p:ph sz="quarter" idx="1"/>
          </p:nvPr>
        </p:nvSpPr>
        <p:spPr>
          <a:xfrm>
            <a:off x="323850" y="1412875"/>
            <a:ext cx="8504238" cy="4572000"/>
          </a:xfrm>
        </p:spPr>
        <p:txBody>
          <a:bodyPr/>
          <a:lstStyle/>
          <a:p>
            <a:r>
              <a:rPr lang="ru-RU" sz="1400" b="1" smtClean="0">
                <a:solidFill>
                  <a:srgbClr val="7030A0"/>
                </a:solidFill>
              </a:rPr>
              <a:t>приглашает  учиться  с 01 сентября 2013 года по программам начального и среднего профессионального образования по профессиям: </a:t>
            </a:r>
          </a:p>
          <a:p>
            <a:r>
              <a:rPr lang="ru-RU" sz="1400" b="1" smtClean="0">
                <a:solidFill>
                  <a:srgbClr val="7030A0"/>
                </a:solidFill>
              </a:rPr>
              <a:t>Прикладная геодезия, </a:t>
            </a:r>
          </a:p>
          <a:p>
            <a:r>
              <a:rPr lang="ru-RU" sz="1400" b="1" smtClean="0">
                <a:solidFill>
                  <a:srgbClr val="7030A0"/>
                </a:solidFill>
              </a:rPr>
              <a:t> Техническая эксплуатация и обслуживание электрического и электромеханического оборудования (горной промышленности), </a:t>
            </a:r>
          </a:p>
          <a:p>
            <a:r>
              <a:rPr lang="ru-RU" sz="1400" b="1" smtClean="0">
                <a:solidFill>
                  <a:srgbClr val="7030A0"/>
                </a:solidFill>
              </a:rPr>
              <a:t>Машинист на открытых горных работах, </a:t>
            </a:r>
          </a:p>
          <a:p>
            <a:r>
              <a:rPr lang="ru-RU" sz="1400" b="1" smtClean="0">
                <a:solidFill>
                  <a:srgbClr val="7030A0"/>
                </a:solidFill>
              </a:rPr>
              <a:t> Наладчик аппаратного и программного обеспечения</a:t>
            </a:r>
          </a:p>
          <a:p>
            <a:r>
              <a:rPr lang="ru-RU" sz="1400" b="1" smtClean="0">
                <a:solidFill>
                  <a:srgbClr val="7030A0"/>
                </a:solidFill>
              </a:rPr>
              <a:t> </a:t>
            </a:r>
          </a:p>
          <a:p>
            <a:r>
              <a:rPr lang="ru-RU" sz="1400" b="1" smtClean="0">
                <a:solidFill>
                  <a:srgbClr val="7030A0"/>
                </a:solidFill>
              </a:rPr>
              <a:t>Трехэтажный учебный корпус расположен на центральной  улице поселка, с прекрасным видом на реку Алдан. </a:t>
            </a:r>
          </a:p>
          <a:p>
            <a:r>
              <a:rPr lang="ru-RU" sz="1400" b="1" smtClean="0">
                <a:solidFill>
                  <a:srgbClr val="7030A0"/>
                </a:solidFill>
              </a:rPr>
              <a:t>Отдельный корпус с спортивным залом, столовой, актовым залом и мастерскими. </a:t>
            </a:r>
          </a:p>
          <a:p>
            <a:r>
              <a:rPr lang="ru-RU" sz="1400" b="1" smtClean="0">
                <a:solidFill>
                  <a:srgbClr val="7030A0"/>
                </a:solidFill>
              </a:rPr>
              <a:t>В техникуме созданы условия для развития творческой и исследовательской деятельности студентов. Обучение проводится с  использованием информационных технологий. Компьютерные классы оснащены современными моделями ЭВМ, имеется спутниковый интернет, укомплектованы лаборатории. На занятиях применяются активные формы обучения. </a:t>
            </a:r>
          </a:p>
          <a:p>
            <a:r>
              <a:rPr lang="ru-RU" sz="1400" b="1" smtClean="0">
                <a:solidFill>
                  <a:srgbClr val="7030A0"/>
                </a:solidFill>
              </a:rPr>
              <a:t>Техникум  предоставляет общежитие (благоустроенное). </a:t>
            </a:r>
          </a:p>
          <a:p>
            <a:r>
              <a:rPr lang="ru-RU" sz="1400" b="1" smtClean="0">
                <a:solidFill>
                  <a:srgbClr val="7030A0"/>
                </a:solidFill>
              </a:rPr>
              <a:t>С 2012 года запускается большой корпус общежития на 250 мест. </a:t>
            </a:r>
          </a:p>
          <a:p>
            <a:r>
              <a:rPr lang="ru-RU" sz="1400" b="1" smtClean="0">
                <a:solidFill>
                  <a:srgbClr val="7030A0"/>
                </a:solidFill>
              </a:rPr>
              <a:t>Наш адрес: Республика Саха (Якутия), Томпонский район, пос. Хандыга,  улица Ойунского, 2 </a:t>
            </a:r>
          </a:p>
          <a:p>
            <a:r>
              <a:rPr lang="ru-RU" sz="1400" b="1" smtClean="0">
                <a:solidFill>
                  <a:srgbClr val="7030A0"/>
                </a:solidFill>
              </a:rPr>
              <a:t>Телефон-факс: (8 411 53)  4 28 22,  4 28 12 </a:t>
            </a:r>
          </a:p>
          <a:p>
            <a:endParaRPr lang="ru-RU" sz="1400" b="1" smtClean="0">
              <a:solidFill>
                <a:srgbClr val="7030A0"/>
              </a:solidFill>
            </a:endParaRP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p:txBody>
          <a:bodyPr/>
          <a:lstStyle/>
          <a:p>
            <a:r>
              <a:rPr lang="ru-RU" b="1" smtClean="0">
                <a:solidFill>
                  <a:srgbClr val="7030A0"/>
                </a:solidFill>
              </a:rPr>
              <a:t>АНАГРАММА</a:t>
            </a:r>
          </a:p>
        </p:txBody>
      </p:sp>
      <p:sp>
        <p:nvSpPr>
          <p:cNvPr id="3" name="Содержимое 2"/>
          <p:cNvSpPr>
            <a:spLocks noGrp="1"/>
          </p:cNvSpPr>
          <p:nvPr>
            <p:ph sz="quarter" idx="1"/>
          </p:nvPr>
        </p:nvSpPr>
        <p:spPr>
          <a:xfrm>
            <a:off x="250825" y="1412875"/>
            <a:ext cx="8504238" cy="4572000"/>
          </a:xfrm>
        </p:spPr>
        <p:txBody>
          <a:bodyPr>
            <a:normAutofit fontScale="85000" lnSpcReduction="20000"/>
          </a:bodyPr>
          <a:lstStyle/>
          <a:p>
            <a:pPr marL="274320" indent="-274320" fontAlgn="auto">
              <a:spcAft>
                <a:spcPts val="0"/>
              </a:spcAft>
              <a:buFont typeface="Wingdings 2"/>
              <a:buNone/>
              <a:defRPr/>
            </a:pPr>
            <a:endParaRPr lang="ru-RU" b="1" dirty="0" smtClean="0">
              <a:solidFill>
                <a:srgbClr val="C00000"/>
              </a:solidFill>
            </a:endParaRPr>
          </a:p>
          <a:p>
            <a:pPr marL="274320" indent="-274320" fontAlgn="auto">
              <a:spcAft>
                <a:spcPts val="0"/>
              </a:spcAft>
              <a:buFont typeface="Wingdings 2"/>
              <a:buNone/>
              <a:defRPr/>
            </a:pPr>
            <a:r>
              <a:rPr lang="ru-RU" b="1" dirty="0" smtClean="0">
                <a:solidFill>
                  <a:srgbClr val="C00000"/>
                </a:solidFill>
              </a:rPr>
              <a:t>1 </a:t>
            </a:r>
            <a:r>
              <a:rPr lang="ru-RU" b="1" dirty="0">
                <a:solidFill>
                  <a:srgbClr val="C00000"/>
                </a:solidFill>
              </a:rPr>
              <a:t>команда</a:t>
            </a:r>
          </a:p>
          <a:p>
            <a:pPr marL="274320" indent="-274320" fontAlgn="auto">
              <a:spcAft>
                <a:spcPts val="0"/>
              </a:spcAft>
              <a:buFont typeface="Wingdings 2"/>
              <a:buNone/>
              <a:defRPr/>
            </a:pPr>
            <a:r>
              <a:rPr lang="ru-RU" b="1" dirty="0" smtClean="0">
                <a:solidFill>
                  <a:srgbClr val="C00000"/>
                </a:solidFill>
              </a:rPr>
              <a:t>                                                                                   2 </a:t>
            </a:r>
            <a:r>
              <a:rPr lang="ru-RU" b="1" dirty="0">
                <a:solidFill>
                  <a:srgbClr val="C00000"/>
                </a:solidFill>
              </a:rPr>
              <a:t>команда</a:t>
            </a:r>
          </a:p>
          <a:p>
            <a:pPr marL="274320" indent="-274320" fontAlgn="auto">
              <a:spcAft>
                <a:spcPts val="0"/>
              </a:spcAft>
              <a:buFont typeface="Wingdings 2"/>
              <a:buChar char=""/>
              <a:defRPr/>
            </a:pPr>
            <a:r>
              <a:rPr lang="ru-RU" dirty="0" err="1"/>
              <a:t>лебагар</a:t>
            </a:r>
            <a:endParaRPr lang="ru-RU" dirty="0"/>
          </a:p>
          <a:p>
            <a:pPr marL="274320" indent="-274320" fontAlgn="auto">
              <a:spcAft>
                <a:spcPts val="0"/>
              </a:spcAft>
              <a:buFont typeface="Wingdings 2"/>
              <a:buNone/>
              <a:defRPr/>
            </a:pPr>
            <a:r>
              <a:rPr lang="ru-RU" dirty="0" smtClean="0"/>
              <a:t>                                                                                           </a:t>
            </a:r>
            <a:r>
              <a:rPr lang="ru-RU" dirty="0" err="1" smtClean="0"/>
              <a:t>ммагр</a:t>
            </a:r>
            <a:endParaRPr lang="ru-RU" dirty="0"/>
          </a:p>
          <a:p>
            <a:pPr marL="274320" indent="-274320" fontAlgn="auto">
              <a:spcAft>
                <a:spcPts val="0"/>
              </a:spcAft>
              <a:buFont typeface="Wingdings 2"/>
              <a:buChar char=""/>
              <a:defRPr/>
            </a:pPr>
            <a:r>
              <a:rPr lang="ru-RU" dirty="0" err="1"/>
              <a:t>оекрьн</a:t>
            </a:r>
            <a:endParaRPr lang="ru-RU" dirty="0"/>
          </a:p>
          <a:p>
            <a:pPr marL="274320" indent="-274320" fontAlgn="auto">
              <a:spcAft>
                <a:spcPts val="0"/>
              </a:spcAft>
              <a:buFont typeface="Wingdings 2"/>
              <a:buChar char=""/>
              <a:defRPr/>
            </a:pPr>
            <a:r>
              <a:rPr lang="ru-RU" dirty="0" smtClean="0"/>
              <a:t>                                                                                       </a:t>
            </a:r>
            <a:r>
              <a:rPr lang="ru-RU" dirty="0" err="1" smtClean="0"/>
              <a:t>дгарсу</a:t>
            </a:r>
            <a:endParaRPr lang="ru-RU" dirty="0"/>
          </a:p>
          <a:p>
            <a:pPr marL="274320" indent="-274320" fontAlgn="auto">
              <a:spcAft>
                <a:spcPts val="0"/>
              </a:spcAft>
              <a:buFont typeface="Wingdings 2"/>
              <a:buChar char=""/>
              <a:defRPr/>
            </a:pPr>
            <a:r>
              <a:rPr lang="ru-RU" dirty="0" err="1"/>
              <a:t>амярпя</a:t>
            </a:r>
            <a:endParaRPr lang="ru-RU" dirty="0"/>
          </a:p>
          <a:p>
            <a:pPr marL="274320" indent="-274320" fontAlgn="auto">
              <a:spcAft>
                <a:spcPts val="0"/>
              </a:spcAft>
              <a:buFont typeface="Wingdings 2"/>
              <a:buChar char=""/>
              <a:defRPr/>
            </a:pPr>
            <a:r>
              <a:rPr lang="ru-RU" dirty="0" smtClean="0"/>
              <a:t>                                                                                      </a:t>
            </a:r>
            <a:r>
              <a:rPr lang="ru-RU" dirty="0" err="1" smtClean="0"/>
              <a:t>теоерам</a:t>
            </a:r>
            <a:endParaRPr lang="ru-RU" dirty="0"/>
          </a:p>
          <a:p>
            <a:pPr marL="274320" indent="-274320" fontAlgn="auto">
              <a:spcAft>
                <a:spcPts val="0"/>
              </a:spcAft>
              <a:buFont typeface="Wingdings 2"/>
              <a:buChar char=""/>
              <a:defRPr/>
            </a:pPr>
            <a:r>
              <a:rPr lang="ru-RU" dirty="0" err="1"/>
              <a:t>обрм</a:t>
            </a:r>
            <a:endParaRPr lang="ru-RU" dirty="0"/>
          </a:p>
          <a:p>
            <a:pPr marL="274320" indent="-274320" fontAlgn="auto">
              <a:spcAft>
                <a:spcPts val="0"/>
              </a:spcAft>
              <a:buFont typeface="Wingdings 2"/>
              <a:buChar char=""/>
              <a:defRPr/>
            </a:pPr>
            <a:r>
              <a:rPr lang="ru-RU" dirty="0" smtClean="0"/>
              <a:t>                                                                                          </a:t>
            </a:r>
            <a:r>
              <a:rPr lang="ru-RU" dirty="0" err="1" smtClean="0"/>
              <a:t>лтсу</a:t>
            </a:r>
            <a:endParaRPr lang="ru-RU" dirty="0"/>
          </a:p>
          <a:p>
            <a:pPr marL="274320" indent="-274320" fontAlgn="auto">
              <a:spcAft>
                <a:spcPts val="0"/>
              </a:spcAft>
              <a:buFont typeface="Wingdings 2"/>
              <a:buChar char=""/>
              <a:defRPr/>
            </a:pPr>
            <a:r>
              <a:rPr lang="ru-RU" dirty="0" err="1" smtClean="0"/>
              <a:t>лтсо</a:t>
            </a:r>
            <a:r>
              <a:rPr lang="ru-RU" dirty="0" smtClean="0"/>
              <a:t>                                                                             </a:t>
            </a:r>
            <a:r>
              <a:rPr lang="ru-RU" dirty="0" err="1" smtClean="0"/>
              <a:t>дракатв</a:t>
            </a:r>
            <a:endParaRPr lang="ru-RU" dirty="0"/>
          </a:p>
          <a:p>
            <a:pPr marL="274320" indent="-274320" fontAlgn="auto">
              <a:spcAft>
                <a:spcPts val="0"/>
              </a:spcAft>
              <a:buFont typeface="Wingdings 2"/>
              <a:buChar char=""/>
              <a:defRPr/>
            </a:pPr>
            <a:endParaRPr lang="ru-RU"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850" y="836613"/>
            <a:ext cx="8534400" cy="758825"/>
          </a:xfrm>
        </p:spPr>
        <p:txBody>
          <a:bodyPr>
            <a:normAutofit fontScale="90000"/>
          </a:bodyPr>
          <a:lstStyle/>
          <a:p>
            <a:pPr fontAlgn="auto">
              <a:spcAft>
                <a:spcPts val="0"/>
              </a:spcAft>
              <a:defRPr/>
            </a:pPr>
            <a:r>
              <a:rPr lang="ru-RU" sz="3600" b="1" dirty="0" smtClean="0">
                <a:solidFill>
                  <a:srgbClr val="7030A0"/>
                </a:solidFill>
              </a:rPr>
              <a:t>Якутский сельскохозяйственный </a:t>
            </a:r>
            <a:r>
              <a:rPr lang="ru-RU" b="1" dirty="0" smtClean="0">
                <a:solidFill>
                  <a:srgbClr val="7030A0"/>
                </a:solidFill>
              </a:rPr>
              <a:t>техникум</a:t>
            </a:r>
            <a:r>
              <a:rPr lang="ru-RU" b="1" dirty="0" smtClean="0">
                <a:solidFill>
                  <a:srgbClr val="7030A0"/>
                </a:solidFill>
                <a:effectLst>
                  <a:outerShdw blurRad="50800" dist="38100" algn="tr" rotWithShape="0">
                    <a:prstClr val="black">
                      <a:alpha val="40000"/>
                    </a:prstClr>
                  </a:outerShdw>
                </a:effectLst>
              </a:rPr>
              <a:t> </a:t>
            </a:r>
            <a:r>
              <a:rPr lang="ru-RU" b="1" dirty="0" smtClean="0">
                <a:solidFill>
                  <a:srgbClr val="7030A0"/>
                </a:solidFill>
              </a:rPr>
              <a:t> </a:t>
            </a:r>
            <a:br>
              <a:rPr lang="ru-RU" b="1" dirty="0" smtClean="0">
                <a:solidFill>
                  <a:srgbClr val="7030A0"/>
                </a:solidFill>
              </a:rPr>
            </a:br>
            <a:endParaRPr lang="ru-RU" b="1" dirty="0">
              <a:solidFill>
                <a:srgbClr val="7030A0"/>
              </a:solidFill>
            </a:endParaRPr>
          </a:p>
        </p:txBody>
      </p:sp>
      <p:sp>
        <p:nvSpPr>
          <p:cNvPr id="3" name="Содержимое 2"/>
          <p:cNvSpPr>
            <a:spLocks noGrp="1"/>
          </p:cNvSpPr>
          <p:nvPr>
            <p:ph sz="quarter" idx="1"/>
          </p:nvPr>
        </p:nvSpPr>
        <p:spPr>
          <a:xfrm>
            <a:off x="250825" y="1268413"/>
            <a:ext cx="8504238" cy="4572000"/>
          </a:xfrm>
        </p:spPr>
        <p:txBody>
          <a:bodyPr>
            <a:noAutofit/>
          </a:bodyPr>
          <a:lstStyle/>
          <a:p>
            <a:pPr marL="274320" indent="-274320" fontAlgn="auto">
              <a:spcAft>
                <a:spcPts val="0"/>
              </a:spcAft>
              <a:buFont typeface="Wingdings 2"/>
              <a:buChar char=""/>
              <a:defRPr/>
            </a:pPr>
            <a:r>
              <a:rPr lang="ru-RU" sz="1800" b="1" dirty="0">
                <a:solidFill>
                  <a:srgbClr val="7030A0"/>
                </a:solidFill>
              </a:rPr>
              <a:t>Якутский сельскохозяйственный техникум</a:t>
            </a:r>
            <a:r>
              <a:rPr lang="ru-RU" sz="1800" b="1" dirty="0">
                <a:solidFill>
                  <a:srgbClr val="7030A0"/>
                </a:solidFill>
                <a:effectLst>
                  <a:outerShdw blurRad="50800" dist="38100" algn="tr" rotWithShape="0">
                    <a:prstClr val="black">
                      <a:alpha val="40000"/>
                    </a:prstClr>
                  </a:outerShdw>
                </a:effectLst>
              </a:rPr>
              <a:t> </a:t>
            </a:r>
            <a:r>
              <a:rPr lang="ru-RU" sz="1800" b="1" dirty="0">
                <a:solidFill>
                  <a:srgbClr val="7030A0"/>
                </a:solidFill>
              </a:rPr>
              <a:t> </a:t>
            </a:r>
          </a:p>
          <a:p>
            <a:pPr marL="274320" indent="-274320" fontAlgn="auto">
              <a:spcAft>
                <a:spcPts val="0"/>
              </a:spcAft>
              <a:buFont typeface="Wingdings 2"/>
              <a:buChar char=""/>
              <a:defRPr/>
            </a:pPr>
            <a:r>
              <a:rPr lang="ru-RU" sz="1800" b="1" dirty="0">
                <a:solidFill>
                  <a:srgbClr val="7030A0"/>
                </a:solidFill>
              </a:rPr>
              <a:t> Землеустройство - 1925 г.</a:t>
            </a:r>
          </a:p>
          <a:p>
            <a:pPr marL="274320" indent="-274320" fontAlgn="auto">
              <a:spcAft>
                <a:spcPts val="0"/>
              </a:spcAft>
              <a:buFont typeface="Wingdings 2"/>
              <a:buChar char=""/>
              <a:defRPr/>
            </a:pPr>
            <a:r>
              <a:rPr lang="ru-RU" sz="1800" b="1" dirty="0">
                <a:solidFill>
                  <a:srgbClr val="7030A0"/>
                </a:solidFill>
              </a:rPr>
              <a:t>  Зоотехния -1925 г.</a:t>
            </a:r>
          </a:p>
          <a:p>
            <a:pPr marL="274320" indent="-274320" fontAlgn="auto">
              <a:spcAft>
                <a:spcPts val="0"/>
              </a:spcAft>
              <a:buFont typeface="Wingdings 2"/>
              <a:buChar char=""/>
              <a:defRPr/>
            </a:pPr>
            <a:r>
              <a:rPr lang="ru-RU" sz="1800" b="1" dirty="0">
                <a:solidFill>
                  <a:srgbClr val="7030A0"/>
                </a:solidFill>
              </a:rPr>
              <a:t>  Ветеринария - 1929 г.</a:t>
            </a:r>
          </a:p>
          <a:p>
            <a:pPr marL="274320" indent="-274320" fontAlgn="auto">
              <a:spcAft>
                <a:spcPts val="0"/>
              </a:spcAft>
              <a:buFont typeface="Wingdings 2"/>
              <a:buChar char=""/>
              <a:defRPr/>
            </a:pPr>
            <a:r>
              <a:rPr lang="ru-RU" sz="1800" b="1" dirty="0">
                <a:solidFill>
                  <a:srgbClr val="7030A0"/>
                </a:solidFill>
              </a:rPr>
              <a:t>Агрономия - 1949 г. </a:t>
            </a:r>
          </a:p>
          <a:p>
            <a:pPr marL="274320" indent="-274320" fontAlgn="auto">
              <a:spcAft>
                <a:spcPts val="0"/>
              </a:spcAft>
              <a:buFont typeface="Wingdings 2"/>
              <a:buChar char=""/>
              <a:defRPr/>
            </a:pPr>
            <a:r>
              <a:rPr lang="ru-RU" sz="1800" b="1" dirty="0">
                <a:solidFill>
                  <a:srgbClr val="7030A0"/>
                </a:solidFill>
              </a:rPr>
              <a:t>Экономика и бухгалтерский учет - 1981 г.</a:t>
            </a:r>
          </a:p>
          <a:p>
            <a:pPr marL="274320" indent="-274320" fontAlgn="auto">
              <a:spcAft>
                <a:spcPts val="0"/>
              </a:spcAft>
              <a:buFont typeface="Wingdings 2"/>
              <a:buChar char=""/>
              <a:defRPr/>
            </a:pPr>
            <a:r>
              <a:rPr lang="ru-RU" sz="1800" b="1" dirty="0">
                <a:solidFill>
                  <a:srgbClr val="7030A0"/>
                </a:solidFill>
              </a:rPr>
              <a:t>  Правоведение - 1992 г.</a:t>
            </a:r>
          </a:p>
          <a:p>
            <a:pPr marL="274320" indent="-274320" fontAlgn="auto">
              <a:spcAft>
                <a:spcPts val="0"/>
              </a:spcAft>
              <a:buFont typeface="Wingdings 2"/>
              <a:buChar char=""/>
              <a:defRPr/>
            </a:pPr>
            <a:r>
              <a:rPr lang="ru-RU" sz="1800" b="1" dirty="0">
                <a:solidFill>
                  <a:srgbClr val="7030A0"/>
                </a:solidFill>
              </a:rPr>
              <a:t>Технология молока и молочных продуктов - 1997 г.</a:t>
            </a:r>
          </a:p>
          <a:p>
            <a:pPr marL="274320" indent="-274320" fontAlgn="auto">
              <a:spcAft>
                <a:spcPts val="0"/>
              </a:spcAft>
              <a:buFont typeface="Wingdings 2"/>
              <a:buChar char=""/>
              <a:defRPr/>
            </a:pPr>
            <a:r>
              <a:rPr lang="ru-RU" sz="1800" b="1" dirty="0">
                <a:solidFill>
                  <a:srgbClr val="7030A0"/>
                </a:solidFill>
              </a:rPr>
              <a:t>  Технология мяса и мясных продуктов - 1997 г.</a:t>
            </a:r>
          </a:p>
          <a:p>
            <a:pPr marL="274320" indent="-274320" fontAlgn="auto">
              <a:spcAft>
                <a:spcPts val="0"/>
              </a:spcAft>
              <a:buFont typeface="Wingdings 2"/>
              <a:buChar char=""/>
              <a:defRPr/>
            </a:pPr>
            <a:r>
              <a:rPr lang="ru-RU" sz="1800" b="1" dirty="0">
                <a:solidFill>
                  <a:srgbClr val="7030A0"/>
                </a:solidFill>
              </a:rPr>
              <a:t>  Охотоведение и звероводство - 2001 г.</a:t>
            </a:r>
          </a:p>
          <a:p>
            <a:pPr marL="274320" indent="-274320" fontAlgn="auto">
              <a:spcAft>
                <a:spcPts val="0"/>
              </a:spcAft>
              <a:buFont typeface="Wingdings 2"/>
              <a:buChar char=""/>
              <a:defRPr/>
            </a:pPr>
            <a:r>
              <a:rPr lang="ru-RU" sz="1800" b="1" dirty="0">
                <a:solidFill>
                  <a:srgbClr val="7030A0"/>
                </a:solidFill>
              </a:rPr>
              <a:t>  </a:t>
            </a:r>
            <a:r>
              <a:rPr lang="ru-RU" sz="1800" b="1" dirty="0" err="1">
                <a:solidFill>
                  <a:srgbClr val="7030A0"/>
                </a:solidFill>
              </a:rPr>
              <a:t>Гос</a:t>
            </a:r>
            <a:r>
              <a:rPr lang="ru-RU" sz="1800" b="1" dirty="0">
                <a:solidFill>
                  <a:srgbClr val="7030A0"/>
                </a:solidFill>
              </a:rPr>
              <a:t>. и муниципальное управление -  2002 г.</a:t>
            </a:r>
          </a:p>
          <a:p>
            <a:pPr marL="274320" indent="-274320" fontAlgn="auto">
              <a:spcAft>
                <a:spcPts val="0"/>
              </a:spcAft>
              <a:buFont typeface="Wingdings 2"/>
              <a:buChar char=""/>
              <a:defRPr/>
            </a:pPr>
            <a:r>
              <a:rPr lang="ru-RU" sz="1800" b="1" dirty="0">
                <a:solidFill>
                  <a:srgbClr val="7030A0"/>
                </a:solidFill>
              </a:rPr>
              <a:t>  Земельно-имущественные отношения - 2003 г.</a:t>
            </a:r>
          </a:p>
          <a:p>
            <a:pPr marL="274320" indent="-274320" fontAlgn="auto">
              <a:spcAft>
                <a:spcPts val="0"/>
              </a:spcAft>
              <a:buFont typeface="Wingdings 2"/>
              <a:buChar char=""/>
              <a:defRPr/>
            </a:pPr>
            <a:r>
              <a:rPr lang="ru-RU" sz="1800" b="1" dirty="0">
                <a:solidFill>
                  <a:srgbClr val="7030A0"/>
                </a:solidFill>
              </a:rPr>
              <a:t>  Документационное обеспечение управления и архивоведение – 2010 г. </a:t>
            </a:r>
          </a:p>
          <a:p>
            <a:pPr marL="274320" indent="-274320" fontAlgn="auto">
              <a:spcAft>
                <a:spcPts val="0"/>
              </a:spcAft>
              <a:buFont typeface="Wingdings 2"/>
              <a:buChar char=""/>
              <a:defRPr/>
            </a:pPr>
            <a:r>
              <a:rPr lang="ru-RU" sz="1800" b="1" dirty="0">
                <a:solidFill>
                  <a:srgbClr val="7030A0"/>
                </a:solidFill>
              </a:rPr>
              <a:t>Право и организация социального обеспечения – 2010 г. </a:t>
            </a:r>
          </a:p>
          <a:p>
            <a:pPr marL="274320" indent="-274320" fontAlgn="auto">
              <a:spcAft>
                <a:spcPts val="0"/>
              </a:spcAft>
              <a:buFont typeface="Wingdings 2"/>
              <a:buChar char=""/>
              <a:defRPr/>
            </a:pPr>
            <a:r>
              <a:rPr lang="ru-RU" sz="1800" b="1" dirty="0">
                <a:solidFill>
                  <a:srgbClr val="7030A0"/>
                </a:solidFill>
              </a:rPr>
              <a:t>Ихтиология и рыбоводство - </a:t>
            </a:r>
          </a:p>
          <a:p>
            <a:pPr marL="274320" indent="-274320" fontAlgn="auto">
              <a:spcAft>
                <a:spcPts val="0"/>
              </a:spcAft>
              <a:buFont typeface="Wingdings 2"/>
              <a:buChar char=""/>
              <a:defRPr/>
            </a:pPr>
            <a:endParaRPr lang="ru-RU" sz="1800" b="1" dirty="0">
              <a:solidFill>
                <a:srgbClr val="7030A0"/>
              </a:solidFill>
            </a:endParaRP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a:xfrm>
            <a:off x="539750" y="0"/>
            <a:ext cx="8229600" cy="1143000"/>
          </a:xfrm>
          <a:solidFill>
            <a:schemeClr val="bg1"/>
          </a:solidFill>
        </p:spPr>
        <p:txBody>
          <a:bodyPr/>
          <a:lstStyle/>
          <a:p>
            <a:r>
              <a:rPr lang="ru-RU" b="1" smtClean="0">
                <a:solidFill>
                  <a:srgbClr val="7030A0"/>
                </a:solidFill>
              </a:rPr>
              <a:t>БУРИМЕ</a:t>
            </a:r>
          </a:p>
        </p:txBody>
      </p:sp>
      <p:sp>
        <p:nvSpPr>
          <p:cNvPr id="3" name="Содержимое 2"/>
          <p:cNvSpPr>
            <a:spLocks noGrp="1"/>
          </p:cNvSpPr>
          <p:nvPr>
            <p:ph sz="quarter" idx="1"/>
          </p:nvPr>
        </p:nvSpPr>
        <p:spPr>
          <a:xfrm>
            <a:off x="301625" y="1527175"/>
            <a:ext cx="8504238" cy="4572000"/>
          </a:xfrm>
        </p:spPr>
        <p:txBody>
          <a:bodyPr>
            <a:normAutofit fontScale="32500" lnSpcReduction="20000"/>
          </a:bodyPr>
          <a:lstStyle/>
          <a:p>
            <a:pPr marL="274320" indent="-274320" fontAlgn="auto">
              <a:spcAft>
                <a:spcPts val="0"/>
              </a:spcAft>
              <a:buFont typeface="Wingdings 2"/>
              <a:buChar char=""/>
              <a:defRPr/>
            </a:pPr>
            <a:r>
              <a:rPr lang="ru-RU" sz="7400" b="1" dirty="0">
                <a:solidFill>
                  <a:srgbClr val="C00000"/>
                </a:solidFill>
              </a:rPr>
              <a:t>1 команда</a:t>
            </a:r>
          </a:p>
          <a:p>
            <a:pPr marL="274320" indent="-274320" fontAlgn="auto">
              <a:spcAft>
                <a:spcPts val="0"/>
              </a:spcAft>
              <a:buFont typeface="Wingdings 2"/>
              <a:buChar char=""/>
              <a:defRPr/>
            </a:pPr>
            <a:r>
              <a:rPr lang="ru-RU" sz="6200" b="1" dirty="0" smtClean="0">
                <a:solidFill>
                  <a:srgbClr val="C00000"/>
                </a:solidFill>
              </a:rPr>
              <a:t>                                                                                             2 </a:t>
            </a:r>
            <a:r>
              <a:rPr lang="ru-RU" sz="6200" b="1" dirty="0">
                <a:solidFill>
                  <a:srgbClr val="C00000"/>
                </a:solidFill>
              </a:rPr>
              <a:t>команда</a:t>
            </a:r>
          </a:p>
          <a:p>
            <a:pPr marL="274320" indent="-274320" fontAlgn="auto">
              <a:spcAft>
                <a:spcPts val="0"/>
              </a:spcAft>
              <a:buFont typeface="Wingdings 2"/>
              <a:buChar char=""/>
              <a:defRPr/>
            </a:pPr>
            <a:r>
              <a:rPr lang="ru-RU" sz="4500" dirty="0"/>
              <a:t>дела</a:t>
            </a:r>
          </a:p>
          <a:p>
            <a:pPr marL="274320" indent="-274320" fontAlgn="auto">
              <a:spcAft>
                <a:spcPts val="0"/>
              </a:spcAft>
              <a:buFont typeface="Wingdings 2"/>
              <a:buChar char=""/>
              <a:defRPr/>
            </a:pPr>
            <a:r>
              <a:rPr lang="ru-RU" sz="4500" dirty="0" smtClean="0"/>
              <a:t>                                                                                                                                        проходит</a:t>
            </a:r>
            <a:endParaRPr lang="ru-RU" sz="4500" dirty="0"/>
          </a:p>
          <a:p>
            <a:pPr marL="274320" indent="-274320" fontAlgn="auto">
              <a:spcAft>
                <a:spcPts val="0"/>
              </a:spcAft>
              <a:buFont typeface="Wingdings 2"/>
              <a:buChar char=""/>
              <a:defRPr/>
            </a:pPr>
            <a:r>
              <a:rPr lang="ru-RU" sz="4500" dirty="0"/>
              <a:t>вокруг</a:t>
            </a:r>
          </a:p>
          <a:p>
            <a:pPr marL="274320" indent="-274320" fontAlgn="auto">
              <a:spcAft>
                <a:spcPts val="0"/>
              </a:spcAft>
              <a:buFont typeface="Wingdings 2"/>
              <a:buChar char=""/>
              <a:defRPr/>
            </a:pPr>
            <a:r>
              <a:rPr lang="ru-RU" sz="4500" dirty="0" smtClean="0"/>
              <a:t>                                                                                                                                         доходит</a:t>
            </a:r>
            <a:endParaRPr lang="ru-RU" sz="4500" dirty="0"/>
          </a:p>
          <a:p>
            <a:pPr marL="274320" indent="-274320" fontAlgn="auto">
              <a:spcAft>
                <a:spcPts val="0"/>
              </a:spcAft>
              <a:buFont typeface="Wingdings 2"/>
              <a:buChar char=""/>
              <a:defRPr/>
            </a:pPr>
            <a:r>
              <a:rPr lang="ru-RU" sz="4500" dirty="0"/>
              <a:t>умелых</a:t>
            </a:r>
          </a:p>
          <a:p>
            <a:pPr marL="274320" indent="-274320" fontAlgn="auto">
              <a:spcAft>
                <a:spcPts val="0"/>
              </a:spcAft>
              <a:buFont typeface="Wingdings 2"/>
              <a:buChar char=""/>
              <a:defRPr/>
            </a:pPr>
            <a:r>
              <a:rPr lang="ru-RU" sz="4500" dirty="0" smtClean="0"/>
              <a:t>                                                                                                                                       вычисляем</a:t>
            </a:r>
            <a:endParaRPr lang="ru-RU" sz="4500" dirty="0"/>
          </a:p>
          <a:p>
            <a:pPr marL="274320" indent="-274320" fontAlgn="auto">
              <a:spcAft>
                <a:spcPts val="0"/>
              </a:spcAft>
              <a:buFont typeface="Wingdings 2"/>
              <a:buChar char=""/>
              <a:defRPr/>
            </a:pPr>
            <a:r>
              <a:rPr lang="ru-RU" sz="4500" dirty="0"/>
              <a:t>труд</a:t>
            </a:r>
          </a:p>
          <a:p>
            <a:pPr marL="274320" indent="-274320" fontAlgn="auto">
              <a:spcAft>
                <a:spcPts val="0"/>
              </a:spcAft>
              <a:buFont typeface="Wingdings 2"/>
              <a:buChar char=""/>
              <a:defRPr/>
            </a:pPr>
            <a:r>
              <a:rPr lang="ru-RU" sz="4500" dirty="0" smtClean="0"/>
              <a:t>                                                                                                                                      переставляем</a:t>
            </a:r>
            <a:endParaRPr lang="ru-RU" sz="4500" dirty="0"/>
          </a:p>
          <a:p>
            <a:pPr marL="274320" indent="-274320" fontAlgn="auto">
              <a:spcAft>
                <a:spcPts val="0"/>
              </a:spcAft>
              <a:buFont typeface="Wingdings 2"/>
              <a:buChar char=""/>
              <a:defRPr/>
            </a:pPr>
            <a:r>
              <a:rPr lang="ru-RU" sz="4500" dirty="0"/>
              <a:t>дружно</a:t>
            </a:r>
          </a:p>
          <a:p>
            <a:pPr marL="274320" indent="-274320" fontAlgn="auto">
              <a:spcAft>
                <a:spcPts val="0"/>
              </a:spcAft>
              <a:buFont typeface="Wingdings 2"/>
              <a:buChar char=""/>
              <a:defRPr/>
            </a:pPr>
            <a:r>
              <a:rPr lang="ru-RU" sz="4500" dirty="0" smtClean="0"/>
              <a:t>                                                                                                                                             науку</a:t>
            </a:r>
            <a:endParaRPr lang="ru-RU" sz="4500" dirty="0"/>
          </a:p>
          <a:p>
            <a:pPr marL="274320" indent="-274320" fontAlgn="auto">
              <a:spcAft>
                <a:spcPts val="0"/>
              </a:spcAft>
              <a:buFont typeface="Wingdings 2"/>
              <a:buChar char=""/>
              <a:defRPr/>
            </a:pPr>
            <a:r>
              <a:rPr lang="ru-RU" sz="4500" dirty="0"/>
              <a:t>ребят</a:t>
            </a:r>
          </a:p>
          <a:p>
            <a:pPr marL="274320" indent="-274320" fontAlgn="auto">
              <a:spcAft>
                <a:spcPts val="0"/>
              </a:spcAft>
              <a:buFont typeface="Wingdings 2"/>
              <a:buChar char=""/>
              <a:defRPr/>
            </a:pPr>
            <a:r>
              <a:rPr lang="ru-RU" sz="4500" dirty="0" smtClean="0"/>
              <a:t>                                                                                                                                             муку</a:t>
            </a:r>
            <a:endParaRPr lang="ru-RU" sz="4500" dirty="0"/>
          </a:p>
          <a:p>
            <a:pPr marL="274320" indent="-274320" fontAlgn="auto">
              <a:spcAft>
                <a:spcPts val="0"/>
              </a:spcAft>
              <a:buFont typeface="Wingdings 2"/>
              <a:buChar char=""/>
              <a:defRPr/>
            </a:pPr>
            <a:r>
              <a:rPr lang="ru-RU" sz="4500" dirty="0"/>
              <a:t>нужно</a:t>
            </a:r>
          </a:p>
          <a:p>
            <a:pPr marL="274320" indent="-274320" fontAlgn="auto">
              <a:spcAft>
                <a:spcPts val="0"/>
              </a:spcAft>
              <a:buFont typeface="Wingdings 2"/>
              <a:buChar char=""/>
              <a:defRPr/>
            </a:pPr>
            <a:r>
              <a:rPr lang="ru-RU" sz="4500" dirty="0" smtClean="0"/>
              <a:t>                                                                                                                                              лет</a:t>
            </a:r>
            <a:endParaRPr lang="ru-RU" sz="4500" dirty="0"/>
          </a:p>
          <a:p>
            <a:pPr marL="274320" indent="-274320" fontAlgn="auto">
              <a:spcAft>
                <a:spcPts val="0"/>
              </a:spcAft>
              <a:buFont typeface="Wingdings 2"/>
              <a:buChar char=""/>
              <a:defRPr/>
            </a:pPr>
            <a:r>
              <a:rPr lang="ru-RU" sz="4500" dirty="0"/>
              <a:t>говорят</a:t>
            </a:r>
          </a:p>
          <a:p>
            <a:pPr marL="274320" indent="-274320" fontAlgn="auto">
              <a:spcAft>
                <a:spcPts val="0"/>
              </a:spcAft>
              <a:buFont typeface="Wingdings 2"/>
              <a:buChar char=""/>
              <a:defRPr/>
            </a:pPr>
            <a:r>
              <a:rPr lang="ru-RU" sz="4500" dirty="0" smtClean="0"/>
              <a:t>                                                                                                                                               нет</a:t>
            </a:r>
            <a:endParaRPr lang="ru-RU" sz="4500" dirty="0"/>
          </a:p>
          <a:p>
            <a:pPr marL="274320" indent="-274320" fontAlgn="auto">
              <a:spcAft>
                <a:spcPts val="0"/>
              </a:spcAft>
              <a:buFont typeface="Wingdings 2"/>
              <a:buChar char=""/>
              <a:defRPr/>
            </a:pPr>
            <a:endParaRPr lang="ru-RU" sz="4500"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Содержимое 2"/>
          <p:cNvSpPr>
            <a:spLocks noGrp="1"/>
          </p:cNvSpPr>
          <p:nvPr>
            <p:ph sz="quarter" idx="1"/>
          </p:nvPr>
        </p:nvSpPr>
        <p:spPr>
          <a:xfrm>
            <a:off x="250825" y="2286000"/>
            <a:ext cx="8504238" cy="4572000"/>
          </a:xfrm>
          <a:solidFill>
            <a:srgbClr val="FFFF00"/>
          </a:solidFill>
        </p:spPr>
        <p:txBody>
          <a:bodyPr/>
          <a:lstStyle/>
          <a:p>
            <a:pPr algn="ctr">
              <a:buFont typeface="Wingdings 2" pitchFamily="18" charset="2"/>
              <a:buNone/>
            </a:pPr>
            <a:r>
              <a:rPr lang="ru-RU" sz="6600" b="1" smtClean="0">
                <a:solidFill>
                  <a:srgbClr val="C00000"/>
                </a:solidFill>
              </a:rPr>
              <a:t>Спасибо за урок</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1916832"/>
            <a:ext cx="8136904" cy="3909048"/>
          </a:xfrm>
        </p:spPr>
        <p:txBody>
          <a:bodyPr>
            <a:normAutofit lnSpcReduction="10000"/>
          </a:bodyPr>
          <a:lstStyle/>
          <a:p>
            <a:pPr lvl="7">
              <a:buFontTx/>
              <a:buNone/>
              <a:defRPr/>
            </a:pPr>
            <a:r>
              <a:rPr lang="ru-RU" sz="3200" dirty="0"/>
              <a:t>С тех пор, как </a:t>
            </a:r>
            <a:r>
              <a:rPr lang="ru-RU" sz="3200" dirty="0" smtClean="0"/>
              <a:t>существует</a:t>
            </a:r>
          </a:p>
          <a:p>
            <a:pPr lvl="7">
              <a:buFontTx/>
              <a:buNone/>
              <a:defRPr/>
            </a:pPr>
            <a:r>
              <a:rPr lang="ru-RU" sz="3200" dirty="0" smtClean="0"/>
              <a:t>мирозданье,</a:t>
            </a:r>
          </a:p>
          <a:p>
            <a:pPr lvl="7">
              <a:buFontTx/>
              <a:buNone/>
              <a:defRPr/>
            </a:pPr>
            <a:endParaRPr lang="ru-RU" sz="3200" dirty="0"/>
          </a:p>
          <a:p>
            <a:pPr marL="274320" indent="-274320" algn="just" fontAlgn="auto">
              <a:spcAft>
                <a:spcPts val="0"/>
              </a:spcAft>
              <a:buFont typeface="Wingdings 2"/>
              <a:buChar char=""/>
              <a:defRPr/>
            </a:pPr>
            <a:r>
              <a:rPr lang="ru-RU" b="1" i="1" dirty="0">
                <a:solidFill>
                  <a:srgbClr val="7030A0"/>
                </a:solidFill>
              </a:rPr>
              <a:t>Такого нет, кто б  не нуждался в знанье.</a:t>
            </a:r>
          </a:p>
          <a:p>
            <a:pPr marL="274320" indent="-274320" algn="just" fontAlgn="auto">
              <a:spcAft>
                <a:spcPts val="0"/>
              </a:spcAft>
              <a:buFont typeface="Wingdings 2"/>
              <a:buNone/>
              <a:defRPr/>
            </a:pPr>
            <a:r>
              <a:rPr lang="ru-RU" b="1" i="1" dirty="0" smtClean="0">
                <a:solidFill>
                  <a:srgbClr val="7030A0"/>
                </a:solidFill>
              </a:rPr>
              <a:t>    </a:t>
            </a:r>
            <a:r>
              <a:rPr lang="ru-RU" b="1" i="1" dirty="0">
                <a:solidFill>
                  <a:srgbClr val="7030A0"/>
                </a:solidFill>
              </a:rPr>
              <a:t>Какой мы не возьмем язык и век </a:t>
            </a:r>
            <a:r>
              <a:rPr lang="ru-RU" b="1" i="1" dirty="0" smtClean="0">
                <a:solidFill>
                  <a:srgbClr val="7030A0"/>
                </a:solidFill>
              </a:rPr>
              <a:t>–</a:t>
            </a:r>
          </a:p>
          <a:p>
            <a:pPr marL="274320" indent="-274320" algn="just" fontAlgn="auto">
              <a:spcAft>
                <a:spcPts val="0"/>
              </a:spcAft>
              <a:buFont typeface="Wingdings 2"/>
              <a:buNone/>
              <a:defRPr/>
            </a:pPr>
            <a:endParaRPr lang="ru-RU" b="1" i="1" dirty="0">
              <a:solidFill>
                <a:srgbClr val="7030A0"/>
              </a:solidFill>
            </a:endParaRPr>
          </a:p>
          <a:p>
            <a:pPr marL="274320" indent="-274320" algn="just" fontAlgn="auto">
              <a:spcAft>
                <a:spcPts val="0"/>
              </a:spcAft>
              <a:buFont typeface="Wingdings 2"/>
              <a:buChar char=""/>
              <a:defRPr/>
            </a:pPr>
            <a:r>
              <a:rPr lang="ru-RU" b="1" i="1" dirty="0">
                <a:solidFill>
                  <a:srgbClr val="7030A0"/>
                </a:solidFill>
              </a:rPr>
              <a:t>Всегда стремился к знанью человек…</a:t>
            </a:r>
          </a:p>
          <a:p>
            <a:pPr marL="274320" indent="-274320" algn="just" fontAlgn="auto">
              <a:spcAft>
                <a:spcPts val="0"/>
              </a:spcAft>
              <a:buFont typeface="Wingdings 2"/>
              <a:buChar char=""/>
              <a:defRPr/>
            </a:pPr>
            <a:endParaRPr lang="ru-RU" b="1" i="1" dirty="0">
              <a:solidFill>
                <a:srgbClr val="7030A0"/>
              </a:solidFill>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1188" y="404813"/>
            <a:ext cx="7467600" cy="4873625"/>
          </a:xfrm>
        </p:spPr>
        <p:txBody>
          <a:bodyPr>
            <a:normAutofit fontScale="92500"/>
          </a:bodyPr>
          <a:lstStyle/>
          <a:p>
            <a:pPr marL="274320" indent="-274320" algn="ctr" fontAlgn="auto">
              <a:spcAft>
                <a:spcPts val="0"/>
              </a:spcAft>
              <a:buFont typeface="Wingdings 2"/>
              <a:buNone/>
              <a:defRPr/>
            </a:pPr>
            <a:r>
              <a:rPr lang="ru-RU" sz="3900" b="1" dirty="0">
                <a:solidFill>
                  <a:srgbClr val="7030A0"/>
                </a:solidFill>
              </a:rPr>
              <a:t>1 вопрос. </a:t>
            </a:r>
            <a:endParaRPr lang="ru-RU" sz="3900" b="1" dirty="0" smtClean="0">
              <a:solidFill>
                <a:srgbClr val="7030A0"/>
              </a:solidFill>
            </a:endParaRPr>
          </a:p>
          <a:p>
            <a:pPr marL="274320" indent="-274320" algn="ctr" fontAlgn="auto">
              <a:spcAft>
                <a:spcPts val="0"/>
              </a:spcAft>
              <a:buFont typeface="Wingdings 2"/>
              <a:buNone/>
              <a:defRPr/>
            </a:pPr>
            <a:endParaRPr lang="ru-RU" sz="2800" b="1" dirty="0" smtClean="0">
              <a:solidFill>
                <a:srgbClr val="7030A0"/>
              </a:solidFill>
            </a:endParaRPr>
          </a:p>
          <a:p>
            <a:pPr marL="274320" indent="-274320" fontAlgn="auto">
              <a:spcAft>
                <a:spcPts val="0"/>
              </a:spcAft>
              <a:buFont typeface="Wingdings 2"/>
              <a:buChar char=""/>
              <a:defRPr/>
            </a:pPr>
            <a:r>
              <a:rPr lang="ru-RU" sz="2800" b="1" dirty="0" smtClean="0">
                <a:solidFill>
                  <a:srgbClr val="7030A0"/>
                </a:solidFill>
              </a:rPr>
              <a:t>То</a:t>
            </a:r>
            <a:r>
              <a:rPr lang="ru-RU" sz="2800" b="1" dirty="0">
                <a:solidFill>
                  <a:srgbClr val="7030A0"/>
                </a:solidFill>
              </a:rPr>
              <a:t>, что лежит в этом ящике, является символом мудрости и справедливости. До сих пор говорят, что это такое – искусство, спорт, игра? Однако, очевидно, чтобы пользоваться этим нужны – воля, упорство, хорошая память, логическое мышление, математические способности и несомненно талант. </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r>
              <a:rPr lang="ru-RU" sz="3600" b="1" smtClean="0">
                <a:solidFill>
                  <a:srgbClr val="7030A0"/>
                </a:solidFill>
              </a:rPr>
              <a:t>2 вопрос</a:t>
            </a:r>
          </a:p>
        </p:txBody>
      </p:sp>
      <p:sp>
        <p:nvSpPr>
          <p:cNvPr id="16386" name="Содержимое 2"/>
          <p:cNvSpPr>
            <a:spLocks noGrp="1"/>
          </p:cNvSpPr>
          <p:nvPr>
            <p:ph sz="quarter" idx="1"/>
          </p:nvPr>
        </p:nvSpPr>
        <p:spPr>
          <a:xfrm>
            <a:off x="755650" y="1773238"/>
            <a:ext cx="7467600" cy="4873625"/>
          </a:xfrm>
        </p:spPr>
        <p:txBody>
          <a:bodyPr/>
          <a:lstStyle/>
          <a:p>
            <a:r>
              <a:rPr lang="ru-RU" smtClean="0"/>
              <a:t>. </a:t>
            </a:r>
            <a:r>
              <a:rPr lang="ru-RU" sz="2800" b="1" smtClean="0">
                <a:solidFill>
                  <a:srgbClr val="7030A0"/>
                </a:solidFill>
              </a:rPr>
              <a:t>Год рождения этой игры 1974. Изобретатель архитектор из Будапешта. Если играть без системы, то для достижения цели потребуется миллионы лет, а по системе цели можно достигнуть за 23 с.</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p:txBody>
          <a:bodyPr/>
          <a:lstStyle/>
          <a:p>
            <a:r>
              <a:rPr lang="ru-RU" b="1" smtClean="0">
                <a:solidFill>
                  <a:srgbClr val="7030A0"/>
                </a:solidFill>
              </a:rPr>
              <a:t>3 вопрос</a:t>
            </a:r>
          </a:p>
        </p:txBody>
      </p:sp>
      <p:sp>
        <p:nvSpPr>
          <p:cNvPr id="17410" name="Содержимое 2"/>
          <p:cNvSpPr>
            <a:spLocks noGrp="1"/>
          </p:cNvSpPr>
          <p:nvPr>
            <p:ph sz="quarter" idx="1"/>
          </p:nvPr>
        </p:nvSpPr>
        <p:spPr>
          <a:xfrm>
            <a:off x="301625" y="1527175"/>
            <a:ext cx="8504238" cy="4572000"/>
          </a:xfrm>
        </p:spPr>
        <p:txBody>
          <a:bodyPr/>
          <a:lstStyle/>
          <a:p>
            <a:r>
              <a:rPr lang="ru-RU" sz="2800" b="1" smtClean="0">
                <a:solidFill>
                  <a:srgbClr val="7030A0"/>
                </a:solidFill>
              </a:rPr>
              <a:t>Древнейшее изобретение человечества и он есть в каждом доме. Его придумали римляне, правда, вид его меняется и с этим связывают имя римского императора Юлия Цезаря и папы римского Григория Х IV.</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p:txBody>
          <a:bodyPr/>
          <a:lstStyle/>
          <a:p>
            <a:r>
              <a:rPr lang="ru-RU" b="1" smtClean="0">
                <a:solidFill>
                  <a:srgbClr val="7030A0"/>
                </a:solidFill>
              </a:rPr>
              <a:t>4 вопрос</a:t>
            </a:r>
          </a:p>
        </p:txBody>
      </p:sp>
      <p:sp>
        <p:nvSpPr>
          <p:cNvPr id="3" name="Содержимое 2"/>
          <p:cNvSpPr>
            <a:spLocks noGrp="1"/>
          </p:cNvSpPr>
          <p:nvPr>
            <p:ph sz="quarter" idx="1"/>
          </p:nvPr>
        </p:nvSpPr>
        <p:spPr>
          <a:xfrm>
            <a:off x="301625" y="1527175"/>
            <a:ext cx="8504238" cy="4572000"/>
          </a:xfrm>
        </p:spPr>
        <p:txBody>
          <a:bodyPr>
            <a:normAutofit lnSpcReduction="10000"/>
          </a:bodyPr>
          <a:lstStyle/>
          <a:p>
            <a:pPr marL="274320" indent="-274320" fontAlgn="auto">
              <a:spcAft>
                <a:spcPts val="0"/>
              </a:spcAft>
              <a:buFont typeface="Wingdings 2"/>
              <a:buChar char=""/>
              <a:defRPr/>
            </a:pPr>
            <a:r>
              <a:rPr lang="ru-RU" b="1" dirty="0">
                <a:solidFill>
                  <a:srgbClr val="7030A0"/>
                </a:solidFill>
              </a:rPr>
              <a:t>Существует легенда о греческом изобретателе Дедале (мастер сделавший крылья Икару) и его племяннике, очень талантливом юноше, который придумал пилу, гончарный круг и то, что лежит в этом ящике. За это он и поплатился жизнью, т.к. завистливый дядя столкнул его с высокого городского вала. Самый древний этот предмет пролежал 2000 лет и за это время конструкция его практически не изменилась.</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p:txBody>
          <a:bodyPr/>
          <a:lstStyle/>
          <a:p>
            <a:r>
              <a:rPr lang="ru-RU" b="1" smtClean="0">
                <a:solidFill>
                  <a:srgbClr val="7B9899"/>
                </a:solidFill>
              </a:rPr>
              <a:t>5 вопрос</a:t>
            </a:r>
          </a:p>
        </p:txBody>
      </p:sp>
      <p:sp>
        <p:nvSpPr>
          <p:cNvPr id="19458" name="Содержимое 2"/>
          <p:cNvSpPr>
            <a:spLocks noGrp="1"/>
          </p:cNvSpPr>
          <p:nvPr>
            <p:ph sz="quarter" idx="1"/>
          </p:nvPr>
        </p:nvSpPr>
        <p:spPr>
          <a:xfrm>
            <a:off x="301625" y="1527175"/>
            <a:ext cx="8504238" cy="4572000"/>
          </a:xfrm>
        </p:spPr>
        <p:txBody>
          <a:bodyPr/>
          <a:lstStyle/>
          <a:p>
            <a:r>
              <a:rPr lang="ru-RU" smtClean="0"/>
              <a:t>. </a:t>
            </a:r>
            <a:r>
              <a:rPr lang="ru-RU" b="1" smtClean="0">
                <a:solidFill>
                  <a:srgbClr val="7030A0"/>
                </a:solidFill>
              </a:rPr>
              <a:t>История этого изобретения насчитывает тысячи лет. В древности их называли клепсидрами. Они бывают солнечными, песочными, электронными. Эта вещь не имеет единственного числа</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p:txBody>
          <a:bodyPr/>
          <a:lstStyle/>
          <a:p>
            <a:r>
              <a:rPr lang="ru-RU" b="1" smtClean="0">
                <a:solidFill>
                  <a:srgbClr val="7030A0"/>
                </a:solidFill>
              </a:rPr>
              <a:t>6 вопрос</a:t>
            </a:r>
          </a:p>
        </p:txBody>
      </p:sp>
      <p:sp>
        <p:nvSpPr>
          <p:cNvPr id="20482" name="Содержимое 2"/>
          <p:cNvSpPr>
            <a:spLocks noGrp="1"/>
          </p:cNvSpPr>
          <p:nvPr>
            <p:ph sz="quarter" idx="1"/>
          </p:nvPr>
        </p:nvSpPr>
        <p:spPr>
          <a:xfrm>
            <a:off x="301625" y="1527175"/>
            <a:ext cx="8504238" cy="4572000"/>
          </a:xfrm>
        </p:spPr>
        <p:txBody>
          <a:bodyPr/>
          <a:lstStyle/>
          <a:p>
            <a:r>
              <a:rPr lang="ru-RU" b="1" smtClean="0">
                <a:solidFill>
                  <a:srgbClr val="7030A0"/>
                </a:solidFill>
              </a:rPr>
              <a:t>Русский вариант, первого вычислительного прибора, который называли абак.</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p:txBody>
          <a:bodyPr/>
          <a:lstStyle/>
          <a:p>
            <a:r>
              <a:rPr lang="ru-RU" b="1" smtClean="0">
                <a:solidFill>
                  <a:srgbClr val="7030A0"/>
                </a:solidFill>
              </a:rPr>
              <a:t>Н.И.Лобачевский</a:t>
            </a:r>
          </a:p>
        </p:txBody>
      </p:sp>
      <p:sp>
        <p:nvSpPr>
          <p:cNvPr id="21506" name="Содержимое 2"/>
          <p:cNvSpPr>
            <a:spLocks noGrp="1"/>
          </p:cNvSpPr>
          <p:nvPr>
            <p:ph sz="quarter" idx="1"/>
          </p:nvPr>
        </p:nvSpPr>
        <p:spPr>
          <a:xfrm>
            <a:off x="0" y="1484313"/>
            <a:ext cx="9166225" cy="4572000"/>
          </a:xfrm>
        </p:spPr>
        <p:txBody>
          <a:bodyPr/>
          <a:lstStyle/>
          <a:p>
            <a:r>
              <a:rPr lang="ru-RU" sz="2000" b="1" smtClean="0">
                <a:solidFill>
                  <a:srgbClr val="7030A0"/>
                </a:solidFill>
              </a:rPr>
              <a:t>Николай Иванович Лобачевский родился 1декабря 1792 года в Нижнем Новгороде (ныне г.Горький) в семье мелкого чиновника, но в семилетнем возрасте он лишился отца. В 1802г. он был зачислен в Казанскую гимназию на казенное содержание. Успехи Николая по математике были феноменальными, и уже в 14 лет он был подготовлен для поступления в университет и в 1807 г. был зачислен в Казанский университет. В возрасте 18 лет Лобачевский получил степень магистра, а в 23 года ему было присвоено звание профессора. Главным его достижением является открытие новой неевклидовой геометрии. Это открытие повлекло за собой ряд новых открытий мирового масштаба. Человечество знает Лобачевского как ученого, который открыл и доказал новую геометрию, которая так и называется геометрия Лобачевского.</a:t>
            </a:r>
          </a:p>
          <a:p>
            <a:endParaRPr lang="ru-RU" sz="2000" b="1" smtClean="0">
              <a:solidFill>
                <a:srgbClr val="7030A0"/>
              </a:solidFill>
            </a:endParaRP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43</TotalTime>
  <Words>781</Words>
  <Application>Microsoft Office PowerPoint</Application>
  <PresentationFormat>Экран (4:3)</PresentationFormat>
  <Paragraphs>85</Paragraphs>
  <Slides>16</Slides>
  <Notes>0</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12</vt:i4>
      </vt:variant>
      <vt:variant>
        <vt:lpstr>Заголовки слайдов</vt:lpstr>
      </vt:variant>
      <vt:variant>
        <vt:i4>16</vt:i4>
      </vt:variant>
    </vt:vector>
  </HeadingPairs>
  <TitlesOfParts>
    <vt:vector size="33" baseType="lpstr">
      <vt:lpstr>Georgia</vt:lpstr>
      <vt:lpstr>Arial</vt:lpstr>
      <vt:lpstr>Wingdings 2</vt:lpstr>
      <vt:lpstr>Wingdings</vt:lpstr>
      <vt:lpstr>Calibri</vt:lpstr>
      <vt:lpstr>Официальная</vt:lpstr>
      <vt:lpstr>Официальная</vt:lpstr>
      <vt:lpstr>Официальная</vt:lpstr>
      <vt:lpstr>Официальная</vt:lpstr>
      <vt:lpstr>Официальная</vt:lpstr>
      <vt:lpstr>Официальная</vt:lpstr>
      <vt:lpstr>Официальная</vt:lpstr>
      <vt:lpstr>Официальная</vt:lpstr>
      <vt:lpstr>Официальная</vt:lpstr>
      <vt:lpstr>Официальная</vt:lpstr>
      <vt:lpstr>Официальная</vt:lpstr>
      <vt:lpstr>Официальная</vt:lpstr>
      <vt:lpstr>Внеклассное мероприятие по математике.  </vt:lpstr>
      <vt:lpstr>Слайд 2</vt:lpstr>
      <vt:lpstr>Слайд 3</vt:lpstr>
      <vt:lpstr>2 вопрос</vt:lpstr>
      <vt:lpstr>3 вопрос</vt:lpstr>
      <vt:lpstr>4 вопрос</vt:lpstr>
      <vt:lpstr>5 вопрос</vt:lpstr>
      <vt:lpstr>6 вопрос</vt:lpstr>
      <vt:lpstr>Н.И.Лобачевский</vt:lpstr>
      <vt:lpstr>"Курить в ХХI веке — это не модно</vt:lpstr>
      <vt:lpstr>МЕДИКИ СЧИТАЮТ</vt:lpstr>
      <vt:lpstr>Бюджетное учреждение «Горно-геологический техникум</vt:lpstr>
      <vt:lpstr>АНАГРАММА</vt:lpstr>
      <vt:lpstr>Якутский сельскохозяйственный техникум   </vt:lpstr>
      <vt:lpstr>БУРИМЕ</vt:lpstr>
      <vt:lpstr>Слайд 16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123</dc:creator>
  <cp:lastModifiedBy>User</cp:lastModifiedBy>
  <cp:revision>7</cp:revision>
  <dcterms:created xsi:type="dcterms:W3CDTF">2013-02-01T19:32:32Z</dcterms:created>
  <dcterms:modified xsi:type="dcterms:W3CDTF">2013-03-08T15:28:23Z</dcterms:modified>
</cp:coreProperties>
</file>