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4" r:id="rId2"/>
    <p:sldId id="287" r:id="rId3"/>
    <p:sldId id="293" r:id="rId4"/>
    <p:sldId id="288" r:id="rId5"/>
    <p:sldId id="289" r:id="rId6"/>
    <p:sldId id="290" r:id="rId7"/>
    <p:sldId id="275" r:id="rId8"/>
    <p:sldId id="276" r:id="rId9"/>
    <p:sldId id="277" r:id="rId10"/>
    <p:sldId id="291" r:id="rId11"/>
    <p:sldId id="268" r:id="rId12"/>
    <p:sldId id="279" r:id="rId13"/>
    <p:sldId id="266" r:id="rId14"/>
    <p:sldId id="282" r:id="rId15"/>
    <p:sldId id="285" r:id="rId16"/>
    <p:sldId id="283" r:id="rId17"/>
    <p:sldId id="294" r:id="rId18"/>
    <p:sldId id="29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CC"/>
    <a:srgbClr val="CCFFFF"/>
    <a:srgbClr val="FFE7FF"/>
    <a:srgbClr val="F6CBFD"/>
    <a:srgbClr val="E879FB"/>
    <a:srgbClr val="00FF00"/>
    <a:srgbClr val="CCFF99"/>
    <a:srgbClr val="009900"/>
    <a:srgbClr val="EEFA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65" autoAdjust="0"/>
  </p:normalViewPr>
  <p:slideViewPr>
    <p:cSldViewPr>
      <p:cViewPr>
        <p:scale>
          <a:sx n="73" d="100"/>
          <a:sy n="73" d="100"/>
        </p:scale>
        <p:origin x="-58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78B6D-A783-4421-A420-2C1D4FD5D538}" type="datetimeFigureOut">
              <a:rPr lang="ru-RU" smtClean="0"/>
              <a:pPr/>
              <a:t>04.04.2013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80FC9-5B9B-4D37-9264-D44E268330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8C6E-C473-45E8-827E-4DE8E8F08AA1}" type="datetimeFigureOut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362B9-6EB2-4331-BCFF-107548359A2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Выбирайте «яркие» точки графика – концы промежутков, пересечения с ОХ и ОУ</a:t>
            </a:r>
            <a:r>
              <a:rPr lang="ru-RU" baseline="0" dirty="0" smtClean="0">
                <a:solidFill>
                  <a:srgbClr val="FF0000"/>
                </a:solidFill>
              </a:rPr>
              <a:t> – переносите их согласно компоненту действия.</a:t>
            </a:r>
            <a:r>
              <a:rPr lang="ru-RU" baseline="0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Можно решить аналитически: освободиться от модулей и приравниванием функций (имеют общие точки)… Графический приём значительно короче. </a:t>
            </a:r>
            <a:r>
              <a:rPr lang="ru-RU" b="1" i="1" dirty="0" smtClean="0">
                <a:solidFill>
                  <a:srgbClr val="C00000"/>
                </a:solidFill>
              </a:rPr>
              <a:t>У параллельных прямых равны угловые коэффициенты, догадаться</a:t>
            </a:r>
            <a:r>
              <a:rPr lang="en-US" b="1" i="1" dirty="0" smtClean="0"/>
              <a:t>:</a:t>
            </a:r>
            <a:r>
              <a:rPr lang="en-US" baseline="0" dirty="0" smtClean="0"/>
              <a:t> </a:t>
            </a:r>
            <a:r>
              <a:rPr lang="ru-RU" baseline="0" dirty="0" smtClean="0"/>
              <a:t>об участии </a:t>
            </a:r>
            <a:r>
              <a:rPr lang="en-US" dirty="0" smtClean="0"/>
              <a:t>y=|x|-1 (</a:t>
            </a:r>
            <a:r>
              <a:rPr lang="ru-RU" dirty="0" smtClean="0"/>
              <a:t>видно по условию) </a:t>
            </a:r>
            <a:r>
              <a:rPr lang="ru-RU" baseline="0" dirty="0" smtClean="0"/>
              <a:t>- перемещением </a:t>
            </a:r>
          </a:p>
          <a:p>
            <a:r>
              <a:rPr lang="ru-RU" baseline="0" dirty="0" smtClean="0"/>
              <a:t> не по всей плоскости, а по прямой </a:t>
            </a:r>
            <a:r>
              <a:rPr lang="ru-RU" b="1" i="1" baseline="0" dirty="0" smtClean="0"/>
              <a:t>у=2х-1  (из у=-х+а+2а-1)</a:t>
            </a:r>
            <a:r>
              <a:rPr lang="ru-RU" baseline="0" dirty="0" smtClean="0"/>
              <a:t> и достаточно левой «стороны угла»  </a:t>
            </a:r>
            <a:r>
              <a:rPr lang="en-US" baseline="0" dirty="0" smtClean="0"/>
              <a:t>y=|x|-1.</a:t>
            </a:r>
            <a:r>
              <a:rPr lang="ru-RU" baseline="0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362B9-6EB2-4331-BCFF-107548359A29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34A9-604C-421A-A016-373FC6592AA5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CD37-4F6E-41D6-B650-52949E01364B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2AF0-3593-4DB9-8752-C3F512F61E99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3E56AD8-9ECA-4E5B-8858-BE29FEBDBBFF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B92CC4-ED9F-40F9-84D7-E5EF5B85E860}" type="slidenum">
              <a:rPr lang="ru-RU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334FD-83D2-4E7E-AED4-4A6DE73604F4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B6EB4-59EC-4006-BD06-3B6B7631EC7C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415-E820-40DD-A952-FE4426230CEB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ED2C-A021-4272-87E5-9054C4D59243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96ED-D8B3-45D7-8A38-514CD90766B4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9B5C2-9823-4D4C-A93E-90A4395F9006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8C3B9-00AE-486E-8E7A-0A5E405410E3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45DD-8284-4BE8-8E1B-106F604D53D3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14BB-D19A-458B-B9B6-428512F71379}" type="datetime1">
              <a:rPr lang="ru-RU" smtClean="0"/>
              <a:pPr/>
              <a:t>04.04.2013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"Мой университет"   - </a:t>
            </a:r>
            <a:r>
              <a:rPr lang="en-US" smtClean="0"/>
              <a:t>www.moi-mummi.ru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E2064-2795-4CC5-96DF-106644BCBD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etrener.ru/view_rolik_pustoi.php?id=37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rezentacii.com/matematike/page/15/" TargetMode="External"/><Relationship Id="rId7" Type="http://schemas.openxmlformats.org/officeDocument/2006/relationships/image" Target="../media/image29.jpe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gif"/><Relationship Id="rId5" Type="http://schemas.openxmlformats.org/officeDocument/2006/relationships/image" Target="../media/image6.gif"/><Relationship Id="rId4" Type="http://schemas.openxmlformats.org/officeDocument/2006/relationships/image" Target="../media/image2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111\Documents\БЛОКНОТ синий шаблон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2" y="0"/>
            <a:ext cx="9195447" cy="6929462"/>
          </a:xfrm>
          <a:prstGeom prst="rect">
            <a:avLst/>
          </a:prstGeom>
          <a:noFill/>
        </p:spPr>
      </p:pic>
      <p:grpSp>
        <p:nvGrpSpPr>
          <p:cNvPr id="6" name="Группа 5"/>
          <p:cNvGrpSpPr/>
          <p:nvPr/>
        </p:nvGrpSpPr>
        <p:grpSpPr>
          <a:xfrm>
            <a:off x="3714744" y="714356"/>
            <a:ext cx="3286148" cy="1692292"/>
            <a:chOff x="159381" y="307948"/>
            <a:chExt cx="8770337" cy="6335762"/>
          </a:xfrm>
        </p:grpSpPr>
        <p:pic>
          <p:nvPicPr>
            <p:cNvPr id="7" name="Picture 2" descr="http://shpargalkaege.ru/dosro4noe/c22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159381" y="307948"/>
              <a:ext cx="8770337" cy="633576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428596" y="593700"/>
              <a:ext cx="8143932" cy="5764258"/>
            </a:xfrm>
            <a:prstGeom prst="rect">
              <a:avLst/>
            </a:prstGeom>
            <a:solidFill>
              <a:srgbClr val="007A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22530" name="Picture 2" descr="C:\Users\111\AppData\Local\Temp\Rar$DI02.996\Рисунок1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5786" y="1566120"/>
            <a:ext cx="2324433" cy="1934318"/>
          </a:xfrm>
          <a:prstGeom prst="rect">
            <a:avLst/>
          </a:prstGeom>
          <a:noFill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071934" y="1357298"/>
            <a:ext cx="2471752" cy="857256"/>
          </a:xfrm>
          <a:prstGeom prst="rect">
            <a:avLst/>
          </a:prstGeom>
          <a:ln w="3175">
            <a:noFill/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i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C5</a:t>
            </a:r>
            <a:r>
              <a:rPr lang="ru-RU" sz="4800" b="1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 ЕГЭ</a:t>
            </a:r>
            <a:endParaRPr kumimoji="0" lang="ru-RU" sz="48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Буква C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28926" y="1357298"/>
            <a:ext cx="742955" cy="928694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00068" y="5214950"/>
            <a:ext cx="8143932" cy="1015663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Автор: Салпанова Наталья Леонидовна, учитель математики  МБОУ «СОШ №22»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Анжеро-Судженск  Кемеровской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71414"/>
            <a:ext cx="4286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Графический  </a:t>
            </a:r>
            <a:r>
              <a:rPr lang="ru-RU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подход решения</a:t>
            </a:r>
            <a:r>
              <a:rPr lang="ru-RU" sz="20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000" b="1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3372" y="928670"/>
            <a:ext cx="2468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В мире проблем !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71670" y="3286124"/>
            <a:ext cx="65008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Решение труднейших задач ЕГЭ по математике</a:t>
            </a:r>
            <a:endParaRPr lang="ru-RU" sz="4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500" y="1643050"/>
            <a:ext cx="8991600" cy="3737211"/>
            <a:chOff x="1500166" y="928670"/>
            <a:chExt cx="5929354" cy="2571768"/>
          </a:xfrm>
          <a:solidFill>
            <a:schemeClr val="bg1">
              <a:lumMod val="95000"/>
            </a:schemeClr>
          </a:solidFill>
        </p:grpSpPr>
        <p:grpSp>
          <p:nvGrpSpPr>
            <p:cNvPr id="3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6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solidFill>
                <a:srgbClr val="F8F8F8"/>
              </a:solidFill>
              <a:ln w="6350">
                <a:solidFill>
                  <a:srgbClr val="00B0F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7" name="Прямая соединительная линия 6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Прямая соединительная линия 3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Равнобедренный треугольник 193"/>
          <p:cNvSpPr/>
          <p:nvPr/>
        </p:nvSpPr>
        <p:spPr>
          <a:xfrm rot="807248">
            <a:off x="538621" y="3184793"/>
            <a:ext cx="2670395" cy="363644"/>
          </a:xfrm>
          <a:prstGeom prst="triangle">
            <a:avLst>
              <a:gd name="adj" fmla="val 9664"/>
            </a:avLst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6643702" y="6286520"/>
            <a:ext cx="230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9900"/>
                </a:solidFill>
              </a:rPr>
              <a:t>ЕГЭ. 07.06.12. Кузбасс</a:t>
            </a:r>
            <a:endParaRPr lang="ru-RU" b="1" i="1" dirty="0">
              <a:solidFill>
                <a:srgbClr val="0099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214678" y="285728"/>
            <a:ext cx="5157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Найти значения а, при которых уравнение </a:t>
            </a:r>
            <a:endParaRPr lang="ru-RU" sz="2000" b="1" i="1" dirty="0"/>
          </a:p>
        </p:txBody>
      </p:sp>
      <p:grpSp>
        <p:nvGrpSpPr>
          <p:cNvPr id="48" name="Группа 55"/>
          <p:cNvGrpSpPr/>
          <p:nvPr/>
        </p:nvGrpSpPr>
        <p:grpSpPr>
          <a:xfrm>
            <a:off x="3209233" y="571480"/>
            <a:ext cx="522900" cy="583646"/>
            <a:chOff x="3209233" y="571480"/>
            <a:chExt cx="522900" cy="583646"/>
          </a:xfrm>
        </p:grpSpPr>
        <p:sp>
          <p:nvSpPr>
            <p:cNvPr id="46" name="TextBox 45"/>
            <p:cNvSpPr txBox="1"/>
            <p:nvPr/>
          </p:nvSpPr>
          <p:spPr>
            <a:xfrm>
              <a:off x="3297093" y="5714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2</a:t>
              </a:r>
              <a:endParaRPr lang="ru-RU" b="1" i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209233" y="78579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х+1</a:t>
              </a:r>
              <a:endParaRPr lang="ru-RU" b="1" i="1" dirty="0"/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>
              <a:off x="3225655" y="857232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643306" y="671436"/>
            <a:ext cx="1075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= </a:t>
            </a:r>
            <a:r>
              <a:rPr lang="en-US" sz="2000" b="1" i="1" dirty="0" smtClean="0"/>
              <a:t>a</a:t>
            </a:r>
            <a:r>
              <a:rPr lang="en-US" sz="2000" b="1" dirty="0" smtClean="0"/>
              <a:t>|x-5|</a:t>
            </a:r>
            <a:endParaRPr lang="ru-RU" sz="20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4572000" y="671436"/>
            <a:ext cx="1330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на </a:t>
            </a:r>
            <a:r>
              <a:rPr lang="en-US" sz="2000" b="1" dirty="0" smtClean="0"/>
              <a:t>[</a:t>
            </a:r>
            <a:r>
              <a:rPr lang="ru-RU" sz="2000" b="1" dirty="0" smtClean="0"/>
              <a:t>0; + </a:t>
            </a:r>
            <a:r>
              <a:rPr lang="ru-RU" sz="2000" b="1" dirty="0" smtClean="0">
                <a:latin typeface="Calibri"/>
                <a:cs typeface="Calibri"/>
              </a:rPr>
              <a:t>∞</a:t>
            </a:r>
            <a:r>
              <a:rPr lang="en-US" sz="2000" b="1" dirty="0" smtClean="0">
                <a:latin typeface="Calibri"/>
                <a:cs typeface="Calibri"/>
              </a:rPr>
              <a:t>)</a:t>
            </a:r>
            <a:endParaRPr lang="ru-RU" sz="2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5786446" y="642918"/>
            <a:ext cx="3153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имеет более двух корней.</a:t>
            </a:r>
            <a:endParaRPr lang="ru-RU" sz="20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3195259" y="1071546"/>
            <a:ext cx="59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f(x)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857620" y="1038509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</a:rPr>
              <a:t>g(x)</a:t>
            </a:r>
            <a:endParaRPr lang="ru-RU" sz="2400" i="1" dirty="0">
              <a:solidFill>
                <a:srgbClr val="C00000"/>
              </a:solidFill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>
            <a:off x="7000892" y="642918"/>
            <a:ext cx="114300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5929322" y="1000108"/>
            <a:ext cx="278608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22459" y="599998"/>
            <a:ext cx="8662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Корни</a:t>
            </a:r>
            <a:endParaRPr lang="ru-RU" sz="20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857224" y="885750"/>
            <a:ext cx="2144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- абсциссы точек</a:t>
            </a:r>
            <a:endParaRPr lang="ru-RU" sz="20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406658" y="1142984"/>
            <a:ext cx="1593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пересечения</a:t>
            </a:r>
            <a:endParaRPr lang="ru-RU" sz="2000" b="1" dirty="0"/>
          </a:p>
        </p:txBody>
      </p:sp>
      <p:cxnSp>
        <p:nvCxnSpPr>
          <p:cNvPr id="65" name="Прямая со стрелкой 64"/>
          <p:cNvCxnSpPr/>
          <p:nvPr/>
        </p:nvCxnSpPr>
        <p:spPr>
          <a:xfrm>
            <a:off x="500034" y="3856040"/>
            <a:ext cx="328614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5400000" flipH="1" flipV="1">
            <a:off x="-213552" y="3714752"/>
            <a:ext cx="3428230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319046" y="34719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328664" y="37861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endParaRPr lang="ru-RU" b="1" i="1" dirty="0">
              <a:solidFill>
                <a:srgbClr val="0000FF"/>
              </a:solidFill>
            </a:endParaRP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 rot="10800000">
            <a:off x="1500166" y="3713163"/>
            <a:ext cx="1000132" cy="15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1071538" y="355973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0,5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643306" y="3643314"/>
            <a:ext cx="26642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050" dirty="0">
              <a:solidFill>
                <a:srgbClr val="0000FF"/>
              </a:solidFill>
            </a:endParaRPr>
          </a:p>
        </p:txBody>
      </p:sp>
      <p:sp>
        <p:nvSpPr>
          <p:cNvPr id="84" name="Полилиния 83"/>
          <p:cNvSpPr/>
          <p:nvPr/>
        </p:nvSpPr>
        <p:spPr>
          <a:xfrm>
            <a:off x="1497496" y="3143248"/>
            <a:ext cx="2570921" cy="633622"/>
          </a:xfrm>
          <a:custGeom>
            <a:avLst/>
            <a:gdLst>
              <a:gd name="connsiteX0" fmla="*/ 0 w 2570921"/>
              <a:gd name="connsiteY0" fmla="*/ 0 h 569844"/>
              <a:gd name="connsiteX1" fmla="*/ 106017 w 2570921"/>
              <a:gd name="connsiteY1" fmla="*/ 198783 h 569844"/>
              <a:gd name="connsiteX2" fmla="*/ 304800 w 2570921"/>
              <a:gd name="connsiteY2" fmla="*/ 331304 h 569844"/>
              <a:gd name="connsiteX3" fmla="*/ 993913 w 2570921"/>
              <a:gd name="connsiteY3" fmla="*/ 463826 h 569844"/>
              <a:gd name="connsiteX4" fmla="*/ 2570921 w 2570921"/>
              <a:gd name="connsiteY4" fmla="*/ 569844 h 569844"/>
              <a:gd name="connsiteX5" fmla="*/ 2570921 w 2570921"/>
              <a:gd name="connsiteY5" fmla="*/ 569844 h 569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70921" h="569844">
                <a:moveTo>
                  <a:pt x="0" y="0"/>
                </a:moveTo>
                <a:cubicBezTo>
                  <a:pt x="27608" y="71783"/>
                  <a:pt x="55217" y="143566"/>
                  <a:pt x="106017" y="198783"/>
                </a:cubicBezTo>
                <a:cubicBezTo>
                  <a:pt x="156817" y="254000"/>
                  <a:pt x="156817" y="287130"/>
                  <a:pt x="304800" y="331304"/>
                </a:cubicBezTo>
                <a:cubicBezTo>
                  <a:pt x="452783" y="375478"/>
                  <a:pt x="616226" y="424069"/>
                  <a:pt x="993913" y="463826"/>
                </a:cubicBezTo>
                <a:cubicBezTo>
                  <a:pt x="1371600" y="503583"/>
                  <a:pt x="2570921" y="569844"/>
                  <a:pt x="2570921" y="569844"/>
                </a:cubicBezTo>
                <a:lnTo>
                  <a:pt x="2570921" y="569844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214282" y="1785926"/>
            <a:ext cx="1214446" cy="1000132"/>
          </a:xfrm>
          <a:prstGeom prst="rect">
            <a:avLst/>
          </a:prstGeom>
          <a:solidFill>
            <a:srgbClr val="DCFC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7" name="TextBox 66"/>
          <p:cNvSpPr txBox="1"/>
          <p:nvPr/>
        </p:nvSpPr>
        <p:spPr>
          <a:xfrm>
            <a:off x="214282" y="1752889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f(x)</a:t>
            </a:r>
            <a:r>
              <a:rPr lang="ru-RU" sz="2400" i="1" dirty="0" smtClean="0">
                <a:solidFill>
                  <a:srgbClr val="0000FF"/>
                </a:solidFill>
              </a:rPr>
              <a:t>=</a:t>
            </a:r>
            <a:endParaRPr lang="ru-RU" sz="2400" i="1" dirty="0">
              <a:solidFill>
                <a:srgbClr val="0000FF"/>
              </a:solidFill>
            </a:endParaRPr>
          </a:p>
        </p:txBody>
      </p:sp>
      <p:grpSp>
        <p:nvGrpSpPr>
          <p:cNvPr id="50" name="Группа 67"/>
          <p:cNvGrpSpPr/>
          <p:nvPr/>
        </p:nvGrpSpPr>
        <p:grpSpPr>
          <a:xfrm>
            <a:off x="857224" y="1702346"/>
            <a:ext cx="522900" cy="583646"/>
            <a:chOff x="3209233" y="571480"/>
            <a:chExt cx="522900" cy="583646"/>
          </a:xfrm>
        </p:grpSpPr>
        <p:sp>
          <p:nvSpPr>
            <p:cNvPr id="69" name="TextBox 68"/>
            <p:cNvSpPr txBox="1"/>
            <p:nvPr/>
          </p:nvSpPr>
          <p:spPr>
            <a:xfrm>
              <a:off x="3297093" y="5714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2</a:t>
              </a:r>
              <a:endParaRPr lang="ru-RU" b="1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209233" y="78579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х+1</a:t>
              </a:r>
              <a:endParaRPr lang="ru-RU" b="1" i="1" dirty="0"/>
            </a:p>
          </p:txBody>
        </p:sp>
        <p:cxnSp>
          <p:nvCxnSpPr>
            <p:cNvPr id="71" name="Прямая соединительная линия 70"/>
            <p:cNvCxnSpPr/>
            <p:nvPr/>
          </p:nvCxnSpPr>
          <p:spPr>
            <a:xfrm>
              <a:off x="3225655" y="857232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142844" y="2100196"/>
            <a:ext cx="1361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</a:rPr>
              <a:t>гипербола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42844" y="2385948"/>
            <a:ext cx="1321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на </a:t>
            </a:r>
            <a:r>
              <a:rPr lang="en-US" sz="2000" b="1" dirty="0" smtClean="0"/>
              <a:t>[</a:t>
            </a:r>
            <a:r>
              <a:rPr lang="ru-RU" sz="2000" b="1" dirty="0" smtClean="0"/>
              <a:t>0; + </a:t>
            </a:r>
            <a:r>
              <a:rPr lang="ru-RU" sz="2000" b="1" dirty="0" smtClean="0">
                <a:latin typeface="Calibri"/>
                <a:cs typeface="Calibri"/>
              </a:rPr>
              <a:t>∞</a:t>
            </a:r>
            <a:r>
              <a:rPr lang="en-US" sz="2000" b="1" dirty="0" smtClean="0">
                <a:latin typeface="Calibri"/>
                <a:cs typeface="Calibri"/>
              </a:rPr>
              <a:t>]</a:t>
            </a:r>
            <a:endParaRPr lang="ru-RU" sz="2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2500298" y="1928802"/>
            <a:ext cx="875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bg2">
                    <a:lumMod val="50000"/>
                  </a:schemeClr>
                </a:solidFill>
              </a:rPr>
              <a:t>y =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x-5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V="1">
            <a:off x="1285852" y="3857628"/>
            <a:ext cx="1803736" cy="1714512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 flipH="1" flipV="1">
            <a:off x="3071802" y="2214554"/>
            <a:ext cx="1643074" cy="1643074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107110" y="507207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-5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971606" y="38147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5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2524089" y="2214554"/>
            <a:ext cx="1119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bg2">
                    <a:lumMod val="50000"/>
                  </a:schemeClr>
                </a:solidFill>
              </a:rPr>
              <a:t>y = 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|x-5|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1500166" y="2285992"/>
            <a:ext cx="1643074" cy="1571636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471408" y="200024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5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2214546" y="1643050"/>
            <a:ext cx="1489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</a:rPr>
              <a:t>g(x) =</a:t>
            </a:r>
            <a:r>
              <a:rPr lang="en-US" sz="2000" b="1" i="1" dirty="0" smtClean="0"/>
              <a:t>a</a:t>
            </a:r>
            <a:r>
              <a:rPr lang="en-US" sz="2000" b="1" dirty="0" smtClean="0"/>
              <a:t>|x-5|</a:t>
            </a:r>
            <a:endParaRPr lang="ru-RU" sz="2000" b="1" i="1" dirty="0"/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>
            <a:off x="857224" y="2928934"/>
            <a:ext cx="2286016" cy="92869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4429124" y="2467269"/>
            <a:ext cx="131157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при х = 0</a:t>
            </a:r>
            <a:endParaRPr lang="ru-RU" sz="2400" i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143636" y="2405714"/>
            <a:ext cx="450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а </a:t>
            </a:r>
            <a:endParaRPr lang="ru-RU" sz="28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5680048" y="2467269"/>
            <a:ext cx="463588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Calibri"/>
                <a:cs typeface="Calibri"/>
              </a:rPr>
              <a:t>→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500826" y="2405714"/>
            <a:ext cx="772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= </a:t>
            </a:r>
            <a:r>
              <a:rPr lang="ru-RU" sz="2800" i="1" dirty="0" smtClean="0">
                <a:latin typeface="Calibri"/>
                <a:cs typeface="Calibri"/>
              </a:rPr>
              <a:t>²⁄₅</a:t>
            </a:r>
            <a:endParaRPr lang="ru-RU" sz="2800" i="1" dirty="0"/>
          </a:p>
        </p:txBody>
      </p:sp>
      <p:cxnSp>
        <p:nvCxnSpPr>
          <p:cNvPr id="108" name="Прямая со стрелкой 107"/>
          <p:cNvCxnSpPr/>
          <p:nvPr/>
        </p:nvCxnSpPr>
        <p:spPr>
          <a:xfrm rot="16200000" flipV="1">
            <a:off x="4000496" y="1285860"/>
            <a:ext cx="1643074" cy="1071570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7286644" y="2428868"/>
            <a:ext cx="133908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3 корня</a:t>
            </a:r>
            <a:endParaRPr lang="ru-RU" sz="28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024288" y="1600130"/>
            <a:ext cx="3333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</a:rPr>
              <a:t>величина «УГОЛКА» </a:t>
            </a:r>
            <a:r>
              <a:rPr lang="ru-RU" sz="2000" b="1" i="1" dirty="0" smtClean="0"/>
              <a:t>модуля</a:t>
            </a:r>
            <a:endParaRPr lang="ru-RU" sz="2000" b="1" i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857884" y="1885882"/>
            <a:ext cx="17283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зависит от а</a:t>
            </a:r>
            <a:endParaRPr lang="ru-RU" sz="2000" b="1" i="1" dirty="0"/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642910" y="3286124"/>
            <a:ext cx="2500330" cy="571504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1437954" y="285749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❶</a:t>
            </a:r>
            <a:endParaRPr lang="ru-RU" b="1" i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5327813" y="2967335"/>
            <a:ext cx="117301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9900"/>
                </a:solidFill>
              </a:rPr>
              <a:t>2 корня</a:t>
            </a:r>
            <a:endParaRPr lang="ru-RU" sz="2400" i="1" dirty="0">
              <a:solidFill>
                <a:srgbClr val="0099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509524" y="3345420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❷</a:t>
            </a:r>
            <a:endParaRPr lang="ru-RU" b="1" i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3223904" y="3357562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❸</a:t>
            </a:r>
            <a:endParaRPr lang="ru-RU" b="1" i="1" dirty="0"/>
          </a:p>
        </p:txBody>
      </p:sp>
      <p:sp>
        <p:nvSpPr>
          <p:cNvPr id="132" name="TextBox 131"/>
          <p:cNvSpPr txBox="1"/>
          <p:nvPr/>
        </p:nvSpPr>
        <p:spPr>
          <a:xfrm>
            <a:off x="6357950" y="2928934"/>
            <a:ext cx="2590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9900"/>
                </a:solidFill>
              </a:rPr>
              <a:t>левый луч «УГОЛКА»</a:t>
            </a:r>
          </a:p>
          <a:p>
            <a:pPr algn="ctr"/>
            <a:r>
              <a:rPr lang="ru-RU" sz="2000" b="1" i="1" dirty="0" smtClean="0"/>
              <a:t>касается </a:t>
            </a:r>
            <a:r>
              <a:rPr lang="ru-RU" sz="2000" b="1" i="1" dirty="0" smtClean="0">
                <a:solidFill>
                  <a:srgbClr val="0000FF"/>
                </a:solidFill>
              </a:rPr>
              <a:t>гиперболы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357290" y="300037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961856" y="338608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9900"/>
              </a:solidFill>
            </a:endParaRPr>
          </a:p>
        </p:txBody>
      </p:sp>
      <p:grpSp>
        <p:nvGrpSpPr>
          <p:cNvPr id="56" name="Группа 136"/>
          <p:cNvGrpSpPr/>
          <p:nvPr/>
        </p:nvGrpSpPr>
        <p:grpSpPr>
          <a:xfrm>
            <a:off x="642910" y="3500438"/>
            <a:ext cx="4786346" cy="357190"/>
            <a:chOff x="642910" y="4286256"/>
            <a:chExt cx="4786346" cy="357190"/>
          </a:xfrm>
        </p:grpSpPr>
        <p:cxnSp>
          <p:nvCxnSpPr>
            <p:cNvPr id="135" name="Прямая соединительная линия 134"/>
            <p:cNvCxnSpPr/>
            <p:nvPr/>
          </p:nvCxnSpPr>
          <p:spPr>
            <a:xfrm flipV="1">
              <a:off x="3143240" y="4286256"/>
              <a:ext cx="2286016" cy="357190"/>
            </a:xfrm>
            <a:prstGeom prst="line">
              <a:avLst/>
            </a:prstGeom>
            <a:ln w="28575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Прямая соединительная линия 135"/>
            <p:cNvCxnSpPr/>
            <p:nvPr/>
          </p:nvCxnSpPr>
          <p:spPr>
            <a:xfrm>
              <a:off x="642910" y="4286256"/>
              <a:ext cx="2500330" cy="357190"/>
            </a:xfrm>
            <a:prstGeom prst="line">
              <a:avLst/>
            </a:prstGeom>
            <a:ln w="28575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Группа 139"/>
          <p:cNvGrpSpPr/>
          <p:nvPr/>
        </p:nvGrpSpPr>
        <p:grpSpPr>
          <a:xfrm>
            <a:off x="860424" y="2786057"/>
            <a:ext cx="4156251" cy="1071571"/>
            <a:chOff x="719844" y="4328279"/>
            <a:chExt cx="4284134" cy="315168"/>
          </a:xfrm>
        </p:grpSpPr>
        <p:cxnSp>
          <p:nvCxnSpPr>
            <p:cNvPr id="141" name="Прямая соединительная линия 140"/>
            <p:cNvCxnSpPr/>
            <p:nvPr/>
          </p:nvCxnSpPr>
          <p:spPr>
            <a:xfrm flipV="1">
              <a:off x="3072900" y="4370302"/>
              <a:ext cx="1931078" cy="273145"/>
            </a:xfrm>
            <a:prstGeom prst="line">
              <a:avLst/>
            </a:prstGeom>
            <a:ln w="28575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единительная линия 141"/>
            <p:cNvCxnSpPr/>
            <p:nvPr/>
          </p:nvCxnSpPr>
          <p:spPr>
            <a:xfrm>
              <a:off x="719844" y="4328279"/>
              <a:ext cx="2353057" cy="315168"/>
            </a:xfrm>
            <a:prstGeom prst="line">
              <a:avLst/>
            </a:prstGeom>
            <a:ln w="28575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/>
          <p:cNvSpPr txBox="1"/>
          <p:nvPr/>
        </p:nvSpPr>
        <p:spPr>
          <a:xfrm>
            <a:off x="1185656" y="288601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214942" y="3548722"/>
            <a:ext cx="150740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9900CC"/>
                </a:solidFill>
              </a:rPr>
              <a:t>1 корень</a:t>
            </a:r>
            <a:endParaRPr lang="ru-RU" sz="2800" i="1" dirty="0">
              <a:solidFill>
                <a:srgbClr val="9900CC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876253" y="3548722"/>
            <a:ext cx="133908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9900CC"/>
                </a:solidFill>
              </a:rPr>
              <a:t>2 корня</a:t>
            </a:r>
            <a:endParaRPr lang="ru-RU" sz="2800" i="1" dirty="0">
              <a:solidFill>
                <a:srgbClr val="9900CC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072066" y="3681715"/>
            <a:ext cx="383181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Определим точку касания</a:t>
            </a:r>
            <a:endParaRPr lang="ru-RU" sz="20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500034" y="4181781"/>
            <a:ext cx="4349973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Должны выполняться условия:</a:t>
            </a:r>
            <a:endParaRPr lang="ru-RU" sz="2000" b="1" dirty="0"/>
          </a:p>
        </p:txBody>
      </p:sp>
      <p:sp>
        <p:nvSpPr>
          <p:cNvPr id="154" name="Прямоугольник 153"/>
          <p:cNvSpPr/>
          <p:nvPr/>
        </p:nvSpPr>
        <p:spPr>
          <a:xfrm>
            <a:off x="5000628" y="4214818"/>
            <a:ext cx="1428760" cy="785818"/>
          </a:xfrm>
          <a:prstGeom prst="rect">
            <a:avLst/>
          </a:prstGeom>
          <a:solidFill>
            <a:srgbClr val="DCFC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0" name="TextBox 149"/>
          <p:cNvSpPr txBox="1"/>
          <p:nvPr/>
        </p:nvSpPr>
        <p:spPr>
          <a:xfrm>
            <a:off x="4961790" y="4181781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f(x)</a:t>
            </a:r>
            <a:r>
              <a:rPr lang="ru-RU" sz="2400" i="1" dirty="0" smtClean="0">
                <a:solidFill>
                  <a:srgbClr val="0000FF"/>
                </a:solidFill>
              </a:rPr>
              <a:t> =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695589" y="4148744"/>
            <a:ext cx="662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</a:rPr>
              <a:t>g(x)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4929190" y="4538971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f</a:t>
            </a:r>
            <a:r>
              <a:rPr lang="ru-RU" sz="2400" i="1" dirty="0" smtClean="0">
                <a:solidFill>
                  <a:srgbClr val="0000FF"/>
                </a:solidFill>
              </a:rPr>
              <a:t> </a:t>
            </a:r>
            <a:r>
              <a:rPr lang="en-US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′</a:t>
            </a:r>
            <a:r>
              <a:rPr lang="en-US" sz="2400" i="1" dirty="0" smtClean="0">
                <a:solidFill>
                  <a:srgbClr val="0000FF"/>
                </a:solidFill>
              </a:rPr>
              <a:t>(x)</a:t>
            </a:r>
            <a:r>
              <a:rPr lang="ru-RU" sz="2400" i="1" dirty="0" smtClean="0">
                <a:solidFill>
                  <a:srgbClr val="0000FF"/>
                </a:solidFill>
              </a:rPr>
              <a:t> =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5695589" y="4505934"/>
            <a:ext cx="798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C00000"/>
                </a:solidFill>
              </a:rPr>
              <a:t>g</a:t>
            </a:r>
            <a:r>
              <a:rPr lang="ru-RU" sz="2400" i="1" dirty="0" smtClean="0">
                <a:solidFill>
                  <a:srgbClr val="C00000"/>
                </a:solidFill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′</a:t>
            </a:r>
            <a:r>
              <a:rPr lang="en-US" sz="2400" i="1" dirty="0" smtClean="0">
                <a:solidFill>
                  <a:srgbClr val="C00000"/>
                </a:solidFill>
              </a:rPr>
              <a:t>(x)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55" name="Левая фигурная скобка 154"/>
          <p:cNvSpPr/>
          <p:nvPr/>
        </p:nvSpPr>
        <p:spPr>
          <a:xfrm>
            <a:off x="4857752" y="4157674"/>
            <a:ext cx="142876" cy="771524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6" name="Левая фигурная скобка 155"/>
          <p:cNvSpPr/>
          <p:nvPr/>
        </p:nvSpPr>
        <p:spPr>
          <a:xfrm>
            <a:off x="6429388" y="4157674"/>
            <a:ext cx="142876" cy="914400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59" name="Группа 156"/>
          <p:cNvGrpSpPr/>
          <p:nvPr/>
        </p:nvGrpSpPr>
        <p:grpSpPr>
          <a:xfrm>
            <a:off x="6549430" y="4071942"/>
            <a:ext cx="522900" cy="583646"/>
            <a:chOff x="3209233" y="571480"/>
            <a:chExt cx="522900" cy="583646"/>
          </a:xfrm>
        </p:grpSpPr>
        <p:sp>
          <p:nvSpPr>
            <p:cNvPr id="158" name="TextBox 157"/>
            <p:cNvSpPr txBox="1"/>
            <p:nvPr/>
          </p:nvSpPr>
          <p:spPr>
            <a:xfrm>
              <a:off x="3297093" y="5714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2</a:t>
              </a:r>
              <a:endParaRPr lang="ru-RU" b="1" i="1" dirty="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3209233" y="785794"/>
              <a:ext cx="522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х+1</a:t>
              </a:r>
              <a:endParaRPr lang="ru-RU" b="1" i="1" dirty="0"/>
            </a:p>
          </p:txBody>
        </p:sp>
        <p:cxnSp>
          <p:nvCxnSpPr>
            <p:cNvPr id="160" name="Прямая соединительная линия 159"/>
            <p:cNvCxnSpPr/>
            <p:nvPr/>
          </p:nvCxnSpPr>
          <p:spPr>
            <a:xfrm>
              <a:off x="3225655" y="857232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TextBox 160"/>
          <p:cNvSpPr txBox="1"/>
          <p:nvPr/>
        </p:nvSpPr>
        <p:spPr>
          <a:xfrm>
            <a:off x="7006337" y="4171898"/>
            <a:ext cx="19527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= </a:t>
            </a:r>
            <a:r>
              <a:rPr lang="en-US" sz="2000" b="1" i="1" dirty="0" smtClean="0"/>
              <a:t>a</a:t>
            </a:r>
            <a:r>
              <a:rPr lang="ru-RU" sz="2000" b="1" i="1" dirty="0" smtClean="0"/>
              <a:t>(5-</a:t>
            </a:r>
            <a:r>
              <a:rPr lang="en-US" sz="2000" b="1" dirty="0" smtClean="0"/>
              <a:t>x</a:t>
            </a:r>
            <a:r>
              <a:rPr lang="ru-RU" sz="2000" b="1" dirty="0" smtClean="0"/>
              <a:t>) –</a:t>
            </a:r>
            <a:r>
              <a:rPr lang="ru-RU" sz="2000" i="1" dirty="0" smtClean="0">
                <a:solidFill>
                  <a:srgbClr val="009900"/>
                </a:solidFill>
              </a:rPr>
              <a:t> левый</a:t>
            </a:r>
          </a:p>
          <a:p>
            <a:r>
              <a:rPr lang="ru-RU" sz="2000" i="1" dirty="0" smtClean="0">
                <a:solidFill>
                  <a:srgbClr val="009900"/>
                </a:solidFill>
              </a:rPr>
              <a:t>                   луч</a:t>
            </a:r>
            <a:endParaRPr lang="ru-RU" sz="2000" i="1" dirty="0">
              <a:solidFill>
                <a:srgbClr val="009900"/>
              </a:solidFill>
            </a:endParaRPr>
          </a:p>
        </p:txBody>
      </p:sp>
      <p:grpSp>
        <p:nvGrpSpPr>
          <p:cNvPr id="61" name="Группа 161"/>
          <p:cNvGrpSpPr/>
          <p:nvPr/>
        </p:nvGrpSpPr>
        <p:grpSpPr>
          <a:xfrm>
            <a:off x="6502246" y="4488428"/>
            <a:ext cx="745717" cy="655084"/>
            <a:chOff x="3071802" y="571480"/>
            <a:chExt cx="745717" cy="655084"/>
          </a:xfrm>
        </p:grpSpPr>
        <p:sp>
          <p:nvSpPr>
            <p:cNvPr id="163" name="TextBox 162"/>
            <p:cNvSpPr txBox="1"/>
            <p:nvPr/>
          </p:nvSpPr>
          <p:spPr>
            <a:xfrm>
              <a:off x="3214678" y="571480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-2</a:t>
              </a:r>
              <a:endParaRPr lang="ru-RU" b="1" i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3071802" y="857232"/>
              <a:ext cx="745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(х+1)</a:t>
              </a:r>
              <a:r>
                <a:rPr lang="ru-RU" b="1" i="1" dirty="0" smtClean="0">
                  <a:latin typeface="Calibri"/>
                  <a:cs typeface="Calibri"/>
                </a:rPr>
                <a:t>²</a:t>
              </a:r>
              <a:endParaRPr lang="ru-RU" b="1" i="1" dirty="0"/>
            </a:p>
          </p:txBody>
        </p:sp>
        <p:cxnSp>
          <p:nvCxnSpPr>
            <p:cNvPr id="165" name="Прямая соединительная линия 164"/>
            <p:cNvCxnSpPr/>
            <p:nvPr/>
          </p:nvCxnSpPr>
          <p:spPr>
            <a:xfrm>
              <a:off x="3225655" y="857232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6" name="TextBox 165"/>
          <p:cNvSpPr txBox="1"/>
          <p:nvPr/>
        </p:nvSpPr>
        <p:spPr>
          <a:xfrm>
            <a:off x="7145188" y="4588384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= - </a:t>
            </a:r>
            <a:r>
              <a:rPr lang="en-US" sz="2000" b="1" i="1" dirty="0" smtClean="0"/>
              <a:t>a</a:t>
            </a:r>
            <a:endParaRPr lang="ru-RU" sz="2000" b="1" i="1" dirty="0"/>
          </a:p>
        </p:txBody>
      </p:sp>
      <p:cxnSp>
        <p:nvCxnSpPr>
          <p:cNvPr id="170" name="Прямая со стрелкой 169"/>
          <p:cNvCxnSpPr/>
          <p:nvPr/>
        </p:nvCxnSpPr>
        <p:spPr>
          <a:xfrm rot="16200000" flipV="1">
            <a:off x="7358082" y="4500570"/>
            <a:ext cx="214314" cy="214314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Группа 137"/>
          <p:cNvGrpSpPr/>
          <p:nvPr/>
        </p:nvGrpSpPr>
        <p:grpSpPr>
          <a:xfrm>
            <a:off x="285720" y="5324789"/>
            <a:ext cx="635110" cy="780454"/>
            <a:chOff x="3209233" y="550585"/>
            <a:chExt cx="635110" cy="780454"/>
          </a:xfrm>
        </p:grpSpPr>
        <p:sp>
          <p:nvSpPr>
            <p:cNvPr id="139" name="TextBox 138"/>
            <p:cNvSpPr txBox="1"/>
            <p:nvPr/>
          </p:nvSpPr>
          <p:spPr>
            <a:xfrm>
              <a:off x="3297093" y="55058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2</a:t>
              </a:r>
              <a:endParaRPr lang="ru-RU" sz="2400" i="1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3209233" y="869374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х+1</a:t>
              </a:r>
              <a:endParaRPr lang="ru-RU" sz="2400" i="1" dirty="0"/>
            </a:p>
          </p:txBody>
        </p:sp>
        <p:cxnSp>
          <p:nvCxnSpPr>
            <p:cNvPr id="144" name="Прямая соединительная линия 143"/>
            <p:cNvCxnSpPr/>
            <p:nvPr/>
          </p:nvCxnSpPr>
          <p:spPr>
            <a:xfrm>
              <a:off x="3225655" y="939224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Группа 144"/>
          <p:cNvGrpSpPr/>
          <p:nvPr/>
        </p:nvGrpSpPr>
        <p:grpSpPr>
          <a:xfrm>
            <a:off x="1140005" y="5324789"/>
            <a:ext cx="931665" cy="780454"/>
            <a:chOff x="3071802" y="479147"/>
            <a:chExt cx="931665" cy="780454"/>
          </a:xfrm>
        </p:grpSpPr>
        <p:sp>
          <p:nvSpPr>
            <p:cNvPr id="167" name="TextBox 166"/>
            <p:cNvSpPr txBox="1"/>
            <p:nvPr/>
          </p:nvSpPr>
          <p:spPr>
            <a:xfrm>
              <a:off x="3071802" y="479147"/>
              <a:ext cx="9092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2</a:t>
              </a:r>
              <a:r>
                <a:rPr lang="en-US" sz="2400" i="1" dirty="0" smtClean="0"/>
                <a:t>(5-x)</a:t>
              </a:r>
              <a:endParaRPr lang="ru-RU" sz="2400" i="1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3071802" y="797936"/>
              <a:ext cx="9316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(х+1)</a:t>
              </a:r>
              <a:r>
                <a:rPr lang="ru-RU" sz="2400" i="1" dirty="0" smtClean="0">
                  <a:latin typeface="Calibri"/>
                  <a:cs typeface="Calibri"/>
                </a:rPr>
                <a:t>²</a:t>
              </a:r>
              <a:endParaRPr lang="ru-RU" sz="2400" i="1" dirty="0"/>
            </a:p>
          </p:txBody>
        </p:sp>
        <p:cxnSp>
          <p:nvCxnSpPr>
            <p:cNvPr id="169" name="Прямая соединительная линия 168"/>
            <p:cNvCxnSpPr/>
            <p:nvPr/>
          </p:nvCxnSpPr>
          <p:spPr>
            <a:xfrm>
              <a:off x="3214678" y="869374"/>
              <a:ext cx="642942" cy="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TextBox 170"/>
          <p:cNvSpPr txBox="1"/>
          <p:nvPr/>
        </p:nvSpPr>
        <p:spPr>
          <a:xfrm>
            <a:off x="785786" y="542926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=</a:t>
            </a:r>
            <a:endParaRPr lang="ru-RU" sz="2800" i="1" dirty="0"/>
          </a:p>
        </p:txBody>
      </p:sp>
      <p:grpSp>
        <p:nvGrpSpPr>
          <p:cNvPr id="81" name="Группа 171"/>
          <p:cNvGrpSpPr/>
          <p:nvPr/>
        </p:nvGrpSpPr>
        <p:grpSpPr>
          <a:xfrm>
            <a:off x="2285984" y="5357826"/>
            <a:ext cx="635110" cy="785818"/>
            <a:chOff x="3137795" y="545221"/>
            <a:chExt cx="635110" cy="785818"/>
          </a:xfrm>
        </p:grpSpPr>
        <p:sp>
          <p:nvSpPr>
            <p:cNvPr id="173" name="TextBox 172"/>
            <p:cNvSpPr txBox="1"/>
            <p:nvPr/>
          </p:nvSpPr>
          <p:spPr>
            <a:xfrm>
              <a:off x="3280671" y="869374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2</a:t>
              </a:r>
              <a:endParaRPr lang="ru-RU" sz="2400" i="1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3137795" y="545221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х+1</a:t>
              </a:r>
              <a:endParaRPr lang="ru-RU" sz="2400" i="1" dirty="0"/>
            </a:p>
          </p:txBody>
        </p:sp>
        <p:cxnSp>
          <p:nvCxnSpPr>
            <p:cNvPr id="175" name="Прямая соединительная линия 174"/>
            <p:cNvCxnSpPr/>
            <p:nvPr/>
          </p:nvCxnSpPr>
          <p:spPr>
            <a:xfrm>
              <a:off x="3225655" y="939224"/>
              <a:ext cx="42862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6" name="TextBox 175"/>
          <p:cNvSpPr txBox="1"/>
          <p:nvPr/>
        </p:nvSpPr>
        <p:spPr>
          <a:xfrm>
            <a:off x="1995546" y="5477548"/>
            <a:ext cx="44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|∙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857488" y="5477548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9900"/>
                </a:solidFill>
                <a:latin typeface="Calibri"/>
                <a:cs typeface="Calibri"/>
              </a:rPr>
              <a:t>1=</a:t>
            </a:r>
            <a:endParaRPr lang="ru-RU" sz="2800" dirty="0">
              <a:solidFill>
                <a:srgbClr val="009900"/>
              </a:solidFill>
            </a:endParaRPr>
          </a:p>
        </p:txBody>
      </p:sp>
      <p:grpSp>
        <p:nvGrpSpPr>
          <p:cNvPr id="87" name="Группа 186"/>
          <p:cNvGrpSpPr/>
          <p:nvPr/>
        </p:nvGrpSpPr>
        <p:grpSpPr>
          <a:xfrm>
            <a:off x="3357554" y="5363190"/>
            <a:ext cx="642942" cy="780454"/>
            <a:chOff x="3146211" y="479147"/>
            <a:chExt cx="642942" cy="780454"/>
          </a:xfrm>
        </p:grpSpPr>
        <p:sp>
          <p:nvSpPr>
            <p:cNvPr id="188" name="TextBox 187"/>
            <p:cNvSpPr txBox="1"/>
            <p:nvPr/>
          </p:nvSpPr>
          <p:spPr>
            <a:xfrm>
              <a:off x="3146211" y="479147"/>
              <a:ext cx="567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9900"/>
                  </a:solidFill>
                </a:rPr>
                <a:t>5-x</a:t>
              </a:r>
              <a:endParaRPr lang="ru-RU" sz="2400" i="1" dirty="0">
                <a:solidFill>
                  <a:srgbClr val="009900"/>
                </a:solidFill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3159087" y="797936"/>
              <a:ext cx="6270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009900"/>
                  </a:solidFill>
                </a:rPr>
                <a:t>х+1</a:t>
              </a:r>
              <a:endParaRPr lang="ru-RU" sz="2400" i="1" dirty="0">
                <a:solidFill>
                  <a:srgbClr val="009900"/>
                </a:solidFill>
              </a:endParaRPr>
            </a:p>
          </p:txBody>
        </p:sp>
        <p:cxnSp>
          <p:nvCxnSpPr>
            <p:cNvPr id="190" name="Прямая соединительная линия 189"/>
            <p:cNvCxnSpPr/>
            <p:nvPr/>
          </p:nvCxnSpPr>
          <p:spPr>
            <a:xfrm>
              <a:off x="3146211" y="869374"/>
              <a:ext cx="642942" cy="24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1" name="TextBox 190"/>
          <p:cNvSpPr txBox="1"/>
          <p:nvPr/>
        </p:nvSpPr>
        <p:spPr>
          <a:xfrm>
            <a:off x="4000496" y="5500702"/>
            <a:ext cx="3010824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9900"/>
                </a:solidFill>
              </a:rPr>
              <a:t>х = 2</a:t>
            </a:r>
            <a:r>
              <a:rPr lang="en-US" sz="2400" b="1" i="1" dirty="0" smtClean="0">
                <a:solidFill>
                  <a:srgbClr val="009900"/>
                </a:solidFill>
              </a:rPr>
              <a:t> </a:t>
            </a:r>
            <a:r>
              <a:rPr lang="ru-RU" sz="2400" i="1" dirty="0" smtClean="0"/>
              <a:t>в точке касания</a:t>
            </a:r>
            <a:endParaRPr lang="ru-RU" sz="2400" i="1" dirty="0"/>
          </a:p>
        </p:txBody>
      </p:sp>
      <p:sp>
        <p:nvSpPr>
          <p:cNvPr id="192" name="TextBox 191"/>
          <p:cNvSpPr txBox="1"/>
          <p:nvPr/>
        </p:nvSpPr>
        <p:spPr>
          <a:xfrm>
            <a:off x="6907318" y="5477548"/>
            <a:ext cx="450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а </a:t>
            </a:r>
            <a:endParaRPr lang="ru-RU" sz="2800" i="1" dirty="0"/>
          </a:p>
        </p:txBody>
      </p:sp>
      <p:sp>
        <p:nvSpPr>
          <p:cNvPr id="193" name="TextBox 192"/>
          <p:cNvSpPr txBox="1"/>
          <p:nvPr/>
        </p:nvSpPr>
        <p:spPr>
          <a:xfrm>
            <a:off x="7143768" y="5477548"/>
            <a:ext cx="1841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= </a:t>
            </a:r>
            <a:r>
              <a:rPr lang="ru-RU" sz="2800" i="1" dirty="0" smtClean="0">
                <a:latin typeface="Calibri"/>
                <a:cs typeface="Calibri"/>
              </a:rPr>
              <a:t>²⁄₉ </a:t>
            </a:r>
            <a:r>
              <a:rPr lang="ru-RU" sz="2000" i="1" dirty="0" smtClean="0">
                <a:solidFill>
                  <a:srgbClr val="009900"/>
                </a:solidFill>
                <a:latin typeface="Calibri"/>
                <a:cs typeface="Calibri"/>
              </a:rPr>
              <a:t>(2 корня)</a:t>
            </a:r>
            <a:endParaRPr lang="ru-RU" sz="2800" i="1" dirty="0"/>
          </a:p>
        </p:txBody>
      </p:sp>
      <p:sp>
        <p:nvSpPr>
          <p:cNvPr id="195" name="Равнобедренный треугольник 194"/>
          <p:cNvSpPr/>
          <p:nvPr/>
        </p:nvSpPr>
        <p:spPr>
          <a:xfrm rot="20265171" flipH="1" flipV="1">
            <a:off x="3073941" y="3374220"/>
            <a:ext cx="2520544" cy="377506"/>
          </a:xfrm>
          <a:prstGeom prst="triangle">
            <a:avLst>
              <a:gd name="adj" fmla="val 7152"/>
            </a:avLst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flipV="1">
            <a:off x="3143240" y="2928934"/>
            <a:ext cx="2286016" cy="92869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flipV="1">
            <a:off x="3143240" y="3357562"/>
            <a:ext cx="2214578" cy="500066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/>
          <p:cNvSpPr txBox="1"/>
          <p:nvPr/>
        </p:nvSpPr>
        <p:spPr>
          <a:xfrm>
            <a:off x="638256" y="6000768"/>
            <a:ext cx="1093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Ответ:</a:t>
            </a:r>
            <a:endParaRPr lang="ru-RU" sz="2000" b="1" dirty="0"/>
          </a:p>
        </p:txBody>
      </p:sp>
      <p:sp>
        <p:nvSpPr>
          <p:cNvPr id="197" name="TextBox 196"/>
          <p:cNvSpPr txBox="1"/>
          <p:nvPr/>
        </p:nvSpPr>
        <p:spPr>
          <a:xfrm>
            <a:off x="1643042" y="6000768"/>
            <a:ext cx="1906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9900"/>
                </a:solidFill>
              </a:rPr>
              <a:t>лучи «УГОЛКА»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cxnSp>
        <p:nvCxnSpPr>
          <p:cNvPr id="198" name="Прямая соединительная линия 197"/>
          <p:cNvCxnSpPr/>
          <p:nvPr/>
        </p:nvCxnSpPr>
        <p:spPr>
          <a:xfrm>
            <a:off x="4572000" y="2857496"/>
            <a:ext cx="407196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>
            <a:off x="4143372" y="5927742"/>
            <a:ext cx="464347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3462054" y="352895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009900"/>
              </a:solidFill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3571868" y="597761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а </a:t>
            </a:r>
            <a:r>
              <a:rPr lang="ru-RU" sz="2800" i="1" dirty="0" smtClean="0">
                <a:latin typeface="Calibri"/>
                <a:cs typeface="Calibri"/>
              </a:rPr>
              <a:t>Є</a:t>
            </a:r>
            <a:r>
              <a:rPr lang="ru-RU" sz="2800" i="1" dirty="0" smtClean="0"/>
              <a:t> </a:t>
            </a:r>
            <a:endParaRPr lang="ru-RU" sz="2800" i="1" dirty="0"/>
          </a:p>
        </p:txBody>
      </p:sp>
      <p:sp>
        <p:nvSpPr>
          <p:cNvPr id="203" name="TextBox 202"/>
          <p:cNvSpPr txBox="1"/>
          <p:nvPr/>
        </p:nvSpPr>
        <p:spPr>
          <a:xfrm>
            <a:off x="4143372" y="5977614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(</a:t>
            </a:r>
            <a:r>
              <a:rPr lang="en-US" sz="2800" i="1" dirty="0" smtClean="0">
                <a:latin typeface="Calibri"/>
                <a:cs typeface="Calibri"/>
              </a:rPr>
              <a:t>²⁄₉; ²⁄₅]</a:t>
            </a:r>
            <a:r>
              <a:rPr lang="ru-RU" sz="2800" i="1" dirty="0" smtClean="0"/>
              <a:t> </a:t>
            </a:r>
            <a:endParaRPr lang="ru-RU" sz="2800" i="1" dirty="0"/>
          </a:p>
        </p:txBody>
      </p:sp>
      <p:cxnSp>
        <p:nvCxnSpPr>
          <p:cNvPr id="178" name="Прямая со стрелкой 177"/>
          <p:cNvCxnSpPr/>
          <p:nvPr/>
        </p:nvCxnSpPr>
        <p:spPr>
          <a:xfrm rot="5400000" flipH="1" flipV="1">
            <a:off x="7565249" y="1793073"/>
            <a:ext cx="1443054" cy="1588"/>
          </a:xfrm>
          <a:prstGeom prst="straightConnector1">
            <a:avLst/>
          </a:prstGeom>
          <a:ln w="1905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1928794" y="2528824"/>
            <a:ext cx="8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a(5-</a:t>
            </a:r>
            <a:r>
              <a:rPr lang="en-US" sz="2000" b="1" dirty="0" smtClean="0"/>
              <a:t>x)</a:t>
            </a:r>
            <a:endParaRPr lang="ru-RU" sz="2000" b="1" i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3408179" y="2528824"/>
            <a:ext cx="8066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a(</a:t>
            </a:r>
            <a:r>
              <a:rPr lang="en-US" sz="2000" b="1" dirty="0" smtClean="0"/>
              <a:t>x-5)</a:t>
            </a:r>
            <a:endParaRPr lang="ru-RU" sz="2000" b="1" i="1" dirty="0"/>
          </a:p>
        </p:txBody>
      </p:sp>
      <p:sp>
        <p:nvSpPr>
          <p:cNvPr id="172" name="TextBox 171"/>
          <p:cNvSpPr txBox="1"/>
          <p:nvPr/>
        </p:nvSpPr>
        <p:spPr>
          <a:xfrm>
            <a:off x="8643966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60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60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6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9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770" decel="100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770" decel="100000"/>
                                        <p:tgtEl>
                                          <p:spTgt spid="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70" decel="100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770" decel="100000"/>
                                        <p:tgtEl>
                                          <p:spTgt spid="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5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70" decel="100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70" decel="100000"/>
                                        <p:tgtEl>
                                          <p:spTgt spid="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4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6000"/>
                            </p:stCondLst>
                            <p:childTnLst>
                              <p:par>
                                <p:cTn id="15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770" decel="100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770" decel="100000"/>
                                        <p:tgtEl>
                                          <p:spTgt spid="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0" dur="77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8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000"/>
                            </p:stCondLst>
                            <p:childTnLst>
                              <p:par>
                                <p:cTn id="18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770" decel="100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770" decel="100000"/>
                                        <p:tgtEl>
                                          <p:spTgt spid="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8" dur="77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0" dur="77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000"/>
                            </p:stCondLst>
                            <p:childTnLst>
                              <p:par>
                                <p:cTn id="1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000"/>
                            </p:stCondLst>
                            <p:childTnLst>
                              <p:par>
                                <p:cTn id="19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770" decel="100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770" decel="100000"/>
                                        <p:tgtEl>
                                          <p:spTgt spid="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2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4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770" decel="100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6" dur="770" decel="100000"/>
                                        <p:tgtEl>
                                          <p:spTgt spid="9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8" dur="77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0" dur="77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6000"/>
                            </p:stCondLst>
                            <p:childTnLst>
                              <p:par>
                                <p:cTn id="24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000"/>
                            </p:stCondLst>
                            <p:childTnLst>
                              <p:par>
                                <p:cTn id="26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4000"/>
                            </p:stCondLst>
                            <p:childTnLst>
                              <p:par>
                                <p:cTn id="2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7"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6000"/>
                            </p:stCondLst>
                            <p:childTnLst>
                              <p:par>
                                <p:cTn id="28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600" decel="100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6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6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600" decel="100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8000"/>
                            </p:stCondLst>
                            <p:childTnLst>
                              <p:par>
                                <p:cTn id="2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1600" decel="100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6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6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600" decel="100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2000"/>
                            </p:stCondLst>
                            <p:childTnLst>
                              <p:par>
                                <p:cTn id="329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4000"/>
                            </p:stCondLst>
                            <p:childTnLst>
                              <p:par>
                                <p:cTn id="34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6000"/>
                            </p:stCondLst>
                            <p:childTnLst>
                              <p:par>
                                <p:cTn id="35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1600" decel="100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6" dur="16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6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600" decel="100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2000"/>
                            </p:stCondLst>
                            <p:childTnLst>
                              <p:par>
                                <p:cTn id="3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600" decel="100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770" decel="100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6" dur="770" decel="100000"/>
                                        <p:tgtEl>
                                          <p:spTgt spid="1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8" dur="77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0" dur="77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770" decel="100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5" dur="770" decel="100000"/>
                                        <p:tgtEl>
                                          <p:spTgt spid="1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7" dur="77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9" dur="77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2000"/>
                            </p:stCondLst>
                            <p:childTnLst>
                              <p:par>
                                <p:cTn id="4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4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4000"/>
                            </p:stCondLst>
                            <p:childTnLst>
                              <p:par>
                                <p:cTn id="419" presetID="26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3" dur="1600" decel="100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4" dur="1600" decel="100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600" decel="100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600" decel="100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1600" decel="100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1600" decel="100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1600" decel="100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1600" decel="100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6" dur="1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1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1"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10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3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6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000"/>
                            </p:stCondLst>
                            <p:childTnLst>
                              <p:par>
                                <p:cTn id="4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1600" decel="100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9" dur="16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16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16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3000"/>
                            </p:stCondLst>
                            <p:childTnLst>
                              <p:par>
                                <p:cTn id="4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7" dur="1600" decel="100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8" dur="16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16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6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5000"/>
                            </p:stCondLst>
                            <p:childTnLst>
                              <p:par>
                                <p:cTn id="50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4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7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0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3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2000"/>
                            </p:stCondLst>
                            <p:childTnLst>
                              <p:par>
                                <p:cTn id="525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26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527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528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29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7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0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3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2000"/>
                            </p:stCondLst>
                            <p:childTnLst>
                              <p:par>
                                <p:cTn id="5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7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3000"/>
                            </p:stCondLst>
                            <p:childTnLst>
                              <p:par>
                                <p:cTn id="5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1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0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>
                            <p:stCondLst>
                              <p:cond delay="4000"/>
                            </p:stCondLst>
                            <p:childTnLst>
                              <p:par>
                                <p:cTn id="56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63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64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65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6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6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2000"/>
                            </p:stCondLst>
                            <p:childTnLst>
                              <p:par>
                                <p:cTn id="5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0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2000"/>
                            </p:stCondLst>
                            <p:childTnLst>
                              <p:par>
                                <p:cTn id="58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9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0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2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3000"/>
                            </p:stCondLst>
                            <p:childTnLst>
                              <p:par>
                                <p:cTn id="5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>
                            <p:stCondLst>
                              <p:cond delay="500"/>
                            </p:stCondLst>
                            <p:childTnLst>
                              <p:par>
                                <p:cTn id="6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0" dur="1600" decel="100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1" dur="1600" decel="100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2" dur="1600" decel="100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3" dur="1600" decel="100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2000"/>
                            </p:stCondLst>
                            <p:childTnLst>
                              <p:par>
                                <p:cTn id="6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9" dur="1600" decel="100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0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1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2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>
                      <p:stCondLst>
                        <p:cond delay="indefinite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9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0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1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7" dur="800" decel="100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8" dur="800" decel="100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800" decel="100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0" dur="800" decel="100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1000"/>
                            </p:stCondLst>
                            <p:childTnLst>
                              <p:par>
                                <p:cTn id="65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6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7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8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>
                      <p:stCondLst>
                        <p:cond delay="indefinite"/>
                      </p:stCondLst>
                      <p:childTnLst>
                        <p:par>
                          <p:cTn id="661" fill="hold">
                            <p:stCondLst>
                              <p:cond delay="0"/>
                            </p:stCondLst>
                            <p:childTnLst>
                              <p:par>
                                <p:cTn id="6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4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1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6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1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6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7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9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 animBg="1"/>
      <p:bldP spid="54" grpId="0"/>
      <p:bldP spid="55" grpId="0"/>
      <p:bldP spid="62" grpId="0"/>
      <p:bldP spid="63" grpId="0"/>
      <p:bldP spid="64" grpId="0"/>
      <p:bldP spid="76" grpId="0"/>
      <p:bldP spid="77" grpId="0"/>
      <p:bldP spid="82" grpId="0"/>
      <p:bldP spid="83" grpId="0"/>
      <p:bldP spid="84" grpId="0" animBg="1"/>
      <p:bldP spid="85" grpId="0" animBg="1"/>
      <p:bldP spid="85" grpId="1" animBg="1"/>
      <p:bldP spid="67" grpId="0"/>
      <p:bldP spid="72" grpId="0"/>
      <p:bldP spid="73" grpId="0"/>
      <p:bldP spid="78" grpId="0"/>
      <p:bldP spid="89" grpId="0"/>
      <p:bldP spid="90" grpId="0"/>
      <p:bldP spid="91" grpId="0"/>
      <p:bldP spid="94" grpId="0"/>
      <p:bldP spid="97" grpId="0"/>
      <p:bldP spid="103" grpId="0"/>
      <p:bldP spid="104" grpId="0"/>
      <p:bldP spid="105" grpId="0"/>
      <p:bldP spid="106" grpId="0"/>
      <p:bldP spid="112" grpId="0"/>
      <p:bldP spid="113" grpId="0"/>
      <p:bldP spid="114" grpId="0"/>
      <p:bldP spid="121" grpId="0"/>
      <p:bldP spid="126" grpId="0"/>
      <p:bldP spid="130" grpId="0"/>
      <p:bldP spid="131" grpId="0"/>
      <p:bldP spid="132" grpId="0"/>
      <p:bldP spid="74" grpId="0"/>
      <p:bldP spid="74" grpId="1"/>
      <p:bldP spid="133" grpId="0"/>
      <p:bldP spid="133" grpId="1"/>
      <p:bldP spid="133" grpId="2"/>
      <p:bldP spid="75" grpId="0"/>
      <p:bldP spid="146" grpId="0"/>
      <p:bldP spid="146" grpId="1"/>
      <p:bldP spid="147" grpId="0"/>
      <p:bldP spid="147" grpId="1"/>
      <p:bldP spid="148" grpId="0" animBg="1"/>
      <p:bldP spid="149" grpId="0" animBg="1"/>
      <p:bldP spid="154" grpId="0" animBg="1"/>
      <p:bldP spid="154" grpId="1" animBg="1"/>
      <p:bldP spid="150" grpId="0"/>
      <p:bldP spid="151" grpId="0"/>
      <p:bldP spid="152" grpId="0"/>
      <p:bldP spid="153" grpId="0"/>
      <p:bldP spid="155" grpId="0" animBg="1"/>
      <p:bldP spid="156" grpId="0" animBg="1"/>
      <p:bldP spid="161" grpId="0"/>
      <p:bldP spid="166" grpId="0"/>
      <p:bldP spid="171" grpId="0"/>
      <p:bldP spid="176" grpId="0"/>
      <p:bldP spid="186" grpId="0"/>
      <p:bldP spid="191" grpId="0"/>
      <p:bldP spid="192" grpId="0"/>
      <p:bldP spid="193" grpId="0"/>
      <p:bldP spid="195" grpId="0" animBg="1"/>
      <p:bldP spid="196" grpId="0"/>
      <p:bldP spid="197" grpId="0"/>
      <p:bldP spid="134" grpId="0"/>
      <p:bldP spid="202" grpId="0"/>
      <p:bldP spid="203" grpId="0"/>
      <p:bldP spid="180" grpId="0"/>
      <p:bldP spid="1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Группа 128"/>
          <p:cNvGrpSpPr/>
          <p:nvPr/>
        </p:nvGrpSpPr>
        <p:grpSpPr>
          <a:xfrm>
            <a:off x="80994" y="2906498"/>
            <a:ext cx="8991600" cy="3737212"/>
            <a:chOff x="1500166" y="928670"/>
            <a:chExt cx="5929354" cy="2571768"/>
          </a:xfrm>
          <a:solidFill>
            <a:srgbClr val="F7F7F7"/>
          </a:solidFill>
        </p:grpSpPr>
        <p:grpSp>
          <p:nvGrpSpPr>
            <p:cNvPr id="130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cxnSp>
            <p:nvCxnSpPr>
              <p:cNvPr id="134" name="Прямая соединительная линия 133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Прямая соединительная линия 134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Прямая соединительная линия 135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Прямая соединительная линия 136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Прямая соединительная линия 138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Прямая соединительная линия 140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Прямая соединительная линия 142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Прямая соединительная линия 143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Прямая соединительная линия 144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Прямая соединительная линия 145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Прямая соединительная линия 146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Прямая соединительная линия 147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Прямая соединительная линия 148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Прямая соединительная линия 149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Прямая соединительная линия 152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Прямая соединительная линия 153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Прямая соединительная линия 156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Прямая соединительная линия 157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Прямая соединительная линия 159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Прямая соединительная линия 165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Прямая соединительная линия 166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Прямая соединительная линия 167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Прямая соединительная линия 168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Прямая соединительная линия 130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единительная линия 131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Группа 172"/>
          <p:cNvGrpSpPr/>
          <p:nvPr/>
        </p:nvGrpSpPr>
        <p:grpSpPr>
          <a:xfrm>
            <a:off x="80994" y="97980"/>
            <a:ext cx="8991600" cy="3737212"/>
            <a:chOff x="1500166" y="928670"/>
            <a:chExt cx="5929354" cy="2571768"/>
          </a:xfrm>
          <a:solidFill>
            <a:srgbClr val="F7F7F7"/>
          </a:solidFill>
        </p:grpSpPr>
        <p:grpSp>
          <p:nvGrpSpPr>
            <p:cNvPr id="174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cxnSp>
            <p:nvCxnSpPr>
              <p:cNvPr id="177" name="Прямая соединительная линия 176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Прямая соединительная линия 177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Прямая соединительная линия 183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Прямая соединительная линия 184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Прямая соединительная линия 185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Прямая соединительная линия 193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Прямая соединительная линия 194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единительная линия 195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Прямая соединительная линия 196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единительная линия 197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Прямая соединительная линия 198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Прямая соединительная линия 199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Прямая соединительная линия 200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Прямая соединительная линия 201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Прямая соединительная линия 202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Прямая соединительная линия 203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Прямая соединительная линия 204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Прямая соединительная линия 205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Прямая соединительная линия 206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Прямая соединительная линия 207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Прямая соединительная линия 208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Прямая соединительная линия 209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Прямая соединительная линия 210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Прямая соединительная линия 211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Прямая соединительная линия 212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Прямая соединительная линия 174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TextBox 81"/>
          <p:cNvSpPr txBox="1"/>
          <p:nvPr/>
        </p:nvSpPr>
        <p:spPr>
          <a:xfrm>
            <a:off x="0" y="214290"/>
            <a:ext cx="830836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/>
              <a:t>Найдите все значения </a:t>
            </a:r>
            <a:r>
              <a:rPr lang="ru-RU" sz="2400" b="1" dirty="0" smtClean="0"/>
              <a:t>а</a:t>
            </a:r>
            <a:r>
              <a:rPr lang="ru-RU" sz="2400" dirty="0" smtClean="0"/>
              <a:t>, при каждом из которых</a:t>
            </a:r>
            <a:r>
              <a:rPr lang="en-US" sz="2400" dirty="0" smtClean="0"/>
              <a:t> </a:t>
            </a:r>
            <a:r>
              <a:rPr lang="ru-RU" sz="2400" dirty="0" smtClean="0"/>
              <a:t>наименьшее</a:t>
            </a:r>
          </a:p>
          <a:p>
            <a:r>
              <a:rPr lang="ru-RU" sz="2400" dirty="0" smtClean="0"/>
              <a:t>значение  функции  </a:t>
            </a:r>
            <a:r>
              <a:rPr lang="en-US" sz="2400" i="1" dirty="0" smtClean="0"/>
              <a:t>f(x) = 4x</a:t>
            </a:r>
            <a:r>
              <a:rPr lang="en-US" sz="2400" i="1" dirty="0" smtClean="0">
                <a:latin typeface="Calibri"/>
                <a:cs typeface="Calibri"/>
              </a:rPr>
              <a:t>² + 4ax + a² - 2a +2</a:t>
            </a:r>
            <a:r>
              <a:rPr lang="ru-RU" sz="2400" i="1" dirty="0" smtClean="0">
                <a:latin typeface="Calibri"/>
                <a:cs typeface="Calibri"/>
              </a:rPr>
              <a:t> </a:t>
            </a:r>
            <a:r>
              <a:rPr lang="en-US" sz="2400" i="1" dirty="0" smtClean="0">
                <a:latin typeface="Calibri"/>
                <a:cs typeface="Calibri"/>
              </a:rPr>
              <a:t> </a:t>
            </a:r>
            <a:r>
              <a:rPr lang="ru-RU" sz="2400" i="1" dirty="0" smtClean="0">
                <a:latin typeface="Calibri"/>
                <a:cs typeface="Calibri"/>
              </a:rPr>
              <a:t>на </a:t>
            </a:r>
            <a:r>
              <a:rPr lang="ru-RU" sz="2400" dirty="0" smtClean="0"/>
              <a:t>множестве </a:t>
            </a:r>
          </a:p>
          <a:p>
            <a:r>
              <a:rPr lang="ru-RU" sz="2400" dirty="0" smtClean="0"/>
              <a:t> 1 </a:t>
            </a:r>
            <a:r>
              <a:rPr lang="ru-RU" sz="2400" dirty="0" smtClean="0">
                <a:latin typeface="Calibri"/>
                <a:cs typeface="Calibri"/>
              </a:rPr>
              <a:t>≤ </a:t>
            </a:r>
            <a:r>
              <a:rPr lang="en-US" sz="2400" dirty="0" smtClean="0">
                <a:latin typeface="Calibri"/>
                <a:cs typeface="Calibri"/>
              </a:rPr>
              <a:t>|x| ≤ 3 </a:t>
            </a:r>
            <a:r>
              <a:rPr lang="ru-RU" sz="2400" dirty="0" smtClean="0">
                <a:latin typeface="Calibri"/>
                <a:cs typeface="Calibri"/>
              </a:rPr>
              <a:t> не меньше 6.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cxnSp>
        <p:nvCxnSpPr>
          <p:cNvPr id="84" name="Прямая со стрелкой 83"/>
          <p:cNvCxnSpPr/>
          <p:nvPr/>
        </p:nvCxnSpPr>
        <p:spPr>
          <a:xfrm>
            <a:off x="285720" y="4786322"/>
            <a:ext cx="478634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5400000" flipH="1" flipV="1">
            <a:off x="1322365" y="3964785"/>
            <a:ext cx="2928164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Группа 95"/>
          <p:cNvGrpSpPr/>
          <p:nvPr/>
        </p:nvGrpSpPr>
        <p:grpSpPr>
          <a:xfrm>
            <a:off x="2857488" y="4590644"/>
            <a:ext cx="428628" cy="585905"/>
            <a:chOff x="2857488" y="4590644"/>
            <a:chExt cx="428628" cy="585905"/>
          </a:xfrm>
        </p:grpSpPr>
        <p:sp>
          <p:nvSpPr>
            <p:cNvPr id="88" name="TextBox 87"/>
            <p:cNvSpPr txBox="1"/>
            <p:nvPr/>
          </p:nvSpPr>
          <p:spPr>
            <a:xfrm>
              <a:off x="2978018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rgbClr val="6600CC"/>
                  </a:solidFill>
                  <a:latin typeface="Calibri"/>
                  <a:cs typeface="Calibri"/>
                </a:rPr>
                <a:t>●</a:t>
              </a:r>
              <a:endParaRPr lang="ru-RU" sz="1600" dirty="0">
                <a:solidFill>
                  <a:srgbClr val="6600CC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857488" y="4714884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6600CC"/>
                  </a:solidFill>
                  <a:latin typeface="Calibri"/>
                  <a:cs typeface="Calibri"/>
                </a:rPr>
                <a:t>1</a:t>
              </a:r>
              <a:endParaRPr lang="ru-RU" sz="2400" i="1" dirty="0">
                <a:solidFill>
                  <a:srgbClr val="6600CC"/>
                </a:solidFill>
              </a:endParaRPr>
            </a:p>
          </p:txBody>
        </p:sp>
      </p:grpSp>
      <p:sp>
        <p:nvSpPr>
          <p:cNvPr id="98" name="Прямоугольник 97"/>
          <p:cNvSpPr/>
          <p:nvPr/>
        </p:nvSpPr>
        <p:spPr>
          <a:xfrm>
            <a:off x="3143240" y="2643182"/>
            <a:ext cx="642942" cy="2714644"/>
          </a:xfrm>
          <a:prstGeom prst="rect">
            <a:avLst/>
          </a:prstGeom>
          <a:solidFill>
            <a:srgbClr val="ECD9FF">
              <a:alpha val="5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 rot="5400000">
            <a:off x="1822034" y="3965182"/>
            <a:ext cx="2642412" cy="1588"/>
          </a:xfrm>
          <a:prstGeom prst="line">
            <a:avLst/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5400000">
            <a:off x="2464579" y="3964785"/>
            <a:ext cx="2643206" cy="1588"/>
          </a:xfrm>
          <a:prstGeom prst="line">
            <a:avLst/>
          </a:pr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Группа 98"/>
          <p:cNvGrpSpPr/>
          <p:nvPr/>
        </p:nvGrpSpPr>
        <p:grpSpPr>
          <a:xfrm>
            <a:off x="1428728" y="4590644"/>
            <a:ext cx="500066" cy="585905"/>
            <a:chOff x="2786050" y="4590644"/>
            <a:chExt cx="500066" cy="585905"/>
          </a:xfrm>
        </p:grpSpPr>
        <p:sp>
          <p:nvSpPr>
            <p:cNvPr id="100" name="TextBox 99"/>
            <p:cNvSpPr txBox="1"/>
            <p:nvPr/>
          </p:nvSpPr>
          <p:spPr>
            <a:xfrm>
              <a:off x="2978018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rgbClr val="C00000"/>
                  </a:solidFill>
                  <a:latin typeface="Calibri"/>
                  <a:cs typeface="Calibri"/>
                </a:rPr>
                <a:t>●</a:t>
              </a:r>
              <a:endParaRPr lang="ru-RU" sz="1600" dirty="0">
                <a:solidFill>
                  <a:srgbClr val="C0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786050" y="4714884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C00000"/>
                  </a:solidFill>
                  <a:latin typeface="Calibri"/>
                  <a:cs typeface="Calibri"/>
                </a:rPr>
                <a:t>-3</a:t>
              </a:r>
              <a:endParaRPr lang="ru-RU" sz="2400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5" name="Прямоугольник 104"/>
          <p:cNvSpPr/>
          <p:nvPr/>
        </p:nvSpPr>
        <p:spPr>
          <a:xfrm>
            <a:off x="1785918" y="2643182"/>
            <a:ext cx="642942" cy="2643206"/>
          </a:xfrm>
          <a:prstGeom prst="rect">
            <a:avLst/>
          </a:prstGeom>
          <a:solidFill>
            <a:schemeClr val="accent6">
              <a:lumMod val="20000"/>
              <a:lumOff val="80000"/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5400000">
            <a:off x="464712" y="3965182"/>
            <a:ext cx="2642412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5400000">
            <a:off x="1107257" y="3964785"/>
            <a:ext cx="2643206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Группа 101"/>
          <p:cNvGrpSpPr/>
          <p:nvPr/>
        </p:nvGrpSpPr>
        <p:grpSpPr>
          <a:xfrm>
            <a:off x="2285984" y="4590644"/>
            <a:ext cx="545550" cy="585905"/>
            <a:chOff x="3620960" y="4590644"/>
            <a:chExt cx="545550" cy="585905"/>
          </a:xfrm>
        </p:grpSpPr>
        <p:sp>
          <p:nvSpPr>
            <p:cNvPr id="103" name="TextBox 102"/>
            <p:cNvSpPr txBox="1"/>
            <p:nvPr/>
          </p:nvSpPr>
          <p:spPr>
            <a:xfrm>
              <a:off x="3620960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rgbClr val="C00000"/>
                  </a:solidFill>
                  <a:latin typeface="Calibri"/>
                  <a:cs typeface="Calibri"/>
                </a:rPr>
                <a:t>●</a:t>
              </a:r>
              <a:endParaRPr lang="ru-RU" sz="1600" dirty="0">
                <a:solidFill>
                  <a:srgbClr val="C00000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731776" y="4714884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C00000"/>
                  </a:solidFill>
                  <a:latin typeface="Calibri"/>
                  <a:cs typeface="Calibri"/>
                </a:rPr>
                <a:t>-1</a:t>
              </a:r>
              <a:endParaRPr lang="ru-RU" sz="2400" i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97" name="Группа 96"/>
          <p:cNvGrpSpPr/>
          <p:nvPr/>
        </p:nvGrpSpPr>
        <p:grpSpPr>
          <a:xfrm>
            <a:off x="3643306" y="4572008"/>
            <a:ext cx="450974" cy="585905"/>
            <a:chOff x="3620960" y="4590644"/>
            <a:chExt cx="450974" cy="585905"/>
          </a:xfrm>
        </p:grpSpPr>
        <p:sp>
          <p:nvSpPr>
            <p:cNvPr id="90" name="TextBox 89"/>
            <p:cNvSpPr txBox="1"/>
            <p:nvPr/>
          </p:nvSpPr>
          <p:spPr>
            <a:xfrm>
              <a:off x="3620960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solidFill>
                    <a:srgbClr val="6600CC"/>
                  </a:solidFill>
                  <a:latin typeface="Calibri"/>
                  <a:cs typeface="Calibri"/>
                </a:rPr>
                <a:t>●</a:t>
              </a:r>
              <a:endParaRPr lang="ru-RU" sz="1600" dirty="0">
                <a:solidFill>
                  <a:srgbClr val="6600CC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731776" y="4714884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6600CC"/>
                  </a:solidFill>
                  <a:latin typeface="Calibri"/>
                  <a:cs typeface="Calibri"/>
                </a:rPr>
                <a:t>3</a:t>
              </a:r>
              <a:endParaRPr lang="ru-RU" sz="2400" i="1" dirty="0">
                <a:solidFill>
                  <a:srgbClr val="6600CC"/>
                </a:solidFill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214282" y="1762772"/>
            <a:ext cx="356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По определению модуля:</a:t>
            </a:r>
            <a:endParaRPr lang="ru-RU" sz="2400" b="1" i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3687233" y="176277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|x| =</a:t>
            </a:r>
            <a:endParaRPr lang="ru-RU" sz="2800" dirty="0"/>
          </a:p>
        </p:txBody>
      </p:sp>
      <p:sp>
        <p:nvSpPr>
          <p:cNvPr id="110" name="TextBox 109"/>
          <p:cNvSpPr txBox="1"/>
          <p:nvPr/>
        </p:nvSpPr>
        <p:spPr>
          <a:xfrm>
            <a:off x="4687365" y="1548458"/>
            <a:ext cx="1047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800" b="1" dirty="0" smtClean="0"/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Calibri"/>
                <a:cs typeface="Calibri"/>
              </a:rPr>
              <a:t>≥ 0</a:t>
            </a:r>
            <a:r>
              <a:rPr lang="ru-RU" sz="2800" dirty="0" smtClean="0">
                <a:latin typeface="Calibri"/>
                <a:cs typeface="Calibri"/>
              </a:rPr>
              <a:t>,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786314" y="1977086"/>
            <a:ext cx="965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Calibri"/>
                <a:cs typeface="Calibri"/>
              </a:rPr>
              <a:t>˂ 0</a:t>
            </a:r>
            <a:r>
              <a:rPr lang="ru-RU" sz="2800" dirty="0" smtClean="0">
                <a:latin typeface="Calibri"/>
                <a:cs typeface="Calibri"/>
              </a:rPr>
              <a:t>,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5857884" y="1548458"/>
            <a:ext cx="1401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600CC"/>
                </a:solidFill>
                <a:latin typeface="Calibri"/>
                <a:cs typeface="Calibri"/>
              </a:rPr>
              <a:t>1 ≤ </a:t>
            </a:r>
            <a:r>
              <a:rPr lang="ru-RU" sz="2800" b="1" dirty="0" smtClean="0">
                <a:solidFill>
                  <a:srgbClr val="6600CC"/>
                </a:solidFill>
              </a:rPr>
              <a:t>х</a:t>
            </a:r>
            <a:r>
              <a:rPr lang="ru-RU" sz="2800" dirty="0" smtClean="0">
                <a:solidFill>
                  <a:srgbClr val="6600CC"/>
                </a:solidFill>
              </a:rPr>
              <a:t> </a:t>
            </a:r>
            <a:r>
              <a:rPr lang="ru-RU" sz="2800" dirty="0" smtClean="0">
                <a:solidFill>
                  <a:srgbClr val="6600CC"/>
                </a:solidFill>
                <a:latin typeface="Calibri"/>
                <a:cs typeface="Calibri"/>
              </a:rPr>
              <a:t>≤ 3</a:t>
            </a:r>
            <a:endParaRPr lang="ru-RU" sz="2800" dirty="0">
              <a:solidFill>
                <a:srgbClr val="6600CC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857884" y="1977086"/>
            <a:ext cx="1752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1 ≤ – </a:t>
            </a:r>
            <a:r>
              <a:rPr lang="ru-RU" sz="2800" b="1" dirty="0" smtClean="0">
                <a:solidFill>
                  <a:srgbClr val="C00000"/>
                </a:solidFill>
              </a:rPr>
              <a:t>х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≤ 3,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715008" y="2334276"/>
            <a:ext cx="1622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-3 ≤ </a:t>
            </a:r>
            <a:r>
              <a:rPr lang="ru-RU" sz="2800" b="1" dirty="0" smtClean="0">
                <a:solidFill>
                  <a:srgbClr val="C00000"/>
                </a:solidFill>
              </a:rPr>
              <a:t>х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≤ -1</a:t>
            </a:r>
            <a:endParaRPr lang="ru-RU" sz="2800" dirty="0">
              <a:solidFill>
                <a:srgbClr val="C00000"/>
              </a:solidFill>
            </a:endParaRPr>
          </a:p>
        </p:txBody>
      </p:sp>
      <p:cxnSp>
        <p:nvCxnSpPr>
          <p:cNvPr id="115" name="Прямая соединительная линия 114"/>
          <p:cNvCxnSpPr/>
          <p:nvPr/>
        </p:nvCxnSpPr>
        <p:spPr>
          <a:xfrm>
            <a:off x="5929322" y="2000240"/>
            <a:ext cx="1357322" cy="1588"/>
          </a:xfrm>
          <a:prstGeom prst="line">
            <a:avLst/>
          </a:pr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5929322" y="2784470"/>
            <a:ext cx="1357322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7102440" y="1571612"/>
            <a:ext cx="593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6600CC"/>
                </a:solidFill>
                <a:latin typeface="Calibri"/>
                <a:cs typeface="Calibri"/>
              </a:rPr>
              <a:t>❶</a:t>
            </a:r>
            <a:endParaRPr lang="ru-RU" sz="2400" b="1" dirty="0">
              <a:solidFill>
                <a:srgbClr val="6600CC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7072330" y="232439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/>
                <a:cs typeface="Calibri"/>
              </a:rPr>
              <a:t>❷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40" name="Левая фигурная скобка 239"/>
          <p:cNvSpPr/>
          <p:nvPr/>
        </p:nvSpPr>
        <p:spPr>
          <a:xfrm>
            <a:off x="4572000" y="1643050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20" name="Прямая соединительная линия 119"/>
          <p:cNvCxnSpPr/>
          <p:nvPr/>
        </p:nvCxnSpPr>
        <p:spPr>
          <a:xfrm>
            <a:off x="3428992" y="1000108"/>
            <a:ext cx="250033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071934" y="2824459"/>
            <a:ext cx="3770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Выделим полный квадрат:</a:t>
            </a:r>
            <a:endParaRPr lang="ru-RU" sz="2400" i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4143372" y="3214686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f(x) = (2x+a)</a:t>
            </a:r>
            <a:r>
              <a:rPr lang="en-US" sz="2400" i="1" dirty="0" smtClean="0">
                <a:latin typeface="Calibri"/>
                <a:cs typeface="Calibri"/>
              </a:rPr>
              <a:t>² -2a+2</a:t>
            </a:r>
            <a:endParaRPr lang="ru-RU" sz="2400" i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4143372" y="3191532"/>
            <a:ext cx="286982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f(x) = 4(x+</a:t>
            </a:r>
            <a:r>
              <a:rPr lang="en-US" sz="2400" i="1" dirty="0" smtClean="0">
                <a:latin typeface="Calibri"/>
                <a:cs typeface="Calibri"/>
              </a:rPr>
              <a:t>¹</a:t>
            </a:r>
            <a:r>
              <a:rPr lang="en-US" sz="2800" i="1" dirty="0" smtClean="0">
                <a:latin typeface="Calibri"/>
                <a:cs typeface="Calibri"/>
              </a:rPr>
              <a:t>⁄₂a</a:t>
            </a:r>
            <a:r>
              <a:rPr lang="en-US" sz="2400" i="1" dirty="0" smtClean="0"/>
              <a:t>)</a:t>
            </a:r>
            <a:r>
              <a:rPr lang="en-US" sz="2400" i="1" dirty="0" smtClean="0">
                <a:latin typeface="Calibri"/>
                <a:cs typeface="Calibri"/>
              </a:rPr>
              <a:t>² -2a+2</a:t>
            </a:r>
            <a:endParaRPr lang="ru-RU" sz="2400" i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7139402" y="3214686"/>
            <a:ext cx="138723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исходная</a:t>
            </a:r>
            <a:endParaRPr lang="ru-RU" sz="2400" i="1" dirty="0"/>
          </a:p>
        </p:txBody>
      </p:sp>
      <p:sp>
        <p:nvSpPr>
          <p:cNvPr id="127" name="TextBox 126"/>
          <p:cNvSpPr txBox="1"/>
          <p:nvPr/>
        </p:nvSpPr>
        <p:spPr>
          <a:xfrm>
            <a:off x="7215206" y="3214686"/>
            <a:ext cx="121444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y = 4x</a:t>
            </a:r>
            <a:r>
              <a:rPr lang="en-US" sz="2400" i="1" dirty="0" smtClean="0">
                <a:latin typeface="Calibri"/>
                <a:cs typeface="Calibri"/>
              </a:rPr>
              <a:t>² </a:t>
            </a:r>
            <a:endParaRPr lang="ru-RU" sz="2400" i="1" dirty="0"/>
          </a:p>
        </p:txBody>
      </p:sp>
      <p:grpSp>
        <p:nvGrpSpPr>
          <p:cNvPr id="128" name="Группа 127"/>
          <p:cNvGrpSpPr/>
          <p:nvPr/>
        </p:nvGrpSpPr>
        <p:grpSpPr>
          <a:xfrm>
            <a:off x="2643174" y="4396095"/>
            <a:ext cx="411596" cy="533103"/>
            <a:chOff x="2978018" y="4396095"/>
            <a:chExt cx="411596" cy="533103"/>
          </a:xfrm>
        </p:grpSpPr>
        <p:sp>
          <p:nvSpPr>
            <p:cNvPr id="133" name="TextBox 132"/>
            <p:cNvSpPr txBox="1"/>
            <p:nvPr/>
          </p:nvSpPr>
          <p:spPr>
            <a:xfrm>
              <a:off x="2978018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latin typeface="Calibri"/>
                  <a:cs typeface="Calibri"/>
                </a:rPr>
                <a:t>●</a:t>
              </a:r>
              <a:endParaRPr lang="ru-RU" sz="1600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3049456" y="439609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latin typeface="Calibri"/>
                  <a:cs typeface="Calibri"/>
                </a:rPr>
                <a:t>0</a:t>
              </a:r>
              <a:endParaRPr lang="ru-RU" sz="2400" i="1" dirty="0"/>
            </a:p>
          </p:txBody>
        </p:sp>
      </p:grpSp>
      <p:grpSp>
        <p:nvGrpSpPr>
          <p:cNvPr id="172" name="Группа 171"/>
          <p:cNvGrpSpPr/>
          <p:nvPr/>
        </p:nvGrpSpPr>
        <p:grpSpPr>
          <a:xfrm>
            <a:off x="2643174" y="3181649"/>
            <a:ext cx="411596" cy="533103"/>
            <a:chOff x="2978018" y="4396095"/>
            <a:chExt cx="411596" cy="533103"/>
          </a:xfrm>
        </p:grpSpPr>
        <p:sp>
          <p:nvSpPr>
            <p:cNvPr id="180" name="TextBox 179"/>
            <p:cNvSpPr txBox="1"/>
            <p:nvPr/>
          </p:nvSpPr>
          <p:spPr>
            <a:xfrm>
              <a:off x="2978018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dirty="0" smtClean="0">
                  <a:latin typeface="Calibri"/>
                  <a:cs typeface="Calibri"/>
                </a:rPr>
                <a:t>●</a:t>
              </a:r>
              <a:endParaRPr lang="ru-RU" sz="1600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049456" y="439609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latin typeface="Calibri"/>
                  <a:cs typeface="Calibri"/>
                </a:rPr>
                <a:t>4</a:t>
              </a:r>
              <a:endParaRPr lang="ru-RU" sz="2400" i="1" dirty="0"/>
            </a:p>
          </p:txBody>
        </p:sp>
      </p:grpSp>
      <p:sp>
        <p:nvSpPr>
          <p:cNvPr id="217" name="Полилиния 216"/>
          <p:cNvSpPr/>
          <p:nvPr/>
        </p:nvSpPr>
        <p:spPr>
          <a:xfrm>
            <a:off x="2786050" y="2428868"/>
            <a:ext cx="428628" cy="2362765"/>
          </a:xfrm>
          <a:custGeom>
            <a:avLst/>
            <a:gdLst>
              <a:gd name="connsiteX0" fmla="*/ 0 w 409433"/>
              <a:gd name="connsiteY0" fmla="*/ 2934269 h 2934269"/>
              <a:gd name="connsiteX1" fmla="*/ 68239 w 409433"/>
              <a:gd name="connsiteY1" fmla="*/ 2906973 h 2934269"/>
              <a:gd name="connsiteX2" fmla="*/ 122830 w 409433"/>
              <a:gd name="connsiteY2" fmla="*/ 2838735 h 2934269"/>
              <a:gd name="connsiteX3" fmla="*/ 191069 w 409433"/>
              <a:gd name="connsiteY3" fmla="*/ 2606723 h 2934269"/>
              <a:gd name="connsiteX4" fmla="*/ 300251 w 409433"/>
              <a:gd name="connsiteY4" fmla="*/ 1678675 h 2934269"/>
              <a:gd name="connsiteX5" fmla="*/ 300251 w 409433"/>
              <a:gd name="connsiteY5" fmla="*/ 1678675 h 2934269"/>
              <a:gd name="connsiteX6" fmla="*/ 409433 w 409433"/>
              <a:gd name="connsiteY6" fmla="*/ 0 h 2934269"/>
              <a:gd name="connsiteX7" fmla="*/ 409433 w 409433"/>
              <a:gd name="connsiteY7" fmla="*/ 0 h 2934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433" h="2934269">
                <a:moveTo>
                  <a:pt x="0" y="2934269"/>
                </a:moveTo>
                <a:cubicBezTo>
                  <a:pt x="23883" y="2928582"/>
                  <a:pt x="47767" y="2922895"/>
                  <a:pt x="68239" y="2906973"/>
                </a:cubicBezTo>
                <a:cubicBezTo>
                  <a:pt x="88711" y="2891051"/>
                  <a:pt x="102358" y="2888777"/>
                  <a:pt x="122830" y="2838735"/>
                </a:cubicBezTo>
                <a:cubicBezTo>
                  <a:pt x="143302" y="2788693"/>
                  <a:pt x="161499" y="2800066"/>
                  <a:pt x="191069" y="2606723"/>
                </a:cubicBezTo>
                <a:cubicBezTo>
                  <a:pt x="220639" y="2413380"/>
                  <a:pt x="300251" y="1678675"/>
                  <a:pt x="300251" y="1678675"/>
                </a:cubicBezTo>
                <a:lnTo>
                  <a:pt x="300251" y="1678675"/>
                </a:lnTo>
                <a:lnTo>
                  <a:pt x="409433" y="0"/>
                </a:lnTo>
                <a:lnTo>
                  <a:pt x="409433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8" name="Полилиния 217"/>
          <p:cNvSpPr/>
          <p:nvPr/>
        </p:nvSpPr>
        <p:spPr>
          <a:xfrm flipH="1">
            <a:off x="2357422" y="2428868"/>
            <a:ext cx="428628" cy="2362765"/>
          </a:xfrm>
          <a:custGeom>
            <a:avLst/>
            <a:gdLst>
              <a:gd name="connsiteX0" fmla="*/ 0 w 409433"/>
              <a:gd name="connsiteY0" fmla="*/ 2934269 h 2934269"/>
              <a:gd name="connsiteX1" fmla="*/ 68239 w 409433"/>
              <a:gd name="connsiteY1" fmla="*/ 2906973 h 2934269"/>
              <a:gd name="connsiteX2" fmla="*/ 122830 w 409433"/>
              <a:gd name="connsiteY2" fmla="*/ 2838735 h 2934269"/>
              <a:gd name="connsiteX3" fmla="*/ 191069 w 409433"/>
              <a:gd name="connsiteY3" fmla="*/ 2606723 h 2934269"/>
              <a:gd name="connsiteX4" fmla="*/ 300251 w 409433"/>
              <a:gd name="connsiteY4" fmla="*/ 1678675 h 2934269"/>
              <a:gd name="connsiteX5" fmla="*/ 300251 w 409433"/>
              <a:gd name="connsiteY5" fmla="*/ 1678675 h 2934269"/>
              <a:gd name="connsiteX6" fmla="*/ 409433 w 409433"/>
              <a:gd name="connsiteY6" fmla="*/ 0 h 2934269"/>
              <a:gd name="connsiteX7" fmla="*/ 409433 w 409433"/>
              <a:gd name="connsiteY7" fmla="*/ 0 h 2934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9433" h="2934269">
                <a:moveTo>
                  <a:pt x="0" y="2934269"/>
                </a:moveTo>
                <a:cubicBezTo>
                  <a:pt x="23883" y="2928582"/>
                  <a:pt x="47767" y="2922895"/>
                  <a:pt x="68239" y="2906973"/>
                </a:cubicBezTo>
                <a:cubicBezTo>
                  <a:pt x="88711" y="2891051"/>
                  <a:pt x="102358" y="2888777"/>
                  <a:pt x="122830" y="2838735"/>
                </a:cubicBezTo>
                <a:cubicBezTo>
                  <a:pt x="143302" y="2788693"/>
                  <a:pt x="161499" y="2800066"/>
                  <a:pt x="191069" y="2606723"/>
                </a:cubicBezTo>
                <a:cubicBezTo>
                  <a:pt x="220639" y="2413380"/>
                  <a:pt x="300251" y="1678675"/>
                  <a:pt x="300251" y="1678675"/>
                </a:cubicBezTo>
                <a:lnTo>
                  <a:pt x="300251" y="1678675"/>
                </a:lnTo>
                <a:lnTo>
                  <a:pt x="409433" y="0"/>
                </a:lnTo>
                <a:lnTo>
                  <a:pt x="409433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2" name="TextBox 221"/>
          <p:cNvSpPr txBox="1"/>
          <p:nvPr/>
        </p:nvSpPr>
        <p:spPr>
          <a:xfrm>
            <a:off x="4143372" y="3714752"/>
            <a:ext cx="128588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/>
              <a:t>х</a:t>
            </a:r>
            <a:r>
              <a:rPr lang="ru-RU" sz="2400" i="1" dirty="0" smtClean="0">
                <a:latin typeface="Calibri"/>
                <a:cs typeface="Calibri"/>
              </a:rPr>
              <a:t>₀</a:t>
            </a:r>
            <a:r>
              <a:rPr lang="en-US" sz="2400" i="1" dirty="0" smtClean="0"/>
              <a:t> =-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400" i="1" dirty="0" smtClean="0">
                <a:latin typeface="Calibri"/>
                <a:cs typeface="Calibri"/>
              </a:rPr>
              <a:t> </a:t>
            </a:r>
            <a:endParaRPr lang="ru-RU" sz="2400" i="1" dirty="0"/>
          </a:p>
        </p:txBody>
      </p:sp>
      <p:sp>
        <p:nvSpPr>
          <p:cNvPr id="223" name="TextBox 222"/>
          <p:cNvSpPr txBox="1"/>
          <p:nvPr/>
        </p:nvSpPr>
        <p:spPr>
          <a:xfrm>
            <a:off x="5357818" y="3786190"/>
            <a:ext cx="150019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/>
              <a:t>у</a:t>
            </a:r>
            <a:r>
              <a:rPr lang="ru-RU" sz="2400" i="1" dirty="0" smtClean="0">
                <a:latin typeface="Calibri"/>
                <a:cs typeface="Calibri"/>
              </a:rPr>
              <a:t>₀</a:t>
            </a:r>
            <a:r>
              <a:rPr lang="en-US" sz="2400" i="1" dirty="0" smtClean="0"/>
              <a:t> = </a:t>
            </a:r>
            <a:r>
              <a:rPr lang="ru-RU" sz="2400" i="1" dirty="0" smtClean="0"/>
              <a:t>-2а+2</a:t>
            </a:r>
            <a:r>
              <a:rPr lang="en-US" sz="2400" i="1" dirty="0" smtClean="0">
                <a:latin typeface="Calibri"/>
                <a:cs typeface="Calibri"/>
              </a:rPr>
              <a:t> </a:t>
            </a:r>
            <a:endParaRPr lang="ru-RU" sz="2400" i="1" dirty="0"/>
          </a:p>
        </p:txBody>
      </p:sp>
      <p:sp>
        <p:nvSpPr>
          <p:cNvPr id="224" name="TextBox 223"/>
          <p:cNvSpPr txBox="1"/>
          <p:nvPr/>
        </p:nvSpPr>
        <p:spPr>
          <a:xfrm>
            <a:off x="4930050" y="3500438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вершина</a:t>
            </a:r>
            <a:endParaRPr lang="ru-RU" sz="2400" i="1" dirty="0"/>
          </a:p>
        </p:txBody>
      </p:sp>
      <p:sp>
        <p:nvSpPr>
          <p:cNvPr id="225" name="TextBox 224"/>
          <p:cNvSpPr txBox="1"/>
          <p:nvPr/>
        </p:nvSpPr>
        <p:spPr>
          <a:xfrm>
            <a:off x="6786578" y="3643314"/>
            <a:ext cx="21018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решение зависит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7000892" y="3886146"/>
            <a:ext cx="17426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от положения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7289992" y="4100460"/>
            <a:ext cx="1299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параболы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228" name="Выгнутая вправо стрелка 227"/>
          <p:cNvSpPr/>
          <p:nvPr/>
        </p:nvSpPr>
        <p:spPr>
          <a:xfrm flipV="1">
            <a:off x="8501090" y="3357562"/>
            <a:ext cx="428628" cy="1000132"/>
          </a:xfrm>
          <a:prstGeom prst="curvedLeftArrow">
            <a:avLst/>
          </a:prstGeom>
          <a:solidFill>
            <a:srgbClr val="FF0000"/>
          </a:solidFill>
          <a:ln w="31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32" name="Прямая соединительная линия 231"/>
          <p:cNvCxnSpPr/>
          <p:nvPr/>
        </p:nvCxnSpPr>
        <p:spPr>
          <a:xfrm>
            <a:off x="1643042" y="2928934"/>
            <a:ext cx="235745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1" name="Группа 220"/>
          <p:cNvGrpSpPr/>
          <p:nvPr/>
        </p:nvGrpSpPr>
        <p:grpSpPr>
          <a:xfrm>
            <a:off x="1000100" y="2285992"/>
            <a:ext cx="857256" cy="2362765"/>
            <a:chOff x="5643570" y="3852317"/>
            <a:chExt cx="857256" cy="2362765"/>
          </a:xfrm>
        </p:grpSpPr>
        <p:sp>
          <p:nvSpPr>
            <p:cNvPr id="219" name="Полилиния 218"/>
            <p:cNvSpPr/>
            <p:nvPr/>
          </p:nvSpPr>
          <p:spPr>
            <a:xfrm>
              <a:off x="6072198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0" name="Полилиния 219"/>
            <p:cNvSpPr/>
            <p:nvPr/>
          </p:nvSpPr>
          <p:spPr>
            <a:xfrm flipH="1">
              <a:off x="5643570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35" name="TextBox 234"/>
          <p:cNvSpPr txBox="1"/>
          <p:nvPr/>
        </p:nvSpPr>
        <p:spPr>
          <a:xfrm>
            <a:off x="1643042" y="2477152"/>
            <a:ext cx="2416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9999"/>
                </a:solidFill>
              </a:rPr>
              <a:t>////////////////</a:t>
            </a:r>
            <a:endParaRPr lang="ru-RU" sz="2800" dirty="0">
              <a:solidFill>
                <a:srgbClr val="FF9999"/>
              </a:solidFill>
            </a:endParaRPr>
          </a:p>
        </p:txBody>
      </p:sp>
      <p:grpSp>
        <p:nvGrpSpPr>
          <p:cNvPr id="229" name="Группа 228"/>
          <p:cNvGrpSpPr/>
          <p:nvPr/>
        </p:nvGrpSpPr>
        <p:grpSpPr>
          <a:xfrm>
            <a:off x="2643174" y="2538707"/>
            <a:ext cx="411596" cy="533103"/>
            <a:chOff x="2978018" y="4396095"/>
            <a:chExt cx="411596" cy="533103"/>
          </a:xfrm>
        </p:grpSpPr>
        <p:sp>
          <p:nvSpPr>
            <p:cNvPr id="230" name="TextBox 229"/>
            <p:cNvSpPr txBox="1"/>
            <p:nvPr/>
          </p:nvSpPr>
          <p:spPr>
            <a:xfrm>
              <a:off x="2978018" y="4590644"/>
              <a:ext cx="308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>
                  <a:solidFill>
                    <a:srgbClr val="FF0000"/>
                  </a:solidFill>
                  <a:latin typeface="Calibri"/>
                  <a:cs typeface="Calibri"/>
                </a:rPr>
                <a:t>●</a:t>
              </a:r>
              <a:endParaRPr lang="ru-RU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3049456" y="439609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FF0000"/>
                  </a:solidFill>
                  <a:latin typeface="Calibri"/>
                  <a:cs typeface="Calibri"/>
                </a:rPr>
                <a:t>6</a:t>
              </a:r>
              <a:endParaRPr lang="ru-RU" sz="2400" b="1" i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15" name="Прямая со стрелкой 214"/>
          <p:cNvCxnSpPr/>
          <p:nvPr/>
        </p:nvCxnSpPr>
        <p:spPr>
          <a:xfrm rot="10800000">
            <a:off x="4929190" y="4143380"/>
            <a:ext cx="2428892" cy="214314"/>
          </a:xfrm>
          <a:prstGeom prst="straightConnector1">
            <a:avLst/>
          </a:prstGeom>
          <a:ln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5180313" y="4324657"/>
            <a:ext cx="1677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Исследуем:</a:t>
            </a:r>
            <a:endParaRPr lang="ru-RU" sz="2400" i="1" dirty="0"/>
          </a:p>
        </p:txBody>
      </p:sp>
      <p:sp>
        <p:nvSpPr>
          <p:cNvPr id="237" name="TextBox 236"/>
          <p:cNvSpPr txBox="1"/>
          <p:nvPr/>
        </p:nvSpPr>
        <p:spPr>
          <a:xfrm>
            <a:off x="120916" y="49675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libri"/>
                <a:cs typeface="Calibri"/>
              </a:rPr>
              <a:t>❶</a:t>
            </a:r>
            <a:endParaRPr lang="ru-RU" sz="2400" b="1" dirty="0"/>
          </a:p>
        </p:txBody>
      </p:sp>
      <p:sp>
        <p:nvSpPr>
          <p:cNvPr id="239" name="TextBox 238"/>
          <p:cNvSpPr txBox="1"/>
          <p:nvPr/>
        </p:nvSpPr>
        <p:spPr>
          <a:xfrm>
            <a:off x="428596" y="5334672"/>
            <a:ext cx="128588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≤-3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428596" y="5786454"/>
            <a:ext cx="128588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</a:t>
            </a:r>
            <a:r>
              <a:rPr lang="en-US" sz="2400" i="1" dirty="0" smtClean="0">
                <a:solidFill>
                  <a:srgbClr val="C00000"/>
                </a:solidFill>
              </a:rPr>
              <a:t>-3</a:t>
            </a:r>
            <a:r>
              <a:rPr lang="en-US" sz="2400" i="1" dirty="0" smtClean="0">
                <a:latin typeface="Calibri"/>
                <a:cs typeface="Calibri"/>
              </a:rPr>
              <a:t>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</a:t>
            </a:r>
            <a:r>
              <a:rPr lang="ru-RU" sz="2800" i="1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42" name="Левая фигурная скобка 241"/>
          <p:cNvSpPr/>
          <p:nvPr/>
        </p:nvSpPr>
        <p:spPr>
          <a:xfrm>
            <a:off x="285720" y="5429264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43" name="Группа 242"/>
          <p:cNvGrpSpPr/>
          <p:nvPr/>
        </p:nvGrpSpPr>
        <p:grpSpPr>
          <a:xfrm>
            <a:off x="1714480" y="566169"/>
            <a:ext cx="857256" cy="2362765"/>
            <a:chOff x="5643570" y="3852317"/>
            <a:chExt cx="857256" cy="2362765"/>
          </a:xfrm>
        </p:grpSpPr>
        <p:sp>
          <p:nvSpPr>
            <p:cNvPr id="244" name="Полилиния 243"/>
            <p:cNvSpPr/>
            <p:nvPr/>
          </p:nvSpPr>
          <p:spPr>
            <a:xfrm>
              <a:off x="6072198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5" name="Полилиния 244"/>
            <p:cNvSpPr/>
            <p:nvPr/>
          </p:nvSpPr>
          <p:spPr>
            <a:xfrm flipH="1">
              <a:off x="5643570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47" name="TextBox 246"/>
          <p:cNvSpPr txBox="1"/>
          <p:nvPr/>
        </p:nvSpPr>
        <p:spPr>
          <a:xfrm>
            <a:off x="2071670" y="5334672"/>
            <a:ext cx="171451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-3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400" i="1" dirty="0" smtClean="0"/>
              <a:t>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≤-1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2071670" y="5763300"/>
            <a:ext cx="15716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f(-</a:t>
            </a:r>
            <a:r>
              <a:rPr lang="en-US" sz="2400" i="1" dirty="0" smtClean="0">
                <a:latin typeface="Calibri"/>
                <a:cs typeface="Calibri"/>
              </a:rPr>
              <a:t>¹⁄₂a)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</a:t>
            </a:r>
            <a:r>
              <a:rPr lang="ru-RU" sz="2800" i="1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49" name="Левая фигурная скобка 248"/>
          <p:cNvSpPr/>
          <p:nvPr/>
        </p:nvSpPr>
        <p:spPr>
          <a:xfrm>
            <a:off x="2000232" y="5429264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50" name="Группа 249"/>
          <p:cNvGrpSpPr/>
          <p:nvPr/>
        </p:nvGrpSpPr>
        <p:grpSpPr>
          <a:xfrm>
            <a:off x="2357422" y="1923491"/>
            <a:ext cx="857256" cy="2362765"/>
            <a:chOff x="5643570" y="3852317"/>
            <a:chExt cx="857256" cy="2362765"/>
          </a:xfrm>
        </p:grpSpPr>
        <p:sp>
          <p:nvSpPr>
            <p:cNvPr id="251" name="Полилиния 250"/>
            <p:cNvSpPr/>
            <p:nvPr/>
          </p:nvSpPr>
          <p:spPr>
            <a:xfrm>
              <a:off x="6072198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2" name="Полилиния 251"/>
            <p:cNvSpPr/>
            <p:nvPr/>
          </p:nvSpPr>
          <p:spPr>
            <a:xfrm flipH="1">
              <a:off x="5643570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54" name="TextBox 253"/>
          <p:cNvSpPr txBox="1"/>
          <p:nvPr/>
        </p:nvSpPr>
        <p:spPr>
          <a:xfrm>
            <a:off x="4071934" y="5143512"/>
            <a:ext cx="15716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-1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400" i="1" dirty="0" smtClean="0"/>
              <a:t>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1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4000496" y="5572140"/>
            <a:ext cx="14287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</a:t>
            </a:r>
            <a:r>
              <a:rPr lang="en-US" sz="2400" i="1" dirty="0" smtClean="0">
                <a:solidFill>
                  <a:srgbClr val="C00000"/>
                </a:solidFill>
              </a:rPr>
              <a:t>-1</a:t>
            </a:r>
            <a:r>
              <a:rPr lang="en-US" sz="2400" i="1" dirty="0" smtClean="0">
                <a:latin typeface="Calibri"/>
                <a:cs typeface="Calibri"/>
              </a:rPr>
              <a:t>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</a:t>
            </a:r>
            <a:r>
              <a:rPr lang="ru-RU" sz="2800" i="1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3929058" y="6049052"/>
            <a:ext cx="15716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 </a:t>
            </a:r>
            <a:r>
              <a:rPr lang="en-US" sz="2400" i="1" dirty="0" smtClean="0">
                <a:solidFill>
                  <a:srgbClr val="6600CC"/>
                </a:solidFill>
              </a:rPr>
              <a:t>1</a:t>
            </a:r>
            <a:r>
              <a:rPr lang="en-US" sz="2400" i="1" dirty="0" smtClean="0">
                <a:latin typeface="Calibri"/>
                <a:cs typeface="Calibri"/>
              </a:rPr>
              <a:t>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</a:t>
            </a:r>
            <a:r>
              <a:rPr lang="ru-RU" sz="2800" i="1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56" name="Левая фигурная скобка 255"/>
          <p:cNvSpPr/>
          <p:nvPr/>
        </p:nvSpPr>
        <p:spPr>
          <a:xfrm>
            <a:off x="3929058" y="5286388"/>
            <a:ext cx="285752" cy="121444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6" name="TextBox 245"/>
          <p:cNvSpPr txBox="1"/>
          <p:nvPr/>
        </p:nvSpPr>
        <p:spPr>
          <a:xfrm>
            <a:off x="1643042" y="5357826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alibri"/>
                <a:cs typeface="Calibri"/>
              </a:rPr>
              <a:t>❷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3621378" y="521495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C9900"/>
                </a:solidFill>
                <a:latin typeface="Calibri"/>
                <a:cs typeface="Calibri"/>
              </a:rPr>
              <a:t>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58" name="TextBox 257"/>
          <p:cNvSpPr txBox="1"/>
          <p:nvPr/>
        </p:nvSpPr>
        <p:spPr>
          <a:xfrm>
            <a:off x="6000760" y="5334672"/>
            <a:ext cx="14287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6600CC"/>
                </a:solidFill>
              </a:rPr>
              <a:t>1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400" i="1" dirty="0" smtClean="0"/>
              <a:t>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3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59" name="TextBox 258"/>
          <p:cNvSpPr txBox="1"/>
          <p:nvPr/>
        </p:nvSpPr>
        <p:spPr>
          <a:xfrm>
            <a:off x="5929322" y="5763300"/>
            <a:ext cx="15716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f(-</a:t>
            </a:r>
            <a:r>
              <a:rPr lang="en-US" sz="2400" i="1" dirty="0" smtClean="0">
                <a:latin typeface="Calibri"/>
                <a:cs typeface="Calibri"/>
              </a:rPr>
              <a:t>¹⁄₂a)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60" name="Левая фигурная скобка 259"/>
          <p:cNvSpPr/>
          <p:nvPr/>
        </p:nvSpPr>
        <p:spPr>
          <a:xfrm>
            <a:off x="5929322" y="5429264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61" name="Группа 260"/>
          <p:cNvGrpSpPr/>
          <p:nvPr/>
        </p:nvGrpSpPr>
        <p:grpSpPr>
          <a:xfrm>
            <a:off x="3071802" y="571480"/>
            <a:ext cx="857256" cy="2362765"/>
            <a:chOff x="5643570" y="3852317"/>
            <a:chExt cx="857256" cy="2362765"/>
          </a:xfrm>
        </p:grpSpPr>
        <p:sp>
          <p:nvSpPr>
            <p:cNvPr id="262" name="Полилиния 261"/>
            <p:cNvSpPr/>
            <p:nvPr/>
          </p:nvSpPr>
          <p:spPr>
            <a:xfrm>
              <a:off x="6072198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3" name="Полилиния 262"/>
            <p:cNvSpPr/>
            <p:nvPr/>
          </p:nvSpPr>
          <p:spPr>
            <a:xfrm flipH="1">
              <a:off x="5643570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64" name="TextBox 263"/>
          <p:cNvSpPr txBox="1"/>
          <p:nvPr/>
        </p:nvSpPr>
        <p:spPr>
          <a:xfrm>
            <a:off x="5572132" y="5357826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6600CC"/>
                </a:solidFill>
                <a:latin typeface="Calibri"/>
                <a:cs typeface="Calibri"/>
              </a:rPr>
              <a:t>❹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pSp>
        <p:nvGrpSpPr>
          <p:cNvPr id="265" name="Группа 264"/>
          <p:cNvGrpSpPr/>
          <p:nvPr/>
        </p:nvGrpSpPr>
        <p:grpSpPr>
          <a:xfrm>
            <a:off x="3714744" y="2214554"/>
            <a:ext cx="857256" cy="2362765"/>
            <a:chOff x="5643570" y="3852317"/>
            <a:chExt cx="857256" cy="2362765"/>
          </a:xfrm>
        </p:grpSpPr>
        <p:sp>
          <p:nvSpPr>
            <p:cNvPr id="266" name="Полилиния 265"/>
            <p:cNvSpPr/>
            <p:nvPr/>
          </p:nvSpPr>
          <p:spPr>
            <a:xfrm>
              <a:off x="6072198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7" name="Полилиния 266"/>
            <p:cNvSpPr/>
            <p:nvPr/>
          </p:nvSpPr>
          <p:spPr>
            <a:xfrm flipH="1">
              <a:off x="5643570" y="3852317"/>
              <a:ext cx="428628" cy="2362765"/>
            </a:xfrm>
            <a:custGeom>
              <a:avLst/>
              <a:gdLst>
                <a:gd name="connsiteX0" fmla="*/ 0 w 409433"/>
                <a:gd name="connsiteY0" fmla="*/ 2934269 h 2934269"/>
                <a:gd name="connsiteX1" fmla="*/ 68239 w 409433"/>
                <a:gd name="connsiteY1" fmla="*/ 2906973 h 2934269"/>
                <a:gd name="connsiteX2" fmla="*/ 122830 w 409433"/>
                <a:gd name="connsiteY2" fmla="*/ 2838735 h 2934269"/>
                <a:gd name="connsiteX3" fmla="*/ 191069 w 409433"/>
                <a:gd name="connsiteY3" fmla="*/ 2606723 h 2934269"/>
                <a:gd name="connsiteX4" fmla="*/ 300251 w 409433"/>
                <a:gd name="connsiteY4" fmla="*/ 1678675 h 2934269"/>
                <a:gd name="connsiteX5" fmla="*/ 300251 w 409433"/>
                <a:gd name="connsiteY5" fmla="*/ 1678675 h 2934269"/>
                <a:gd name="connsiteX6" fmla="*/ 409433 w 409433"/>
                <a:gd name="connsiteY6" fmla="*/ 0 h 2934269"/>
                <a:gd name="connsiteX7" fmla="*/ 409433 w 409433"/>
                <a:gd name="connsiteY7" fmla="*/ 0 h 293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433" h="2934269">
                  <a:moveTo>
                    <a:pt x="0" y="2934269"/>
                  </a:moveTo>
                  <a:cubicBezTo>
                    <a:pt x="23883" y="2928582"/>
                    <a:pt x="47767" y="2922895"/>
                    <a:pt x="68239" y="2906973"/>
                  </a:cubicBezTo>
                  <a:cubicBezTo>
                    <a:pt x="88711" y="2891051"/>
                    <a:pt x="102358" y="2888777"/>
                    <a:pt x="122830" y="2838735"/>
                  </a:cubicBezTo>
                  <a:cubicBezTo>
                    <a:pt x="143302" y="2788693"/>
                    <a:pt x="161499" y="2800066"/>
                    <a:pt x="191069" y="2606723"/>
                  </a:cubicBezTo>
                  <a:cubicBezTo>
                    <a:pt x="220639" y="2413380"/>
                    <a:pt x="300251" y="1678675"/>
                    <a:pt x="300251" y="1678675"/>
                  </a:cubicBezTo>
                  <a:lnTo>
                    <a:pt x="300251" y="1678675"/>
                  </a:lnTo>
                  <a:lnTo>
                    <a:pt x="409433" y="0"/>
                  </a:lnTo>
                  <a:lnTo>
                    <a:pt x="409433" y="0"/>
                  </a:ln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68" name="TextBox 267"/>
          <p:cNvSpPr txBox="1"/>
          <p:nvPr/>
        </p:nvSpPr>
        <p:spPr>
          <a:xfrm>
            <a:off x="7286644" y="49675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libri"/>
                <a:cs typeface="Calibri"/>
              </a:rPr>
              <a:t>❺</a:t>
            </a:r>
            <a:endParaRPr lang="ru-RU" sz="2400" b="1" dirty="0"/>
          </a:p>
        </p:txBody>
      </p:sp>
      <p:sp>
        <p:nvSpPr>
          <p:cNvPr id="269" name="TextBox 268"/>
          <p:cNvSpPr txBox="1"/>
          <p:nvPr/>
        </p:nvSpPr>
        <p:spPr>
          <a:xfrm>
            <a:off x="7643834" y="5334672"/>
            <a:ext cx="114297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-</a:t>
            </a:r>
            <a:r>
              <a:rPr lang="en-US" sz="2400" i="1" dirty="0" smtClean="0">
                <a:latin typeface="Calibri"/>
                <a:cs typeface="Calibri"/>
              </a:rPr>
              <a:t>¹⁄₂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≥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3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7572396" y="5786454"/>
            <a:ext cx="128588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f(</a:t>
            </a:r>
            <a:r>
              <a:rPr lang="en-US" sz="2400" i="1" dirty="0" smtClean="0">
                <a:solidFill>
                  <a:srgbClr val="6600CC"/>
                </a:solidFill>
              </a:rPr>
              <a:t>3</a:t>
            </a:r>
            <a:r>
              <a:rPr lang="en-US" sz="2400" i="1" dirty="0" smtClean="0">
                <a:latin typeface="Calibri"/>
                <a:cs typeface="Calibri"/>
              </a:rPr>
              <a:t>)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≥ 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71" name="Левая фигурная скобка 270"/>
          <p:cNvSpPr/>
          <p:nvPr/>
        </p:nvSpPr>
        <p:spPr>
          <a:xfrm>
            <a:off x="7500958" y="5429264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2" name="Стрелка вниз 271"/>
          <p:cNvSpPr/>
          <p:nvPr/>
        </p:nvSpPr>
        <p:spPr>
          <a:xfrm>
            <a:off x="5929322" y="6286520"/>
            <a:ext cx="2928926" cy="428628"/>
          </a:xfrm>
          <a:prstGeom prst="downArrow">
            <a:avLst>
              <a:gd name="adj1" fmla="val 77958"/>
              <a:gd name="adj2" fmla="val 50000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для сверки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273" name="TextBox 272"/>
          <p:cNvSpPr txBox="1"/>
          <p:nvPr/>
        </p:nvSpPr>
        <p:spPr>
          <a:xfrm>
            <a:off x="500034" y="6215082"/>
            <a:ext cx="3323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(</a:t>
            </a:r>
            <a:r>
              <a:rPr lang="ru-RU" sz="2400" i="1" dirty="0" smtClean="0">
                <a:latin typeface="Calibri"/>
                <a:cs typeface="Calibri"/>
              </a:rPr>
              <a:t>─∞;-2</a:t>
            </a:r>
            <a:r>
              <a:rPr lang="en-US" sz="2400" i="1" dirty="0" smtClean="0">
                <a:latin typeface="Calibri"/>
                <a:cs typeface="Calibri"/>
              </a:rPr>
              <a:t>]U{0}U[7+√17;+∞)</a:t>
            </a:r>
            <a:endParaRPr lang="ru-RU" sz="2400" i="1" dirty="0"/>
          </a:p>
        </p:txBody>
      </p:sp>
      <p:sp>
        <p:nvSpPr>
          <p:cNvPr id="274" name="Прямоугольник 273"/>
          <p:cNvSpPr/>
          <p:nvPr/>
        </p:nvSpPr>
        <p:spPr>
          <a:xfrm>
            <a:off x="500034" y="6286520"/>
            <a:ext cx="3214710" cy="35719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bg1"/>
                </a:solidFill>
              </a:rPr>
              <a:t>ответ</a:t>
            </a:r>
            <a:endParaRPr lang="ru-RU" sz="2400" i="1" dirty="0">
              <a:solidFill>
                <a:schemeClr val="bg1"/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8643966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000"/>
                            </p:stCondLst>
                            <p:childTnLst>
                              <p:par>
                                <p:cTn id="13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770" decel="100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770" decel="100000"/>
                                        <p:tgtEl>
                                          <p:spTgt spid="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1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2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600" decel="100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600" decel="100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00" decel="100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00" decel="100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600" decel="100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6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600" decel="100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6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000"/>
                            </p:stCondLst>
                            <p:childTnLst>
                              <p:par>
                                <p:cTn id="201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600" decel="100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600" decel="100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600" decel="100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600" decel="100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600" decel="100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600" decel="100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00" decel="100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00" decel="100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600" decel="100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6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6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600" decel="100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6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600" decel="100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600" decel="100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600" decel="100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00" decel="100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2000"/>
                            </p:stCondLst>
                            <p:childTnLst>
                              <p:par>
                                <p:cTn id="2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40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6000"/>
                            </p:stCondLst>
                            <p:childTnLst>
                              <p:par>
                                <p:cTn id="2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000"/>
                            </p:stCondLst>
                            <p:childTnLst>
                              <p:par>
                                <p:cTn id="2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770" decel="100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1" dur="770" decel="100000"/>
                                        <p:tgtEl>
                                          <p:spTgt spid="1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3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5" dur="77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8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770" decel="100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1" dur="770" decel="100000"/>
                                        <p:tgtEl>
                                          <p:spTgt spid="1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3" dur="77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5" dur="77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1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2000"/>
                            </p:stCondLst>
                            <p:childTnLst>
                              <p:par>
                                <p:cTn id="3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4000"/>
                            </p:stCondLst>
                            <p:childTnLst>
                              <p:par>
                                <p:cTn id="307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770" decel="100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0" dur="770" decel="100000"/>
                                        <p:tgtEl>
                                          <p:spTgt spid="2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2" dur="77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4" dur="77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6000"/>
                            </p:stCondLst>
                            <p:childTnLst>
                              <p:par>
                                <p:cTn id="3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9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8000"/>
                            </p:stCondLst>
                            <p:childTnLst>
                              <p:par>
                                <p:cTn id="3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7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9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2" dur="10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0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4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7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9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00"/>
                            </p:stCondLst>
                            <p:childTnLst>
                              <p:par>
                                <p:cTn id="34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4" dur="1600" decel="100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1600" decel="100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600" decel="100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600" decel="100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2000"/>
                            </p:stCondLst>
                            <p:childTnLst>
                              <p:par>
                                <p:cTn id="3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1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1600" decel="100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1600" decel="100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600" decel="100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600" decel="100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6" dur="1600" decel="100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7" dur="1600" decel="100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600" decel="100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1600" decel="100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2000"/>
                            </p:stCondLst>
                            <p:childTnLst>
                              <p:par>
                                <p:cTn id="3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5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3000"/>
                            </p:stCondLst>
                            <p:childTnLst>
                              <p:par>
                                <p:cTn id="397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8" dur="20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0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0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2000"/>
                            </p:stCondLst>
                            <p:childTnLst>
                              <p:par>
                                <p:cTn id="4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8" dur="1600" decel="100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1600" decel="100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600" decel="100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1600" decel="100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1600" decel="100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9" dur="1600" decel="100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600" decel="100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600" decel="100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7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49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2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2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2000"/>
                            </p:stCondLst>
                            <p:childTnLst>
                              <p:par>
                                <p:cTn id="4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1600" decel="100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1" dur="1600" decel="100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600" decel="100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1600" decel="100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1600" decel="100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1" dur="1600" decel="100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1600" decel="100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600" decel="100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0" dur="1600" decel="100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1" dur="1600" decel="100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1600" decel="100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1600" decel="100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2000"/>
                            </p:stCondLst>
                            <p:childTnLst>
                              <p:par>
                                <p:cTn id="5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9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2" dur="2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2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4" dur="2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2000"/>
                            </p:stCondLst>
                            <p:childTnLst>
                              <p:par>
                                <p:cTn id="5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7" dur="2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2" dur="1600" decel="100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3" dur="1600" decel="100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1600" decel="100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1600" decel="100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2" dur="1600" decel="100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3" dur="1600" decel="100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1600" decel="100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1600" decel="100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1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5000"/>
                            </p:stCondLst>
                            <p:childTnLst>
                              <p:par>
                                <p:cTn id="563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4" dur="2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2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6" dur="2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>
                      <p:stCondLst>
                        <p:cond delay="indefinite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2000"/>
                            </p:stCondLst>
                            <p:childTnLst>
                              <p:par>
                                <p:cTn id="5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9"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4" dur="1600" decel="100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5" dur="16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16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1600" decel="100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4" dur="1600" decel="100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5" dur="16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6" dur="16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1600" decel="100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3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3000"/>
                            </p:stCondLst>
                            <p:childTnLst>
                              <p:par>
                                <p:cTn id="61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6" dur="2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7" dur="2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8"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4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fill="hold">
                      <p:stCondLst>
                        <p:cond delay="indefinite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8" dur="1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9" dur="1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0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35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105" grpId="0" animBg="1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7" grpId="0"/>
      <p:bldP spid="118" grpId="0"/>
      <p:bldP spid="240" grpId="0" animBg="1"/>
      <p:bldP spid="123" grpId="0"/>
      <p:bldP spid="124" grpId="0"/>
      <p:bldP spid="124" grpId="1"/>
      <p:bldP spid="125" grpId="0" animBg="1"/>
      <p:bldP spid="126" grpId="0" animBg="1"/>
      <p:bldP spid="127" grpId="0" animBg="1"/>
      <p:bldP spid="217" grpId="0" animBg="1"/>
      <p:bldP spid="217" grpId="1" animBg="1"/>
      <p:bldP spid="218" grpId="0" animBg="1"/>
      <p:bldP spid="218" grpId="1" animBg="1"/>
      <p:bldP spid="222" grpId="0" animBg="1"/>
      <p:bldP spid="223" grpId="0" animBg="1"/>
      <p:bldP spid="223" grpId="1" animBg="1"/>
      <p:bldP spid="224" grpId="0"/>
      <p:bldP spid="225" grpId="0"/>
      <p:bldP spid="226" grpId="0"/>
      <p:bldP spid="227" grpId="0"/>
      <p:bldP spid="228" grpId="0" animBg="1"/>
      <p:bldP spid="235" grpId="0"/>
      <p:bldP spid="236" grpId="0"/>
      <p:bldP spid="237" grpId="0"/>
      <p:bldP spid="239" grpId="0" animBg="1"/>
      <p:bldP spid="241" grpId="0" animBg="1"/>
      <p:bldP spid="242" grpId="0" animBg="1"/>
      <p:bldP spid="247" grpId="0" animBg="1"/>
      <p:bldP spid="248" grpId="0" animBg="1"/>
      <p:bldP spid="249" grpId="0" animBg="1"/>
      <p:bldP spid="254" grpId="0" animBg="1"/>
      <p:bldP spid="255" grpId="0" animBg="1"/>
      <p:bldP spid="257" grpId="0" animBg="1"/>
      <p:bldP spid="256" grpId="0" animBg="1"/>
      <p:bldP spid="246" grpId="0"/>
      <p:bldP spid="253" grpId="0"/>
      <p:bldP spid="258" grpId="0" animBg="1"/>
      <p:bldP spid="259" grpId="0" animBg="1"/>
      <p:bldP spid="260" grpId="0" animBg="1"/>
      <p:bldP spid="264" grpId="0"/>
      <p:bldP spid="268" grpId="0"/>
      <p:bldP spid="269" grpId="0" animBg="1"/>
      <p:bldP spid="270" grpId="0" animBg="1"/>
      <p:bldP spid="271" grpId="0" animBg="1"/>
      <p:bldP spid="272" grpId="0" animBg="1"/>
      <p:bldP spid="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096676"/>
            <a:ext cx="40671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/>
              <a:t>f(x) = 4x</a:t>
            </a:r>
            <a:r>
              <a:rPr lang="en-US" sz="2800" i="1" dirty="0" smtClean="0">
                <a:cs typeface="Calibri"/>
              </a:rPr>
              <a:t>² + 4ax + a² - 2a +2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2311122"/>
            <a:ext cx="242889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f(-</a:t>
            </a:r>
            <a:r>
              <a:rPr lang="en-US" sz="2800" i="1" dirty="0" smtClean="0">
                <a:latin typeface="Calibri"/>
                <a:cs typeface="Calibri"/>
              </a:rPr>
              <a:t>¹⁄₂a) = -2a + 2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739618"/>
            <a:ext cx="30003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f(</a:t>
            </a:r>
            <a:r>
              <a:rPr lang="en-US" sz="2800" i="1" dirty="0" smtClean="0">
                <a:solidFill>
                  <a:srgbClr val="C00000"/>
                </a:solidFill>
              </a:rPr>
              <a:t>-3</a:t>
            </a:r>
            <a:r>
              <a:rPr lang="en-US" sz="2800" i="1" dirty="0" smtClean="0">
                <a:latin typeface="Calibri"/>
                <a:cs typeface="Calibri"/>
              </a:rPr>
              <a:t>) = a² - 14a + 38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048788"/>
            <a:ext cx="30003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f(</a:t>
            </a:r>
            <a:r>
              <a:rPr lang="en-US" sz="2800" i="1" dirty="0" smtClean="0">
                <a:solidFill>
                  <a:srgbClr val="9900CC"/>
                </a:solidFill>
              </a:rPr>
              <a:t>3</a:t>
            </a:r>
            <a:r>
              <a:rPr lang="en-US" sz="2800" i="1" dirty="0" smtClean="0">
                <a:latin typeface="Calibri"/>
                <a:cs typeface="Calibri"/>
              </a:rPr>
              <a:t>) = a² + 10a + 38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2905780"/>
            <a:ext cx="30003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f(</a:t>
            </a:r>
            <a:r>
              <a:rPr lang="en-US" sz="2800" i="1" dirty="0" smtClean="0">
                <a:solidFill>
                  <a:srgbClr val="C00000"/>
                </a:solidFill>
              </a:rPr>
              <a:t>-1</a:t>
            </a:r>
            <a:r>
              <a:rPr lang="en-US" sz="2800" i="1" dirty="0" smtClean="0">
                <a:latin typeface="Calibri"/>
                <a:cs typeface="Calibri"/>
              </a:rPr>
              <a:t>) = a² - 6a + 6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477284"/>
            <a:ext cx="30003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f(</a:t>
            </a:r>
            <a:r>
              <a:rPr lang="en-US" sz="2800" i="1" dirty="0" smtClean="0">
                <a:solidFill>
                  <a:srgbClr val="9900CC"/>
                </a:solidFill>
              </a:rPr>
              <a:t>1</a:t>
            </a:r>
            <a:r>
              <a:rPr lang="en-US" sz="2800" i="1" dirty="0" smtClean="0">
                <a:latin typeface="Calibri"/>
                <a:cs typeface="Calibri"/>
              </a:rPr>
              <a:t>) = a² + 2a + 6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2132" y="571480"/>
            <a:ext cx="114297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≥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-6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29256" y="1000108"/>
            <a:ext cx="30003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Calibri"/>
                <a:cs typeface="Calibri"/>
              </a:rPr>
              <a:t>a² - 14a + 32 ≥ 0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5500694" y="714356"/>
            <a:ext cx="285752" cy="7143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57818" y="1619896"/>
            <a:ext cx="171451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2≤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5500694" y="1714488"/>
            <a:ext cx="285752" cy="78581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8" y="2048524"/>
            <a:ext cx="10001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≤-6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5500694" y="2786058"/>
            <a:ext cx="285752" cy="10001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15008" y="2571744"/>
            <a:ext cx="121444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-2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2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8" y="2977218"/>
            <a:ext cx="15716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Calibri"/>
                <a:cs typeface="Calibri"/>
              </a:rPr>
              <a:t>a² - 6a≥ 0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8" y="3357562"/>
            <a:ext cx="164307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Calibri"/>
                <a:cs typeface="Calibri"/>
              </a:rPr>
              <a:t>a² + 2a≥ 0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43570" y="3834474"/>
            <a:ext cx="14287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-6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-2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5500694" y="3929066"/>
            <a:ext cx="285752" cy="7143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715008" y="4214818"/>
            <a:ext cx="10001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</a:t>
            </a:r>
            <a:r>
              <a:rPr lang="en-US" sz="2800" i="1" dirty="0" smtClean="0">
                <a:solidFill>
                  <a:srgbClr val="6600CC"/>
                </a:solidFill>
                <a:latin typeface="Calibri"/>
                <a:cs typeface="Calibri"/>
              </a:rPr>
              <a:t>-2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1" name="Левая фигурная скобка 20"/>
          <p:cNvSpPr/>
          <p:nvPr/>
        </p:nvSpPr>
        <p:spPr>
          <a:xfrm>
            <a:off x="5500694" y="4786322"/>
            <a:ext cx="285752" cy="71438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786446" y="4643446"/>
            <a:ext cx="92869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latin typeface="Calibri"/>
                <a:cs typeface="Calibri"/>
              </a:rPr>
              <a:t>а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≤-6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5008" y="5072074"/>
            <a:ext cx="264320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Calibri"/>
                <a:cs typeface="Calibri"/>
              </a:rPr>
              <a:t>a² + 10a + 32 ≥ 0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7224" y="357166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Для сверки:</a:t>
            </a:r>
            <a:endParaRPr lang="ru-RU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8653890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6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6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6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6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6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6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6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6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000"/>
                            </p:stCondLst>
                            <p:childTnLst>
                              <p:par>
                                <p:cTn id="16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6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6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928662" y="214290"/>
            <a:ext cx="3500462" cy="1200329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При каких a уравнение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|x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/>
              </a:rPr>
              <a:t>² -2x -3| -2a = |x – a| -1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имеет ровно три корня?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62" name="Выгнутая вправо стрелка 161"/>
          <p:cNvSpPr/>
          <p:nvPr/>
        </p:nvSpPr>
        <p:spPr>
          <a:xfrm rot="1914234">
            <a:off x="4541520" y="331153"/>
            <a:ext cx="401554" cy="763380"/>
          </a:xfrm>
          <a:prstGeom prst="curvedLeftArrow">
            <a:avLst/>
          </a:prstGeom>
          <a:solidFill>
            <a:srgbClr val="FEDEF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63500" y="1643050"/>
            <a:ext cx="8991600" cy="3737211"/>
            <a:chOff x="1500166" y="928670"/>
            <a:chExt cx="5929354" cy="2571768"/>
          </a:xfrm>
          <a:solidFill>
            <a:schemeClr val="bg1">
              <a:lumMod val="95000"/>
            </a:schemeClr>
          </a:solidFill>
        </p:grpSpPr>
        <p:grpSp>
          <p:nvGrpSpPr>
            <p:cNvPr id="5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8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solidFill>
                <a:srgbClr val="F8F8F8"/>
              </a:solidFill>
              <a:ln w="6350">
                <a:solidFill>
                  <a:srgbClr val="00B0F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Прямая соединительная линия 5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4714876" y="252691"/>
            <a:ext cx="3714776" cy="461665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|x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alibri"/>
              </a:rPr>
              <a:t>² -2x -3| = |x – a|+ 2a - 1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4357686" y="857232"/>
            <a:ext cx="2143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|x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² -2x -3|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6367474" y="857232"/>
            <a:ext cx="24908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 = |x – a|+ 2a - 1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785786" y="3856040"/>
            <a:ext cx="328614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rot="5400000" flipH="1" flipV="1">
            <a:off x="178563" y="3607595"/>
            <a:ext cx="321471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334944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1000100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2335076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2000232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2978018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2643174" y="372350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643042" y="3080563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1643042" y="3366315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1643042" y="2428868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1643042" y="2794811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Calibri"/>
                <a:cs typeface="Calibri"/>
              </a:rPr>
              <a:t>●</a:t>
            </a:r>
            <a:endParaRPr lang="ru-RU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1635124" y="490717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Calibri"/>
                <a:cs typeface="Calibri"/>
              </a:rPr>
              <a:t>●</a:t>
            </a:r>
            <a:endParaRPr lang="ru-RU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1142976" y="381470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00FF"/>
                </a:solidFill>
              </a:rPr>
              <a:t>-1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85854" y="38147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00FF"/>
                </a:solidFill>
              </a:rPr>
              <a:t>3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214282" y="1538575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FF"/>
                </a:solidFill>
                <a:cs typeface="Arial" pitchFamily="34" charset="0"/>
              </a:rPr>
              <a:t>Нули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y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70" name="Rectangle 9"/>
          <p:cNvSpPr>
            <a:spLocks noChangeArrowheads="1"/>
          </p:cNvSpPr>
          <p:nvPr/>
        </p:nvSpPr>
        <p:spPr bwMode="auto">
          <a:xfrm>
            <a:off x="1857356" y="1538575"/>
            <a:ext cx="14287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FF"/>
                </a:solidFill>
                <a:cs typeface="Arial" pitchFamily="34" charset="0"/>
              </a:rPr>
              <a:t>вершина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357290" y="492919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-4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74" name="Полилиния 73"/>
          <p:cNvSpPr/>
          <p:nvPr/>
        </p:nvSpPr>
        <p:spPr>
          <a:xfrm>
            <a:off x="2129051" y="3862316"/>
            <a:ext cx="655092" cy="1221475"/>
          </a:xfrm>
          <a:custGeom>
            <a:avLst/>
            <a:gdLst>
              <a:gd name="connsiteX0" fmla="*/ 655092 w 655092"/>
              <a:gd name="connsiteY0" fmla="*/ 0 h 1221475"/>
              <a:gd name="connsiteX1" fmla="*/ 464024 w 655092"/>
              <a:gd name="connsiteY1" fmla="*/ 668741 h 1221475"/>
              <a:gd name="connsiteX2" fmla="*/ 191068 w 655092"/>
              <a:gd name="connsiteY2" fmla="*/ 1132765 h 1221475"/>
              <a:gd name="connsiteX3" fmla="*/ 0 w 655092"/>
              <a:gd name="connsiteY3" fmla="*/ 1201003 h 1221475"/>
              <a:gd name="connsiteX4" fmla="*/ 0 w 655092"/>
              <a:gd name="connsiteY4" fmla="*/ 1201003 h 122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092" h="1221475">
                <a:moveTo>
                  <a:pt x="655092" y="0"/>
                </a:moveTo>
                <a:cubicBezTo>
                  <a:pt x="598226" y="239973"/>
                  <a:pt x="541361" y="479947"/>
                  <a:pt x="464024" y="668741"/>
                </a:cubicBezTo>
                <a:cubicBezTo>
                  <a:pt x="386687" y="857535"/>
                  <a:pt x="268405" y="1044055"/>
                  <a:pt x="191068" y="1132765"/>
                </a:cubicBezTo>
                <a:cubicBezTo>
                  <a:pt x="113731" y="1221475"/>
                  <a:pt x="0" y="1201003"/>
                  <a:pt x="0" y="1201003"/>
                </a:cubicBezTo>
                <a:lnTo>
                  <a:pt x="0" y="1201003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5" name="Полилиния 74"/>
          <p:cNvSpPr/>
          <p:nvPr/>
        </p:nvSpPr>
        <p:spPr>
          <a:xfrm flipH="1">
            <a:off x="1500166" y="3857628"/>
            <a:ext cx="630792" cy="1221475"/>
          </a:xfrm>
          <a:custGeom>
            <a:avLst/>
            <a:gdLst>
              <a:gd name="connsiteX0" fmla="*/ 655092 w 655092"/>
              <a:gd name="connsiteY0" fmla="*/ 0 h 1221475"/>
              <a:gd name="connsiteX1" fmla="*/ 464024 w 655092"/>
              <a:gd name="connsiteY1" fmla="*/ 668741 h 1221475"/>
              <a:gd name="connsiteX2" fmla="*/ 191068 w 655092"/>
              <a:gd name="connsiteY2" fmla="*/ 1132765 h 1221475"/>
              <a:gd name="connsiteX3" fmla="*/ 0 w 655092"/>
              <a:gd name="connsiteY3" fmla="*/ 1201003 h 1221475"/>
              <a:gd name="connsiteX4" fmla="*/ 0 w 655092"/>
              <a:gd name="connsiteY4" fmla="*/ 1201003 h 122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092" h="1221475">
                <a:moveTo>
                  <a:pt x="655092" y="0"/>
                </a:moveTo>
                <a:cubicBezTo>
                  <a:pt x="598226" y="239973"/>
                  <a:pt x="541361" y="479947"/>
                  <a:pt x="464024" y="668741"/>
                </a:cubicBezTo>
                <a:cubicBezTo>
                  <a:pt x="386687" y="857535"/>
                  <a:pt x="268405" y="1044055"/>
                  <a:pt x="191068" y="1132765"/>
                </a:cubicBezTo>
                <a:cubicBezTo>
                  <a:pt x="113731" y="1221475"/>
                  <a:pt x="0" y="1201003"/>
                  <a:pt x="0" y="1201003"/>
                </a:cubicBezTo>
                <a:lnTo>
                  <a:pt x="0" y="1201003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6" name="Полилиния 75"/>
          <p:cNvSpPr/>
          <p:nvPr/>
        </p:nvSpPr>
        <p:spPr>
          <a:xfrm>
            <a:off x="2770496" y="2214554"/>
            <a:ext cx="372744" cy="1647762"/>
          </a:xfrm>
          <a:custGeom>
            <a:avLst/>
            <a:gdLst>
              <a:gd name="connsiteX0" fmla="*/ 0 w 368489"/>
              <a:gd name="connsiteY0" fmla="*/ 1651379 h 1651379"/>
              <a:gd name="connsiteX1" fmla="*/ 368489 w 368489"/>
              <a:gd name="connsiteY1" fmla="*/ 0 h 1651379"/>
              <a:gd name="connsiteX2" fmla="*/ 368489 w 368489"/>
              <a:gd name="connsiteY2" fmla="*/ 0 h 1651379"/>
              <a:gd name="connsiteX3" fmla="*/ 368489 w 368489"/>
              <a:gd name="connsiteY3" fmla="*/ 0 h 1651379"/>
              <a:gd name="connsiteX4" fmla="*/ 368489 w 368489"/>
              <a:gd name="connsiteY4" fmla="*/ 0 h 165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489" h="1651379">
                <a:moveTo>
                  <a:pt x="0" y="1651379"/>
                </a:move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77" name="Полилиния 76"/>
          <p:cNvSpPr/>
          <p:nvPr/>
        </p:nvSpPr>
        <p:spPr>
          <a:xfrm flipH="1">
            <a:off x="1142976" y="2214554"/>
            <a:ext cx="345891" cy="1651379"/>
          </a:xfrm>
          <a:custGeom>
            <a:avLst/>
            <a:gdLst>
              <a:gd name="connsiteX0" fmla="*/ 0 w 368489"/>
              <a:gd name="connsiteY0" fmla="*/ 1651379 h 1651379"/>
              <a:gd name="connsiteX1" fmla="*/ 368489 w 368489"/>
              <a:gd name="connsiteY1" fmla="*/ 0 h 1651379"/>
              <a:gd name="connsiteX2" fmla="*/ 368489 w 368489"/>
              <a:gd name="connsiteY2" fmla="*/ 0 h 1651379"/>
              <a:gd name="connsiteX3" fmla="*/ 368489 w 368489"/>
              <a:gd name="connsiteY3" fmla="*/ 0 h 1651379"/>
              <a:gd name="connsiteX4" fmla="*/ 368489 w 368489"/>
              <a:gd name="connsiteY4" fmla="*/ 0 h 165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489" h="1651379">
                <a:moveTo>
                  <a:pt x="0" y="1651379"/>
                </a:move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000628" y="1181385"/>
            <a:ext cx="1183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модуль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79" name="Полилиния 78"/>
          <p:cNvSpPr/>
          <p:nvPr/>
        </p:nvSpPr>
        <p:spPr>
          <a:xfrm flipH="1">
            <a:off x="1142976" y="2214554"/>
            <a:ext cx="345891" cy="1651379"/>
          </a:xfrm>
          <a:custGeom>
            <a:avLst/>
            <a:gdLst>
              <a:gd name="connsiteX0" fmla="*/ 0 w 368489"/>
              <a:gd name="connsiteY0" fmla="*/ 1651379 h 1651379"/>
              <a:gd name="connsiteX1" fmla="*/ 368489 w 368489"/>
              <a:gd name="connsiteY1" fmla="*/ 0 h 1651379"/>
              <a:gd name="connsiteX2" fmla="*/ 368489 w 368489"/>
              <a:gd name="connsiteY2" fmla="*/ 0 h 1651379"/>
              <a:gd name="connsiteX3" fmla="*/ 368489 w 368489"/>
              <a:gd name="connsiteY3" fmla="*/ 0 h 1651379"/>
              <a:gd name="connsiteX4" fmla="*/ 368489 w 368489"/>
              <a:gd name="connsiteY4" fmla="*/ 0 h 165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489" h="1651379">
                <a:moveTo>
                  <a:pt x="0" y="1651379"/>
                </a:move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</a:path>
            </a:pathLst>
          </a:cu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80" name="Полилиния 79"/>
          <p:cNvSpPr/>
          <p:nvPr/>
        </p:nvSpPr>
        <p:spPr>
          <a:xfrm flipH="1" flipV="1">
            <a:off x="1500166" y="2571745"/>
            <a:ext cx="642942" cy="1285884"/>
          </a:xfrm>
          <a:custGeom>
            <a:avLst/>
            <a:gdLst>
              <a:gd name="connsiteX0" fmla="*/ 655092 w 655092"/>
              <a:gd name="connsiteY0" fmla="*/ 0 h 1221475"/>
              <a:gd name="connsiteX1" fmla="*/ 464024 w 655092"/>
              <a:gd name="connsiteY1" fmla="*/ 668741 h 1221475"/>
              <a:gd name="connsiteX2" fmla="*/ 191068 w 655092"/>
              <a:gd name="connsiteY2" fmla="*/ 1132765 h 1221475"/>
              <a:gd name="connsiteX3" fmla="*/ 0 w 655092"/>
              <a:gd name="connsiteY3" fmla="*/ 1201003 h 1221475"/>
              <a:gd name="connsiteX4" fmla="*/ 0 w 655092"/>
              <a:gd name="connsiteY4" fmla="*/ 1201003 h 122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092" h="1221475">
                <a:moveTo>
                  <a:pt x="655092" y="0"/>
                </a:moveTo>
                <a:cubicBezTo>
                  <a:pt x="598226" y="239973"/>
                  <a:pt x="541361" y="479947"/>
                  <a:pt x="464024" y="668741"/>
                </a:cubicBezTo>
                <a:cubicBezTo>
                  <a:pt x="386687" y="857535"/>
                  <a:pt x="268405" y="1044055"/>
                  <a:pt x="191068" y="1132765"/>
                </a:cubicBezTo>
                <a:cubicBezTo>
                  <a:pt x="113731" y="1221475"/>
                  <a:pt x="0" y="1201003"/>
                  <a:pt x="0" y="1201003"/>
                </a:cubicBezTo>
                <a:lnTo>
                  <a:pt x="0" y="1201003"/>
                </a:lnTo>
              </a:path>
            </a:pathLst>
          </a:cu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1" name="Полилиния 80"/>
          <p:cNvSpPr/>
          <p:nvPr/>
        </p:nvSpPr>
        <p:spPr>
          <a:xfrm flipV="1">
            <a:off x="2143108" y="2571744"/>
            <a:ext cx="642942" cy="1285884"/>
          </a:xfrm>
          <a:custGeom>
            <a:avLst/>
            <a:gdLst>
              <a:gd name="connsiteX0" fmla="*/ 655092 w 655092"/>
              <a:gd name="connsiteY0" fmla="*/ 0 h 1221475"/>
              <a:gd name="connsiteX1" fmla="*/ 464024 w 655092"/>
              <a:gd name="connsiteY1" fmla="*/ 668741 h 1221475"/>
              <a:gd name="connsiteX2" fmla="*/ 191068 w 655092"/>
              <a:gd name="connsiteY2" fmla="*/ 1132765 h 1221475"/>
              <a:gd name="connsiteX3" fmla="*/ 0 w 655092"/>
              <a:gd name="connsiteY3" fmla="*/ 1201003 h 1221475"/>
              <a:gd name="connsiteX4" fmla="*/ 0 w 655092"/>
              <a:gd name="connsiteY4" fmla="*/ 1201003 h 122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092" h="1221475">
                <a:moveTo>
                  <a:pt x="655092" y="0"/>
                </a:moveTo>
                <a:cubicBezTo>
                  <a:pt x="598226" y="239973"/>
                  <a:pt x="541361" y="479947"/>
                  <a:pt x="464024" y="668741"/>
                </a:cubicBezTo>
                <a:cubicBezTo>
                  <a:pt x="386687" y="857535"/>
                  <a:pt x="268405" y="1044055"/>
                  <a:pt x="191068" y="1132765"/>
                </a:cubicBezTo>
                <a:cubicBezTo>
                  <a:pt x="113731" y="1221475"/>
                  <a:pt x="0" y="1201003"/>
                  <a:pt x="0" y="1201003"/>
                </a:cubicBezTo>
                <a:lnTo>
                  <a:pt x="0" y="1201003"/>
                </a:lnTo>
              </a:path>
            </a:pathLst>
          </a:custGeom>
          <a:ln w="38100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2" name="Полилиния 81"/>
          <p:cNvSpPr/>
          <p:nvPr/>
        </p:nvSpPr>
        <p:spPr>
          <a:xfrm>
            <a:off x="2786050" y="2214554"/>
            <a:ext cx="368489" cy="1651379"/>
          </a:xfrm>
          <a:custGeom>
            <a:avLst/>
            <a:gdLst>
              <a:gd name="connsiteX0" fmla="*/ 0 w 368489"/>
              <a:gd name="connsiteY0" fmla="*/ 1651379 h 1651379"/>
              <a:gd name="connsiteX1" fmla="*/ 368489 w 368489"/>
              <a:gd name="connsiteY1" fmla="*/ 0 h 1651379"/>
              <a:gd name="connsiteX2" fmla="*/ 368489 w 368489"/>
              <a:gd name="connsiteY2" fmla="*/ 0 h 1651379"/>
              <a:gd name="connsiteX3" fmla="*/ 368489 w 368489"/>
              <a:gd name="connsiteY3" fmla="*/ 0 h 1651379"/>
              <a:gd name="connsiteX4" fmla="*/ 368489 w 368489"/>
              <a:gd name="connsiteY4" fmla="*/ 0 h 165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489" h="1651379">
                <a:moveTo>
                  <a:pt x="0" y="1651379"/>
                </a:move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  <a:lnTo>
                  <a:pt x="368489" y="0"/>
                </a:lnTo>
              </a:path>
            </a:pathLst>
          </a:cu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445760" y="232439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rot="5400000">
            <a:off x="1248502" y="2962228"/>
            <a:ext cx="1785156" cy="4056"/>
          </a:xfrm>
          <a:prstGeom prst="line">
            <a:avLst/>
          </a:prstGeom>
          <a:ln w="28575">
            <a:solidFill>
              <a:srgbClr val="99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1427097" y="4570377"/>
            <a:ext cx="1427966" cy="4056"/>
          </a:xfrm>
          <a:prstGeom prst="line">
            <a:avLst/>
          </a:prstGeom>
          <a:ln w="28575">
            <a:solidFill>
              <a:srgbClr val="99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"/>
          <p:cNvSpPr>
            <a:spLocks noChangeArrowheads="1"/>
          </p:cNvSpPr>
          <p:nvPr/>
        </p:nvSpPr>
        <p:spPr bwMode="auto">
          <a:xfrm>
            <a:off x="1214414" y="1538575"/>
            <a:ext cx="7858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9900CC"/>
                </a:solidFill>
                <a:cs typeface="Arial" pitchFamily="34" charset="0"/>
              </a:rPr>
              <a:t>ось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9900CC"/>
              </a:solidFill>
              <a:effectLst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92314" y="490717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400" dirty="0">
              <a:solidFill>
                <a:srgbClr val="0000FF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858016" y="1181385"/>
            <a:ext cx="1749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«линейная»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079191" y="1571612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Пусть </a:t>
            </a:r>
            <a:r>
              <a:rPr lang="ru-RU" sz="2400" b="1" i="1" dirty="0" smtClean="0">
                <a:solidFill>
                  <a:srgbClr val="C00000"/>
                </a:solidFill>
              </a:rPr>
              <a:t>а </a:t>
            </a:r>
            <a:r>
              <a:rPr lang="ru-RU" sz="2400" i="1" dirty="0" smtClean="0">
                <a:solidFill>
                  <a:srgbClr val="C00000"/>
                </a:solidFill>
              </a:rPr>
              <a:t>= </a:t>
            </a:r>
            <a:r>
              <a:rPr lang="ru-RU" sz="2400" b="1" i="1" dirty="0" smtClean="0">
                <a:solidFill>
                  <a:srgbClr val="C00000"/>
                </a:solidFill>
              </a:rPr>
              <a:t>0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94" name="Rectangle 9"/>
          <p:cNvSpPr>
            <a:spLocks noChangeArrowheads="1"/>
          </p:cNvSpPr>
          <p:nvPr/>
        </p:nvSpPr>
        <p:spPr bwMode="auto">
          <a:xfrm>
            <a:off x="6143636" y="1857364"/>
            <a:ext cx="25717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 = |x| - 1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effectLst/>
                <a:cs typeface="Calibri"/>
              </a:rPr>
              <a:t>-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effectLst/>
                <a:cs typeface="Calibri"/>
              </a:rPr>
              <a:t> «угол»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cxnSp>
        <p:nvCxnSpPr>
          <p:cNvPr id="96" name="Прямая соединительная линия 95"/>
          <p:cNvCxnSpPr/>
          <p:nvPr/>
        </p:nvCxnSpPr>
        <p:spPr>
          <a:xfrm rot="16200000" flipH="1">
            <a:off x="214282" y="2285992"/>
            <a:ext cx="1571636" cy="15716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10800000" flipV="1">
            <a:off x="1785918" y="2300285"/>
            <a:ext cx="1643074" cy="15573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9"/>
          <p:cNvSpPr>
            <a:spLocks noChangeArrowheads="1"/>
          </p:cNvSpPr>
          <p:nvPr/>
        </p:nvSpPr>
        <p:spPr bwMode="auto">
          <a:xfrm>
            <a:off x="71406" y="2038641"/>
            <a:ext cx="15001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y=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-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, 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˂0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9"/>
          <p:cNvSpPr>
            <a:spLocks noChangeArrowheads="1"/>
          </p:cNvSpPr>
          <p:nvPr/>
        </p:nvSpPr>
        <p:spPr bwMode="auto">
          <a:xfrm>
            <a:off x="3357554" y="2038641"/>
            <a:ext cx="13573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y=x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, 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≥0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grpSp>
        <p:nvGrpSpPr>
          <p:cNvPr id="105" name="Группа 104"/>
          <p:cNvGrpSpPr/>
          <p:nvPr/>
        </p:nvGrpSpPr>
        <p:grpSpPr>
          <a:xfrm>
            <a:off x="214282" y="2571744"/>
            <a:ext cx="3214710" cy="1571636"/>
            <a:chOff x="214283" y="2643181"/>
            <a:chExt cx="3214710" cy="1571636"/>
          </a:xfrm>
        </p:grpSpPr>
        <p:cxnSp>
          <p:nvCxnSpPr>
            <p:cNvPr id="103" name="Прямая соединительная линия 102"/>
            <p:cNvCxnSpPr/>
            <p:nvPr/>
          </p:nvCxnSpPr>
          <p:spPr>
            <a:xfrm rot="16200000" flipH="1">
              <a:off x="214283" y="2643181"/>
              <a:ext cx="157163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 rot="10800000" flipV="1">
              <a:off x="1785919" y="2643182"/>
              <a:ext cx="1643074" cy="15573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Прямая соединительная линия 106"/>
          <p:cNvCxnSpPr/>
          <p:nvPr/>
        </p:nvCxnSpPr>
        <p:spPr>
          <a:xfrm>
            <a:off x="6215074" y="2285992"/>
            <a:ext cx="142876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"/>
          <p:cNvSpPr>
            <a:spLocks noChangeArrowheads="1"/>
          </p:cNvSpPr>
          <p:nvPr/>
        </p:nvSpPr>
        <p:spPr bwMode="auto">
          <a:xfrm>
            <a:off x="4929190" y="2428868"/>
            <a:ext cx="2000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₁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= -x+a+2a-1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99" name="Rectangle 9"/>
          <p:cNvSpPr>
            <a:spLocks noChangeArrowheads="1"/>
          </p:cNvSpPr>
          <p:nvPr/>
        </p:nvSpPr>
        <p:spPr bwMode="auto">
          <a:xfrm>
            <a:off x="6858016" y="2428868"/>
            <a:ext cx="1857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₂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= x-a+2a-1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00" name="Выгнутая вправо стрелка 99"/>
          <p:cNvSpPr/>
          <p:nvPr/>
        </p:nvSpPr>
        <p:spPr>
          <a:xfrm>
            <a:off x="8572528" y="1214422"/>
            <a:ext cx="357190" cy="1500198"/>
          </a:xfrm>
          <a:prstGeom prst="curvedLeftArrow">
            <a:avLst/>
          </a:prstGeom>
          <a:solidFill>
            <a:srgbClr val="FEDEF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Rectangle 9"/>
          <p:cNvSpPr>
            <a:spLocks noChangeArrowheads="1"/>
          </p:cNvSpPr>
          <p:nvPr/>
        </p:nvSpPr>
        <p:spPr bwMode="auto">
          <a:xfrm>
            <a:off x="4929190" y="2786058"/>
            <a:ext cx="2000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₁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= -x+ 3a -1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9"/>
          <p:cNvSpPr>
            <a:spLocks noChangeArrowheads="1"/>
          </p:cNvSpPr>
          <p:nvPr/>
        </p:nvSpPr>
        <p:spPr bwMode="auto">
          <a:xfrm>
            <a:off x="4643438" y="3214686"/>
            <a:ext cx="1428760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х =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→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rot="5400000" flipH="1" flipV="1">
            <a:off x="428596" y="2714620"/>
            <a:ext cx="3286148" cy="171451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Группа 116"/>
          <p:cNvGrpSpPr/>
          <p:nvPr/>
        </p:nvGrpSpPr>
        <p:grpSpPr>
          <a:xfrm>
            <a:off x="71406" y="2857496"/>
            <a:ext cx="3214710" cy="1571636"/>
            <a:chOff x="214283" y="2571744"/>
            <a:chExt cx="3214710" cy="1571636"/>
          </a:xfrm>
        </p:grpSpPr>
        <p:cxnSp>
          <p:nvCxnSpPr>
            <p:cNvPr id="118" name="Прямая соединительная линия 117"/>
            <p:cNvCxnSpPr/>
            <p:nvPr/>
          </p:nvCxnSpPr>
          <p:spPr>
            <a:xfrm rot="16200000" flipH="1">
              <a:off x="214283" y="2571744"/>
              <a:ext cx="157163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rot="10800000" flipV="1">
              <a:off x="1785919" y="2571744"/>
              <a:ext cx="1643074" cy="15573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Группа 119"/>
          <p:cNvGrpSpPr/>
          <p:nvPr/>
        </p:nvGrpSpPr>
        <p:grpSpPr>
          <a:xfrm>
            <a:off x="214282" y="2571744"/>
            <a:ext cx="3214710" cy="1571636"/>
            <a:chOff x="214283" y="2643181"/>
            <a:chExt cx="3214710" cy="1571636"/>
          </a:xfrm>
        </p:grpSpPr>
        <p:cxnSp>
          <p:nvCxnSpPr>
            <p:cNvPr id="121" name="Прямая соединительная линия 120"/>
            <p:cNvCxnSpPr/>
            <p:nvPr/>
          </p:nvCxnSpPr>
          <p:spPr>
            <a:xfrm rot="16200000" flipH="1">
              <a:off x="214283" y="2643181"/>
              <a:ext cx="157163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 rot="10800000" flipV="1">
              <a:off x="1785919" y="2643182"/>
              <a:ext cx="1643074" cy="15573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Группа 122"/>
          <p:cNvGrpSpPr/>
          <p:nvPr/>
        </p:nvGrpSpPr>
        <p:grpSpPr>
          <a:xfrm>
            <a:off x="928662" y="1214422"/>
            <a:ext cx="3214710" cy="1571636"/>
            <a:chOff x="214283" y="2571744"/>
            <a:chExt cx="3214710" cy="1571636"/>
          </a:xfrm>
        </p:grpSpPr>
        <p:cxnSp>
          <p:nvCxnSpPr>
            <p:cNvPr id="124" name="Прямая соединительная линия 123"/>
            <p:cNvCxnSpPr/>
            <p:nvPr/>
          </p:nvCxnSpPr>
          <p:spPr>
            <a:xfrm rot="16200000" flipH="1">
              <a:off x="214283" y="2571744"/>
              <a:ext cx="157163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единительная линия 124"/>
            <p:cNvCxnSpPr/>
            <p:nvPr/>
          </p:nvCxnSpPr>
          <p:spPr>
            <a:xfrm rot="10800000" flipV="1">
              <a:off x="1785919" y="2571744"/>
              <a:ext cx="1643074" cy="15573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Rectangle 9"/>
          <p:cNvSpPr>
            <a:spLocks noChangeArrowheads="1"/>
          </p:cNvSpPr>
          <p:nvPr/>
        </p:nvSpPr>
        <p:spPr bwMode="auto">
          <a:xfrm>
            <a:off x="5429256" y="3681715"/>
            <a:ext cx="19288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(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0; 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-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1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)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effectLst/>
                <a:cs typeface="Arial" pitchFamily="34" charset="0"/>
              </a:rPr>
              <a:t>и (2;3)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643042" y="3947702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Calibri"/>
                <a:cs typeface="Calibri"/>
              </a:rPr>
              <a:t>●</a:t>
            </a:r>
            <a:endParaRPr lang="ru-RU" sz="16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2285984" y="271462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Calibri"/>
                <a:cs typeface="Calibri"/>
              </a:rPr>
              <a:t>●</a:t>
            </a:r>
            <a:endParaRPr lang="ru-RU" sz="1600" b="1" dirty="0"/>
          </a:p>
        </p:txBody>
      </p:sp>
      <p:cxnSp>
        <p:nvCxnSpPr>
          <p:cNvPr id="140" name="Прямая соединительная линия 139"/>
          <p:cNvCxnSpPr/>
          <p:nvPr/>
        </p:nvCxnSpPr>
        <p:spPr>
          <a:xfrm rot="16200000" flipV="1">
            <a:off x="357158" y="1500174"/>
            <a:ext cx="1285884" cy="285752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rot="5400000" flipH="1" flipV="1">
            <a:off x="2821769" y="1821646"/>
            <a:ext cx="785819" cy="14287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2176170" y="24288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alibri"/>
                <a:cs typeface="Calibri"/>
              </a:rPr>
              <a:t>●</a:t>
            </a:r>
            <a:endParaRPr lang="ru-RU" b="1" dirty="0"/>
          </a:p>
        </p:txBody>
      </p:sp>
      <p:sp>
        <p:nvSpPr>
          <p:cNvPr id="145" name="TextBox 144"/>
          <p:cNvSpPr txBox="1"/>
          <p:nvPr/>
        </p:nvSpPr>
        <p:spPr>
          <a:xfrm>
            <a:off x="2272560" y="225295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Calibri"/>
                <a:cs typeface="Calibri"/>
              </a:rPr>
              <a:t>К</a:t>
            </a:r>
            <a:endParaRPr lang="ru-RU" sz="2400" b="1" i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4811295" y="3786190"/>
            <a:ext cx="2546787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Calibri"/>
                <a:cs typeface="Calibri"/>
              </a:rPr>
              <a:t>К-</a:t>
            </a:r>
            <a:r>
              <a:rPr lang="ru-RU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ru-RU" sz="2400" i="1" dirty="0" smtClean="0">
                <a:solidFill>
                  <a:srgbClr val="0000FF"/>
                </a:solidFill>
                <a:latin typeface="Calibri"/>
                <a:cs typeface="Calibri"/>
              </a:rPr>
              <a:t>точка касания</a:t>
            </a:r>
            <a:r>
              <a:rPr lang="ru-RU" sz="24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1142976" y="3643314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latin typeface="Calibri"/>
                <a:cs typeface="Calibri"/>
              </a:rPr>
              <a:t>❶</a:t>
            </a:r>
            <a:endParaRPr lang="ru-RU" sz="1600" b="1" i="1" dirty="0"/>
          </a:p>
        </p:txBody>
      </p:sp>
      <p:sp>
        <p:nvSpPr>
          <p:cNvPr id="157" name="TextBox 156"/>
          <p:cNvSpPr txBox="1"/>
          <p:nvPr/>
        </p:nvSpPr>
        <p:spPr>
          <a:xfrm>
            <a:off x="2357422" y="3143248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latin typeface="Calibri"/>
                <a:cs typeface="Calibri"/>
              </a:rPr>
              <a:t>❷</a:t>
            </a:r>
            <a:endParaRPr lang="ru-RU" sz="1600" b="1" i="1" dirty="0"/>
          </a:p>
        </p:txBody>
      </p:sp>
      <p:sp>
        <p:nvSpPr>
          <p:cNvPr id="158" name="TextBox 157"/>
          <p:cNvSpPr txBox="1"/>
          <p:nvPr/>
        </p:nvSpPr>
        <p:spPr>
          <a:xfrm>
            <a:off x="2714612" y="2733256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latin typeface="Calibri"/>
                <a:cs typeface="Calibri"/>
              </a:rPr>
              <a:t>❸</a:t>
            </a:r>
            <a:endParaRPr lang="ru-RU" sz="1600" b="1" i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642910" y="1071546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00FF"/>
                </a:solidFill>
                <a:latin typeface="Calibri"/>
                <a:cs typeface="Calibri"/>
              </a:rPr>
              <a:t>❶</a:t>
            </a:r>
            <a:endParaRPr lang="ru-RU" sz="1600" b="1" i="1" dirty="0">
              <a:solidFill>
                <a:srgbClr val="0000FF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043122" y="2571744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sz="1600" b="1" i="1" dirty="0">
              <a:solidFill>
                <a:srgbClr val="0000FF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2857488" y="1947438"/>
            <a:ext cx="457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i="1" dirty="0" smtClean="0">
                <a:solidFill>
                  <a:srgbClr val="0000FF"/>
                </a:solidFill>
                <a:latin typeface="Calibri"/>
                <a:cs typeface="Calibri"/>
              </a:rPr>
              <a:t>❸</a:t>
            </a:r>
            <a:endParaRPr lang="ru-RU" sz="1600" b="1" i="1" dirty="0">
              <a:solidFill>
                <a:srgbClr val="0000FF"/>
              </a:solidFill>
            </a:endParaRPr>
          </a:p>
        </p:txBody>
      </p:sp>
      <p:grpSp>
        <p:nvGrpSpPr>
          <p:cNvPr id="126" name="Группа 125"/>
          <p:cNvGrpSpPr/>
          <p:nvPr/>
        </p:nvGrpSpPr>
        <p:grpSpPr>
          <a:xfrm>
            <a:off x="500034" y="2000240"/>
            <a:ext cx="3214710" cy="1571636"/>
            <a:chOff x="214283" y="2571744"/>
            <a:chExt cx="3214710" cy="1571636"/>
          </a:xfrm>
        </p:grpSpPr>
        <p:cxnSp>
          <p:nvCxnSpPr>
            <p:cNvPr id="127" name="Прямая соединительная линия 126"/>
            <p:cNvCxnSpPr/>
            <p:nvPr/>
          </p:nvCxnSpPr>
          <p:spPr>
            <a:xfrm rot="16200000" flipH="1">
              <a:off x="214283" y="2571744"/>
              <a:ext cx="1571636" cy="1571636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/>
            <p:cNvCxnSpPr/>
            <p:nvPr/>
          </p:nvCxnSpPr>
          <p:spPr>
            <a:xfrm rot="10800000" flipV="1">
              <a:off x="1785919" y="2571744"/>
              <a:ext cx="1643074" cy="1557342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1" name="Rectangle 9"/>
          <p:cNvSpPr>
            <a:spLocks noChangeArrowheads="1"/>
          </p:cNvSpPr>
          <p:nvPr/>
        </p:nvSpPr>
        <p:spPr bwMode="auto">
          <a:xfrm>
            <a:off x="6072198" y="3214686"/>
            <a:ext cx="1357322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cs typeface="Calibri"/>
              </a:rPr>
              <a:t>у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cs typeface="Calibri"/>
              </a:rPr>
              <a:t>=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cs typeface="Calibri"/>
              </a:rPr>
              <a:t>2х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cs typeface="Calibri"/>
              </a:rPr>
              <a:t>-1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43" name="Rectangle 9"/>
          <p:cNvSpPr>
            <a:spLocks noChangeArrowheads="1"/>
          </p:cNvSpPr>
          <p:nvPr/>
        </p:nvSpPr>
        <p:spPr bwMode="auto">
          <a:xfrm>
            <a:off x="7429520" y="3026631"/>
            <a:ext cx="12858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FF"/>
                </a:solidFill>
                <a:cs typeface="Arial" pitchFamily="34" charset="0"/>
              </a:rPr>
              <a:t>по ней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FF"/>
                </a:solidFill>
                <a:cs typeface="Arial" pitchFamily="34" charset="0"/>
              </a:rPr>
              <a:t>двигаем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47" name="Выгнутая вправо стрелка 146"/>
          <p:cNvSpPr/>
          <p:nvPr/>
        </p:nvSpPr>
        <p:spPr>
          <a:xfrm flipV="1">
            <a:off x="8572528" y="2000240"/>
            <a:ext cx="285752" cy="1643074"/>
          </a:xfrm>
          <a:prstGeom prst="curvedLeftArrow">
            <a:avLst/>
          </a:prstGeom>
          <a:solidFill>
            <a:srgbClr val="CC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286512" y="4214818"/>
            <a:ext cx="2553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Очевидно, </a:t>
            </a:r>
            <a:r>
              <a:rPr lang="ru-RU" sz="2800" b="1" dirty="0" smtClean="0">
                <a:solidFill>
                  <a:srgbClr val="C00000"/>
                </a:solidFill>
              </a:rPr>
              <a:t>а</a:t>
            </a:r>
            <a:r>
              <a:rPr lang="ru-RU" sz="2800" b="1" i="1" dirty="0" smtClean="0"/>
              <a:t> = </a:t>
            </a:r>
            <a:r>
              <a:rPr lang="en-US" sz="2800" b="1" i="1" dirty="0" smtClean="0"/>
              <a:t>0</a:t>
            </a:r>
            <a:endParaRPr lang="ru-RU" sz="2800" i="1" dirty="0"/>
          </a:p>
        </p:txBody>
      </p:sp>
      <p:sp>
        <p:nvSpPr>
          <p:cNvPr id="133" name="TextBox 132"/>
          <p:cNvSpPr txBox="1"/>
          <p:nvPr/>
        </p:nvSpPr>
        <p:spPr>
          <a:xfrm>
            <a:off x="6081424" y="420267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❶</a:t>
            </a:r>
            <a:endParaRPr lang="ru-RU" b="1" i="1" dirty="0"/>
          </a:p>
        </p:txBody>
      </p:sp>
      <p:sp>
        <p:nvSpPr>
          <p:cNvPr id="134" name="TextBox 133"/>
          <p:cNvSpPr txBox="1"/>
          <p:nvPr/>
        </p:nvSpPr>
        <p:spPr>
          <a:xfrm>
            <a:off x="2686064" y="4500570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b="1" i="1" dirty="0">
              <a:solidFill>
                <a:srgbClr val="0000FF"/>
              </a:solidFill>
            </a:endParaRPr>
          </a:p>
        </p:txBody>
      </p:sp>
      <p:cxnSp>
        <p:nvCxnSpPr>
          <p:cNvPr id="135" name="Прямая со стрелкой 134"/>
          <p:cNvCxnSpPr/>
          <p:nvPr/>
        </p:nvCxnSpPr>
        <p:spPr>
          <a:xfrm flipV="1">
            <a:off x="3000364" y="4143380"/>
            <a:ext cx="3143272" cy="428628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9"/>
          <p:cNvSpPr>
            <a:spLocks noChangeArrowheads="1"/>
          </p:cNvSpPr>
          <p:nvPr/>
        </p:nvSpPr>
        <p:spPr bwMode="auto">
          <a:xfrm>
            <a:off x="3143240" y="4429132"/>
            <a:ext cx="2857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0000FF"/>
                </a:solidFill>
                <a:cs typeface="Arial" pitchFamily="34" charset="0"/>
              </a:rPr>
              <a:t>у</a:t>
            </a:r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′ = 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k </a:t>
            </a:r>
            <a:r>
              <a:rPr lang="en-US" sz="2400" i="1" dirty="0" smtClean="0">
                <a:solidFill>
                  <a:srgbClr val="C00000"/>
                </a:solidFill>
                <a:latin typeface="Calibri"/>
                <a:cs typeface="Calibri"/>
              </a:rPr>
              <a:t>- </a:t>
            </a:r>
            <a:r>
              <a:rPr lang="ru-RU" sz="2400" i="1" dirty="0" smtClean="0">
                <a:solidFill>
                  <a:srgbClr val="0000FF"/>
                </a:solidFill>
                <a:latin typeface="Calibri"/>
                <a:cs typeface="Calibri"/>
              </a:rPr>
              <a:t>касательной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48" name="Rectangle 9"/>
          <p:cNvSpPr>
            <a:spLocks noChangeArrowheads="1"/>
          </p:cNvSpPr>
          <p:nvPr/>
        </p:nvSpPr>
        <p:spPr bwMode="auto">
          <a:xfrm>
            <a:off x="5643570" y="4681847"/>
            <a:ext cx="13573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-2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+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=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49" name="Rectangle 9"/>
          <p:cNvSpPr>
            <a:spLocks noChangeArrowheads="1"/>
          </p:cNvSpPr>
          <p:nvPr/>
        </p:nvSpPr>
        <p:spPr bwMode="auto">
          <a:xfrm>
            <a:off x="6786578" y="4681847"/>
            <a:ext cx="571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-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cs typeface="Arial" pitchFamily="34" charset="0"/>
              </a:rPr>
              <a:t>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7286644" y="4681847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= 1,5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38" name="Rectangle 9"/>
          <p:cNvSpPr>
            <a:spLocks noChangeArrowheads="1"/>
          </p:cNvSpPr>
          <p:nvPr/>
        </p:nvSpPr>
        <p:spPr bwMode="auto">
          <a:xfrm>
            <a:off x="7215206" y="5039037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у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=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52" name="Rectangle 9"/>
          <p:cNvSpPr>
            <a:spLocks noChangeArrowheads="1"/>
          </p:cNvSpPr>
          <p:nvPr/>
        </p:nvSpPr>
        <p:spPr bwMode="auto">
          <a:xfrm>
            <a:off x="7715272" y="5072074"/>
            <a:ext cx="7858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3,75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54" name="Rectangle 9"/>
          <p:cNvSpPr>
            <a:spLocks noChangeArrowheads="1"/>
          </p:cNvSpPr>
          <p:nvPr/>
        </p:nvSpPr>
        <p:spPr bwMode="auto">
          <a:xfrm>
            <a:off x="5357818" y="5324789"/>
            <a:ext cx="2143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₁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= -x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+a+2a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-1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63" name="Rectangle 9"/>
          <p:cNvSpPr>
            <a:spLocks noChangeArrowheads="1"/>
          </p:cNvSpPr>
          <p:nvPr/>
        </p:nvSpPr>
        <p:spPr bwMode="auto">
          <a:xfrm>
            <a:off x="5000628" y="5715016"/>
            <a:ext cx="27146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3,75 = -1,5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+ 3а </a:t>
            </a:r>
            <a:r>
              <a:rPr lang="ru-RU" sz="2400" b="1" dirty="0" smtClean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cs typeface="Calibri"/>
              </a:rPr>
              <a:t>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164" name="Rectangle 9"/>
          <p:cNvSpPr>
            <a:spLocks noChangeArrowheads="1"/>
          </p:cNvSpPr>
          <p:nvPr/>
        </p:nvSpPr>
        <p:spPr bwMode="auto">
          <a:xfrm>
            <a:off x="7500958" y="5691862"/>
            <a:ext cx="1285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cs typeface="Calibri"/>
              </a:rPr>
              <a:t>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/>
                <a:cs typeface="Calibri"/>
              </a:rPr>
              <a:t> = ²⁵⁄₁₂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3357554" y="2649676"/>
            <a:ext cx="164577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/>
              <a:t>прямая - её</a:t>
            </a:r>
          </a:p>
          <a:p>
            <a:pPr algn="ctr"/>
            <a:r>
              <a:rPr lang="ru-RU" sz="2000" b="1" i="1" dirty="0" smtClean="0"/>
              <a:t>координаты</a:t>
            </a:r>
            <a:endParaRPr lang="ru-RU" sz="2000" b="1" i="1" dirty="0"/>
          </a:p>
        </p:txBody>
      </p:sp>
      <p:sp>
        <p:nvSpPr>
          <p:cNvPr id="165" name="Rectangle 9"/>
          <p:cNvSpPr>
            <a:spLocks noChangeArrowheads="1"/>
          </p:cNvSpPr>
          <p:nvPr/>
        </p:nvSpPr>
        <p:spPr bwMode="auto">
          <a:xfrm>
            <a:off x="3500430" y="4714884"/>
            <a:ext cx="19288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0000FF"/>
                </a:solidFill>
                <a:cs typeface="Arial" pitchFamily="34" charset="0"/>
              </a:rPr>
              <a:t>у</a:t>
            </a:r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′ =</a:t>
            </a:r>
            <a:r>
              <a:rPr lang="ru-RU" sz="2400" i="1" dirty="0" smtClean="0">
                <a:solidFill>
                  <a:srgbClr val="0000FF"/>
                </a:solidFill>
                <a:latin typeface="Calibri"/>
                <a:cs typeface="Calibri"/>
              </a:rPr>
              <a:t>(-х²-2х-3)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′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51" name="Rectangle 9"/>
          <p:cNvSpPr>
            <a:spLocks noChangeArrowheads="1"/>
          </p:cNvSpPr>
          <p:nvPr/>
        </p:nvSpPr>
        <p:spPr bwMode="auto">
          <a:xfrm>
            <a:off x="285720" y="5429264"/>
            <a:ext cx="1714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 y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Calibri"/>
              </a:rPr>
              <a:t>² -2x -3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53" name="Rectangle 9"/>
          <p:cNvSpPr>
            <a:spLocks noChangeArrowheads="1"/>
          </p:cNvSpPr>
          <p:nvPr/>
        </p:nvSpPr>
        <p:spPr bwMode="auto">
          <a:xfrm>
            <a:off x="1000100" y="5753417"/>
            <a:ext cx="20717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Arial" pitchFamily="34" charset="0"/>
              </a:rPr>
              <a:t> y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Calibri"/>
                <a:cs typeface="Calibri"/>
              </a:rPr>
              <a:t> =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latin typeface="Calibri"/>
                <a:cs typeface="Calibri"/>
              </a:rPr>
              <a:t>-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Arial" pitchFamily="34" charset="0"/>
              </a:rPr>
              <a:t>x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Calibri"/>
              </a:rPr>
              <a:t>²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Calibri"/>
              </a:rPr>
              <a:t>+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Calibri"/>
              </a:rPr>
              <a:t>2x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Calibri"/>
              </a:rPr>
              <a:t>+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rgbClr val="6600CC"/>
                </a:solidFill>
                <a:effectLst/>
                <a:cs typeface="Calibri"/>
              </a:rPr>
              <a:t>3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rgbClr val="6600CC"/>
              </a:solidFill>
              <a:effectLst/>
              <a:cs typeface="Arial" pitchFamily="34" charset="0"/>
            </a:endParaRPr>
          </a:p>
        </p:txBody>
      </p:sp>
      <p:cxnSp>
        <p:nvCxnSpPr>
          <p:cNvPr id="166" name="Прямая соединительная линия 165"/>
          <p:cNvCxnSpPr/>
          <p:nvPr/>
        </p:nvCxnSpPr>
        <p:spPr>
          <a:xfrm>
            <a:off x="2714612" y="1428736"/>
            <a:ext cx="142876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>
            <a:off x="8001024" y="4641858"/>
            <a:ext cx="85725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>
            <a:off x="7572396" y="6215082"/>
            <a:ext cx="114300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7459444" y="3896029"/>
            <a:ext cx="147027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или  </a:t>
            </a:r>
            <a:r>
              <a:rPr lang="en-US" sz="2400" i="1" dirty="0" smtClean="0"/>
              <a:t>(-1;0)</a:t>
            </a:r>
            <a:endParaRPr lang="ru-RU" sz="2400" i="1" dirty="0"/>
          </a:p>
        </p:txBody>
      </p:sp>
      <p:cxnSp>
        <p:nvCxnSpPr>
          <p:cNvPr id="171" name="Прямая со стрелкой 170"/>
          <p:cNvCxnSpPr/>
          <p:nvPr/>
        </p:nvCxnSpPr>
        <p:spPr>
          <a:xfrm rot="16200000" flipV="1">
            <a:off x="7073521" y="3430191"/>
            <a:ext cx="785024" cy="6985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 стрелкой 173"/>
          <p:cNvCxnSpPr/>
          <p:nvPr/>
        </p:nvCxnSpPr>
        <p:spPr>
          <a:xfrm rot="10800000">
            <a:off x="6715140" y="3000372"/>
            <a:ext cx="714380" cy="71438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8643966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600" decel="100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6000"/>
                            </p:stCondLst>
                            <p:childTnLst>
                              <p:par>
                                <p:cTn id="1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9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000"/>
                            </p:stCondLst>
                            <p:childTnLst>
                              <p:par>
                                <p:cTn id="17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6000"/>
                            </p:stCondLst>
                            <p:childTnLst>
                              <p:par>
                                <p:cTn id="1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8000"/>
                            </p:stCondLst>
                            <p:childTnLst>
                              <p:par>
                                <p:cTn id="1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1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2" dur="2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2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2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2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" dur="2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7" dur="2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7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2000"/>
                            </p:stCondLst>
                            <p:childTnLst>
                              <p:par>
                                <p:cTn id="24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4000"/>
                            </p:stCondLst>
                            <p:childTnLst>
                              <p:par>
                                <p:cTn id="24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000"/>
                            </p:stCondLst>
                            <p:childTnLst>
                              <p:par>
                                <p:cTn id="25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6000"/>
                            </p:stCondLst>
                            <p:childTnLst>
                              <p:par>
                                <p:cTn id="27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000"/>
                            </p:stCondLst>
                            <p:childTnLst>
                              <p:par>
                                <p:cTn id="286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2000"/>
                            </p:stCondLst>
                            <p:childTnLst>
                              <p:par>
                                <p:cTn id="30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4000"/>
                            </p:stCondLst>
                            <p:childTnLst>
                              <p:par>
                                <p:cTn id="30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7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6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6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2000"/>
                            </p:stCondLst>
                            <p:childTnLst>
                              <p:par>
                                <p:cTn id="35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770" decel="100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4" dur="770" decel="100000"/>
                                        <p:tgtEl>
                                          <p:spTgt spid="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6" dur="77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8" dur="77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770" decel="100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3" dur="770" decel="100000"/>
                                        <p:tgtEl>
                                          <p:spTgt spid="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5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7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4000"/>
                            </p:stCondLst>
                            <p:childTnLst>
                              <p:par>
                                <p:cTn id="3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2000"/>
                            </p:stCondLst>
                            <p:childTnLst>
                              <p:par>
                                <p:cTn id="39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3" dur="2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2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4000"/>
                            </p:stCondLst>
                            <p:childTnLst>
                              <p:par>
                                <p:cTn id="3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6000"/>
                            </p:stCondLst>
                            <p:childTnLst>
                              <p:par>
                                <p:cTn id="40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3" dur="2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2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8000"/>
                            </p:stCondLst>
                            <p:childTnLst>
                              <p:par>
                                <p:cTn id="4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3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5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0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3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6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2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6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770" decel="100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2" dur="770" decel="100000"/>
                                        <p:tgtEl>
                                          <p:spTgt spid="14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4" dur="77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6" dur="77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770" decel="100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1" dur="770" decel="100000"/>
                                        <p:tgtEl>
                                          <p:spTgt spid="1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3" dur="77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5" dur="77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2000"/>
                            </p:stCondLst>
                            <p:childTnLst>
                              <p:par>
                                <p:cTn id="46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0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4000"/>
                            </p:stCondLst>
                            <p:childTnLst>
                              <p:par>
                                <p:cTn id="47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5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8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7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0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2000"/>
                            </p:stCondLst>
                            <p:childTnLst>
                              <p:par>
                                <p:cTn id="510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11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12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13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14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9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0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2000"/>
                            </p:stCondLst>
                            <p:childTnLst>
                              <p:par>
                                <p:cTn id="52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4000"/>
                            </p:stCondLst>
                            <p:childTnLst>
                              <p:par>
                                <p:cTn id="5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3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6000"/>
                            </p:stCondLst>
                            <p:childTnLst>
                              <p:par>
                                <p:cTn id="5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7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8000"/>
                            </p:stCondLst>
                            <p:childTnLst>
                              <p:par>
                                <p:cTn id="5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1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6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9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3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8" dur="800" decel="100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9" dur="800" decel="100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0" dur="800" decel="100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800" decel="100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8" dur="800" decel="100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9" dur="800" decel="100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800" decel="100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800" decel="100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8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0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1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6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2000"/>
                            </p:stCondLst>
                            <p:childTnLst>
                              <p:par>
                                <p:cTn id="59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4000"/>
                            </p:stCondLst>
                            <p:childTnLst>
                              <p:par>
                                <p:cTn id="608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09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10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11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2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7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8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9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0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5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6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7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8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3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5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6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>
                      <p:stCondLst>
                        <p:cond delay="indefinite"/>
                      </p:stCondLst>
                      <p:childTnLst>
                        <p:par>
                          <p:cTn id="638" fill="hold">
                            <p:stCondLst>
                              <p:cond delay="0"/>
                            </p:stCondLst>
                            <p:childTnLst>
                              <p:par>
                                <p:cTn id="63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1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2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3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4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5" fill="hold">
                            <p:stCondLst>
                              <p:cond delay="2000"/>
                            </p:stCondLst>
                            <p:childTnLst>
                              <p:par>
                                <p:cTn id="64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8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9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0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1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6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7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8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9" dur="2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6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4000"/>
                            </p:stCondLst>
                            <p:childTnLst>
                              <p:par>
                                <p:cTn id="678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79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80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81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82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 animBg="1"/>
      <p:bldP spid="46" grpId="0" animBg="1"/>
      <p:bldP spid="47" grpId="0"/>
      <p:bldP spid="48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69" grpId="1"/>
      <p:bldP spid="70" grpId="0"/>
      <p:bldP spid="70" grpId="1"/>
      <p:bldP spid="72" grpId="0"/>
      <p:bldP spid="74" grpId="0" animBg="1"/>
      <p:bldP spid="74" grpId="1" animBg="1"/>
      <p:bldP spid="75" grpId="0" animBg="1"/>
      <p:bldP spid="75" grpId="1" animBg="1"/>
      <p:bldP spid="76" grpId="0" animBg="1"/>
      <p:bldP spid="77" grpId="0" animBg="1"/>
      <p:bldP spid="78" grpId="0"/>
      <p:bldP spid="79" grpId="0" animBg="1"/>
      <p:bldP spid="80" grpId="0" animBg="1"/>
      <p:bldP spid="81" grpId="0" animBg="1"/>
      <p:bldP spid="82" grpId="0" animBg="1"/>
      <p:bldP spid="84" grpId="0"/>
      <p:bldP spid="91" grpId="0"/>
      <p:bldP spid="91" grpId="1"/>
      <p:bldP spid="71" grpId="0"/>
      <p:bldP spid="71" grpId="1"/>
      <p:bldP spid="92" grpId="0"/>
      <p:bldP spid="93" grpId="0"/>
      <p:bldP spid="94" grpId="0"/>
      <p:bldP spid="101" grpId="0"/>
      <p:bldP spid="102" grpId="0"/>
      <p:bldP spid="97" grpId="0"/>
      <p:bldP spid="99" grpId="0"/>
      <p:bldP spid="100" grpId="0" animBg="1"/>
      <p:bldP spid="106" grpId="0"/>
      <p:bldP spid="108" grpId="0" animBg="1"/>
      <p:bldP spid="129" grpId="0"/>
      <p:bldP spid="130" grpId="0"/>
      <p:bldP spid="131" grpId="0"/>
      <p:bldP spid="144" grpId="0"/>
      <p:bldP spid="145" grpId="0"/>
      <p:bldP spid="146" grpId="0" animBg="1"/>
      <p:bldP spid="156" grpId="0"/>
      <p:bldP spid="157" grpId="0"/>
      <p:bldP spid="158" grpId="0"/>
      <p:bldP spid="159" grpId="0"/>
      <p:bldP spid="160" grpId="0"/>
      <p:bldP spid="161" grpId="0"/>
      <p:bldP spid="141" grpId="0" animBg="1"/>
      <p:bldP spid="143" grpId="0"/>
      <p:bldP spid="147" grpId="0" animBg="1"/>
      <p:bldP spid="132" grpId="0"/>
      <p:bldP spid="133" grpId="0"/>
      <p:bldP spid="134" grpId="0"/>
      <p:bldP spid="139" grpId="0"/>
      <p:bldP spid="148" grpId="0"/>
      <p:bldP spid="149" grpId="0"/>
      <p:bldP spid="150" grpId="0"/>
      <p:bldP spid="138" grpId="0"/>
      <p:bldP spid="152" grpId="0"/>
      <p:bldP spid="154" grpId="0"/>
      <p:bldP spid="163" grpId="0"/>
      <p:bldP spid="164" grpId="0"/>
      <p:bldP spid="155" grpId="0" animBg="1"/>
      <p:bldP spid="165" grpId="0"/>
      <p:bldP spid="151" grpId="0"/>
      <p:bldP spid="151" grpId="1"/>
      <p:bldP spid="153" grpId="0"/>
      <p:bldP spid="16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63500" y="2428868"/>
            <a:ext cx="8991600" cy="3737211"/>
            <a:chOff x="1500166" y="928670"/>
            <a:chExt cx="5929354" cy="2571768"/>
          </a:xfrm>
          <a:solidFill>
            <a:srgbClr val="EFFEFF"/>
          </a:solidFill>
        </p:grpSpPr>
        <p:grpSp>
          <p:nvGrpSpPr>
            <p:cNvPr id="7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10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Прямая соединительная линия 7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Прямая со стрелкой 47"/>
          <p:cNvCxnSpPr/>
          <p:nvPr/>
        </p:nvCxnSpPr>
        <p:spPr>
          <a:xfrm>
            <a:off x="785786" y="5570552"/>
            <a:ext cx="3286148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rot="5400000" flipH="1" flipV="1">
            <a:off x="-463585" y="4249743"/>
            <a:ext cx="321471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76580" y="474278"/>
          <a:ext cx="6053138" cy="1554480"/>
        </p:xfrm>
        <a:graphic>
          <a:graphicData uri="http://schemas.openxmlformats.org/drawingml/2006/table">
            <a:tbl>
              <a:tblPr/>
              <a:tblGrid>
                <a:gridCol w="605313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424242"/>
                          </a:solidFill>
                          <a:latin typeface="Verdana"/>
                          <a:hlinkClick r:id="rId3"/>
                        </a:rPr>
                        <a:t>C5. 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  <a:hlinkClick r:id="rId3"/>
                        </a:rPr>
                        <a:t>Лучи «уголка» </a:t>
                      </a:r>
                      <a:r>
                        <a:rPr lang="ru-RU" b="1" dirty="0">
                          <a:solidFill>
                            <a:srgbClr val="424242"/>
                          </a:solidFill>
                          <a:latin typeface="Verdana"/>
                          <a:hlinkClick r:id="rId3"/>
                        </a:rPr>
                        <a:t>касаются 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  <a:hlinkClick r:id="rId3"/>
                        </a:rPr>
                        <a:t>окружности</a:t>
                      </a:r>
                      <a:endParaRPr lang="ru-RU" dirty="0">
                        <a:solidFill>
                          <a:srgbClr val="666666"/>
                        </a:solidFill>
                        <a:latin typeface="Verdan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solidFill>
                            <a:srgbClr val="424242"/>
                          </a:solidFill>
                          <a:latin typeface="Verdana"/>
                        </a:rPr>
                        <a:t>Найдите все значения а, при каждом из которых </a:t>
                      </a:r>
                      <a:endParaRPr lang="en-US" dirty="0" smtClean="0">
                        <a:solidFill>
                          <a:srgbClr val="424242"/>
                        </a:solidFill>
                        <a:latin typeface="Verdana"/>
                      </a:endParaRPr>
                    </a:p>
                    <a:p>
                      <a:pPr algn="l"/>
                      <a:r>
                        <a:rPr lang="ru-RU" dirty="0" smtClean="0">
                          <a:solidFill>
                            <a:srgbClr val="424242"/>
                          </a:solidFill>
                          <a:latin typeface="Verdana"/>
                        </a:rPr>
                        <a:t>система</a:t>
                      </a:r>
                      <a:r>
                        <a:rPr lang="en-US" dirty="0" smtClean="0">
                          <a:solidFill>
                            <a:srgbClr val="424242"/>
                          </a:solidFill>
                          <a:latin typeface="Verdana"/>
                        </a:rPr>
                        <a:t>    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</a:rPr>
                        <a:t>(x - 4)</a:t>
                      </a:r>
                      <a:r>
                        <a:rPr lang="ru-RU" b="1" baseline="30000" dirty="0" smtClean="0">
                          <a:solidFill>
                            <a:srgbClr val="424242"/>
                          </a:solidFill>
                          <a:latin typeface="Verdana"/>
                        </a:rPr>
                        <a:t>2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</a:rPr>
                        <a:t> + (y - 6)</a:t>
                      </a:r>
                      <a:r>
                        <a:rPr lang="ru-RU" b="1" baseline="30000" dirty="0" smtClean="0">
                          <a:solidFill>
                            <a:srgbClr val="424242"/>
                          </a:solidFill>
                          <a:latin typeface="Verdana"/>
                        </a:rPr>
                        <a:t>2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</a:rPr>
                        <a:t> = 25</a:t>
                      </a:r>
                      <a:r>
                        <a:rPr lang="ru-RU" b="0" dirty="0" smtClean="0">
                          <a:solidFill>
                            <a:srgbClr val="424242"/>
                          </a:solidFill>
                          <a:latin typeface="Verdana"/>
                        </a:rPr>
                        <a:t>, </a:t>
                      </a:r>
                    </a:p>
                    <a:p>
                      <a:pPr algn="l"/>
                      <a:r>
                        <a:rPr lang="en-US" dirty="0" smtClean="0">
                          <a:solidFill>
                            <a:srgbClr val="424242"/>
                          </a:solidFill>
                          <a:latin typeface="Verdana"/>
                        </a:rPr>
                        <a:t>                </a:t>
                      </a:r>
                      <a:r>
                        <a:rPr lang="ru-RU" b="1" dirty="0" smtClean="0">
                          <a:solidFill>
                            <a:srgbClr val="424242"/>
                          </a:solidFill>
                          <a:latin typeface="Verdana"/>
                        </a:rPr>
                        <a:t>y = |x - a| + 1</a:t>
                      </a:r>
                      <a:r>
                        <a:rPr lang="ru-RU" b="0" dirty="0" smtClean="0">
                          <a:solidFill>
                            <a:srgbClr val="424242"/>
                          </a:solidFill>
                          <a:latin typeface="Verdana"/>
                        </a:rPr>
                        <a:t>.</a:t>
                      </a:r>
                      <a:endParaRPr lang="en-US" dirty="0" smtClean="0">
                        <a:solidFill>
                          <a:srgbClr val="424242"/>
                        </a:solidFill>
                        <a:latin typeface="Verdana"/>
                      </a:endParaRPr>
                    </a:p>
                    <a:p>
                      <a:pPr algn="l"/>
                      <a:r>
                        <a:rPr lang="ru-RU" dirty="0" smtClean="0">
                          <a:solidFill>
                            <a:srgbClr val="424242"/>
                          </a:solidFill>
                          <a:latin typeface="Verdana"/>
                        </a:rPr>
                        <a:t>имеет </a:t>
                      </a:r>
                      <a:r>
                        <a:rPr lang="ru-RU" dirty="0">
                          <a:solidFill>
                            <a:srgbClr val="424242"/>
                          </a:solidFill>
                          <a:latin typeface="Verdana"/>
                        </a:rPr>
                        <a:t>ровно три различных </a:t>
                      </a:r>
                      <a:r>
                        <a:rPr lang="ru-RU" dirty="0" smtClean="0">
                          <a:solidFill>
                            <a:srgbClr val="424242"/>
                          </a:solidFill>
                          <a:latin typeface="Verdana"/>
                        </a:rPr>
                        <a:t>решения</a:t>
                      </a:r>
                      <a:r>
                        <a:rPr lang="en-US" dirty="0" smtClean="0">
                          <a:solidFill>
                            <a:srgbClr val="424242"/>
                          </a:solidFill>
                          <a:latin typeface="Verdana"/>
                        </a:rPr>
                        <a:t>.</a:t>
                      </a:r>
                      <a:endParaRPr lang="ru-RU" dirty="0">
                        <a:solidFill>
                          <a:srgbClr val="424242"/>
                        </a:solidFill>
                        <a:latin typeface="Verdan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Левая фигурная скобка 3"/>
          <p:cNvSpPr/>
          <p:nvPr/>
        </p:nvSpPr>
        <p:spPr>
          <a:xfrm>
            <a:off x="4071934" y="1171502"/>
            <a:ext cx="142876" cy="57150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7286644" y="1100064"/>
            <a:ext cx="471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(</a:t>
            </a:r>
            <a:r>
              <a:rPr lang="ru-RU" sz="2000" b="1" dirty="0" smtClean="0">
                <a:solidFill>
                  <a:srgbClr val="C00000"/>
                </a:solidFill>
              </a:rPr>
              <a:t>1</a:t>
            </a:r>
            <a:r>
              <a:rPr lang="ru-RU" sz="2000" dirty="0" smtClean="0">
                <a:solidFill>
                  <a:srgbClr val="C00000"/>
                </a:solidFill>
              </a:rPr>
              <a:t>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714876" y="2357430"/>
            <a:ext cx="176138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Окружность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29388" y="2357430"/>
            <a:ext cx="15170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с центром</a:t>
            </a:r>
            <a:endParaRPr lang="ru-RU" sz="2400" dirty="0">
              <a:solidFill>
                <a:srgbClr val="FF66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001024" y="2753021"/>
            <a:ext cx="86754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6600"/>
                </a:solidFill>
              </a:rPr>
              <a:t> R = 5</a:t>
            </a:r>
            <a:endParaRPr lang="ru-RU" sz="2400" b="1" i="1" dirty="0">
              <a:solidFill>
                <a:srgbClr val="FF66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15443" y="2357430"/>
            <a:ext cx="111427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6600"/>
                </a:solidFill>
              </a:rPr>
              <a:t>С</a:t>
            </a:r>
            <a:r>
              <a:rPr lang="en-US" sz="2400" b="1" i="1" dirty="0" smtClean="0">
                <a:solidFill>
                  <a:srgbClr val="FF6600"/>
                </a:solidFill>
              </a:rPr>
              <a:t>(4; 6)</a:t>
            </a:r>
            <a:r>
              <a:rPr lang="en-US" sz="2400" dirty="0" smtClean="0">
                <a:solidFill>
                  <a:srgbClr val="FF6600"/>
                </a:solidFill>
              </a:rPr>
              <a:t>, </a:t>
            </a:r>
            <a:endParaRPr lang="ru-RU" sz="2400" dirty="0">
              <a:solidFill>
                <a:srgbClr val="FF6600"/>
              </a:solidFill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857224" y="2071678"/>
            <a:ext cx="3214710" cy="314327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2285984" y="342900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6600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FF6600"/>
              </a:solidFill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rot="5400000">
            <a:off x="1464447" y="4678371"/>
            <a:ext cx="1929620" cy="794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0800000" flipV="1">
            <a:off x="1142976" y="3713958"/>
            <a:ext cx="1286678" cy="794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257226" y="56006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4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857224" y="34575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6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428860" y="3286124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6600"/>
                </a:solidFill>
                <a:latin typeface="Calibri"/>
                <a:cs typeface="Calibri"/>
              </a:rPr>
              <a:t>С</a:t>
            </a:r>
            <a:endParaRPr lang="ru-RU" sz="2400" b="1" i="1" dirty="0">
              <a:solidFill>
                <a:srgbClr val="FF66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258050" y="1385816"/>
            <a:ext cx="471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9900CC"/>
                </a:solidFill>
              </a:rPr>
              <a:t>(</a:t>
            </a:r>
            <a:r>
              <a:rPr lang="ru-RU" sz="2000" b="1" dirty="0" smtClean="0">
                <a:solidFill>
                  <a:srgbClr val="9900CC"/>
                </a:solidFill>
              </a:rPr>
              <a:t>2</a:t>
            </a:r>
            <a:r>
              <a:rPr lang="ru-RU" sz="2000" dirty="0" smtClean="0">
                <a:solidFill>
                  <a:srgbClr val="9900CC"/>
                </a:solidFill>
              </a:rPr>
              <a:t>)</a:t>
            </a:r>
            <a:endParaRPr lang="ru-RU" sz="2000" dirty="0">
              <a:solidFill>
                <a:srgbClr val="9900CC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643438" y="3143248"/>
            <a:ext cx="47160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9900CC"/>
                </a:solidFill>
              </a:rPr>
              <a:t>(</a:t>
            </a:r>
            <a:r>
              <a:rPr lang="ru-RU" sz="2000" b="1" dirty="0" smtClean="0">
                <a:solidFill>
                  <a:srgbClr val="9900CC"/>
                </a:solidFill>
              </a:rPr>
              <a:t>2</a:t>
            </a:r>
            <a:r>
              <a:rPr lang="ru-RU" sz="2000" dirty="0" smtClean="0">
                <a:solidFill>
                  <a:srgbClr val="9900CC"/>
                </a:solidFill>
              </a:rPr>
              <a:t>)</a:t>
            </a:r>
            <a:endParaRPr lang="ru-RU" sz="2000" dirty="0">
              <a:solidFill>
                <a:srgbClr val="9900CC"/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V="1">
            <a:off x="1142976" y="3000372"/>
            <a:ext cx="2643206" cy="2571768"/>
          </a:xfrm>
          <a:prstGeom prst="line">
            <a:avLst/>
          </a:prstGeom>
          <a:ln>
            <a:solidFill>
              <a:srgbClr val="9900CC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V="1">
            <a:off x="214282" y="4643446"/>
            <a:ext cx="928694" cy="928694"/>
          </a:xfrm>
          <a:prstGeom prst="line">
            <a:avLst/>
          </a:prstGeom>
          <a:ln>
            <a:solidFill>
              <a:srgbClr val="9900CC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609714" y="3110211"/>
            <a:ext cx="1677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б</a:t>
            </a:r>
            <a:r>
              <a:rPr lang="en-US" sz="2400" dirty="0" smtClean="0"/>
              <a:t>)  </a:t>
            </a:r>
            <a:r>
              <a:rPr lang="en-US" sz="2400" dirty="0" smtClean="0">
                <a:solidFill>
                  <a:srgbClr val="9900CC"/>
                </a:solidFill>
              </a:rPr>
              <a:t>y </a:t>
            </a:r>
            <a:r>
              <a:rPr lang="ru-RU" sz="2400" dirty="0" smtClean="0">
                <a:solidFill>
                  <a:srgbClr val="9900CC"/>
                </a:solidFill>
              </a:rPr>
              <a:t>= </a:t>
            </a:r>
            <a:r>
              <a:rPr lang="en-US" sz="2400" dirty="0" smtClean="0">
                <a:solidFill>
                  <a:srgbClr val="9900CC"/>
                </a:solidFill>
              </a:rPr>
              <a:t>I</a:t>
            </a:r>
            <a:r>
              <a:rPr lang="ru-RU" sz="2400" dirty="0" smtClean="0">
                <a:solidFill>
                  <a:srgbClr val="9900CC"/>
                </a:solidFill>
              </a:rPr>
              <a:t>х - а</a:t>
            </a:r>
            <a:r>
              <a:rPr lang="en-US" sz="2400" dirty="0" smtClean="0">
                <a:solidFill>
                  <a:srgbClr val="9900CC"/>
                </a:solidFill>
              </a:rPr>
              <a:t>I</a:t>
            </a:r>
            <a:endParaRPr lang="ru-RU" sz="2400" dirty="0">
              <a:solidFill>
                <a:srgbClr val="9900CC"/>
              </a:solidFill>
            </a:endParaRPr>
          </a:p>
        </p:txBody>
      </p:sp>
      <p:grpSp>
        <p:nvGrpSpPr>
          <p:cNvPr id="78" name="Группа 77"/>
          <p:cNvGrpSpPr/>
          <p:nvPr/>
        </p:nvGrpSpPr>
        <p:grpSpPr>
          <a:xfrm>
            <a:off x="142844" y="2971854"/>
            <a:ext cx="3643338" cy="2571768"/>
            <a:chOff x="295244" y="3438524"/>
            <a:chExt cx="3643338" cy="2571768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 flipV="1">
              <a:off x="1295376" y="3438524"/>
              <a:ext cx="2643206" cy="2571768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rot="10800000">
              <a:off x="295244" y="5081598"/>
              <a:ext cx="1000132" cy="928694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Группа 78"/>
          <p:cNvGrpSpPr/>
          <p:nvPr/>
        </p:nvGrpSpPr>
        <p:grpSpPr>
          <a:xfrm>
            <a:off x="71406" y="3000372"/>
            <a:ext cx="3571900" cy="2571768"/>
            <a:chOff x="366682" y="3438524"/>
            <a:chExt cx="3571900" cy="2571768"/>
          </a:xfrm>
        </p:grpSpPr>
        <p:cxnSp>
          <p:nvCxnSpPr>
            <p:cNvPr id="80" name="Прямая соединительная линия 79"/>
            <p:cNvCxnSpPr/>
            <p:nvPr/>
          </p:nvCxnSpPr>
          <p:spPr>
            <a:xfrm flipV="1">
              <a:off x="1295376" y="3438524"/>
              <a:ext cx="2643206" cy="2571768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16200000" flipV="1">
              <a:off x="366682" y="5081598"/>
              <a:ext cx="928694" cy="928694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Группа 81"/>
          <p:cNvGrpSpPr/>
          <p:nvPr/>
        </p:nvGrpSpPr>
        <p:grpSpPr>
          <a:xfrm>
            <a:off x="1214414" y="3114730"/>
            <a:ext cx="3500462" cy="2457410"/>
            <a:chOff x="366682" y="3552882"/>
            <a:chExt cx="3500462" cy="2457410"/>
          </a:xfrm>
        </p:grpSpPr>
        <p:cxnSp>
          <p:nvCxnSpPr>
            <p:cNvPr id="83" name="Прямая соединительная линия 82"/>
            <p:cNvCxnSpPr/>
            <p:nvPr/>
          </p:nvCxnSpPr>
          <p:spPr>
            <a:xfrm flipV="1">
              <a:off x="1295376" y="3552882"/>
              <a:ext cx="2571768" cy="2457410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16200000" flipV="1">
              <a:off x="366682" y="5081598"/>
              <a:ext cx="928694" cy="928694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Группа 84"/>
          <p:cNvGrpSpPr/>
          <p:nvPr/>
        </p:nvGrpSpPr>
        <p:grpSpPr>
          <a:xfrm>
            <a:off x="2143108" y="3000372"/>
            <a:ext cx="3571900" cy="2571768"/>
            <a:chOff x="366682" y="3438524"/>
            <a:chExt cx="3571900" cy="2571768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flipV="1">
              <a:off x="1295376" y="3438524"/>
              <a:ext cx="2643206" cy="2571768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16200000" flipV="1">
              <a:off x="366682" y="5081598"/>
              <a:ext cx="928694" cy="928694"/>
            </a:xfrm>
            <a:prstGeom prst="line">
              <a:avLst/>
            </a:prstGeom>
            <a:ln>
              <a:solidFill>
                <a:srgbClr val="9900CC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TextBox 87"/>
          <p:cNvSpPr txBox="1"/>
          <p:nvPr/>
        </p:nvSpPr>
        <p:spPr>
          <a:xfrm>
            <a:off x="4871763" y="3571876"/>
            <a:ext cx="3629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9900CC"/>
                </a:solidFill>
              </a:rPr>
              <a:t>Перемещение «уголка» вдоль ОХ </a:t>
            </a:r>
            <a:endParaRPr lang="ru-RU" b="1" i="1" dirty="0">
              <a:solidFill>
                <a:srgbClr val="9900CC"/>
              </a:solidFill>
            </a:endParaRPr>
          </a:p>
        </p:txBody>
      </p:sp>
      <p:sp>
        <p:nvSpPr>
          <p:cNvPr id="89" name="Выгнутая вправо стрелка 88"/>
          <p:cNvSpPr/>
          <p:nvPr/>
        </p:nvSpPr>
        <p:spPr>
          <a:xfrm>
            <a:off x="8358214" y="3286124"/>
            <a:ext cx="428628" cy="571504"/>
          </a:xfrm>
          <a:prstGeom prst="curvedLeftArrow">
            <a:avLst/>
          </a:prstGeom>
          <a:solidFill>
            <a:srgbClr val="EAEAEA"/>
          </a:solidFill>
          <a:ln w="3175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929190" y="3896029"/>
            <a:ext cx="2183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б</a:t>
            </a:r>
            <a:r>
              <a:rPr lang="en-US" sz="2400" dirty="0" smtClean="0"/>
              <a:t>)  </a:t>
            </a:r>
            <a:r>
              <a:rPr lang="en-US" sz="2400" dirty="0" smtClean="0">
                <a:solidFill>
                  <a:srgbClr val="9900CC"/>
                </a:solidFill>
              </a:rPr>
              <a:t>y </a:t>
            </a:r>
            <a:r>
              <a:rPr lang="ru-RU" sz="2400" dirty="0" smtClean="0">
                <a:solidFill>
                  <a:srgbClr val="9900CC"/>
                </a:solidFill>
              </a:rPr>
              <a:t>= </a:t>
            </a:r>
            <a:r>
              <a:rPr lang="en-US" sz="2400" dirty="0" smtClean="0">
                <a:solidFill>
                  <a:srgbClr val="9900CC"/>
                </a:solidFill>
              </a:rPr>
              <a:t>I</a:t>
            </a:r>
            <a:r>
              <a:rPr lang="ru-RU" sz="2400" dirty="0" smtClean="0">
                <a:solidFill>
                  <a:srgbClr val="9900CC"/>
                </a:solidFill>
              </a:rPr>
              <a:t>х – а</a:t>
            </a:r>
            <a:r>
              <a:rPr lang="en-US" sz="2400" dirty="0" smtClean="0">
                <a:solidFill>
                  <a:srgbClr val="9900CC"/>
                </a:solidFill>
              </a:rPr>
              <a:t>I</a:t>
            </a:r>
            <a:r>
              <a:rPr lang="ru-RU" sz="2400" dirty="0" smtClean="0">
                <a:solidFill>
                  <a:srgbClr val="9900CC"/>
                </a:solidFill>
              </a:rPr>
              <a:t> + 1</a:t>
            </a:r>
            <a:endParaRPr lang="ru-RU" sz="2400" dirty="0">
              <a:solidFill>
                <a:srgbClr val="9900CC"/>
              </a:solidFill>
            </a:endParaRPr>
          </a:p>
        </p:txBody>
      </p:sp>
      <p:sp>
        <p:nvSpPr>
          <p:cNvPr id="94" name="Выгнутая вправо стрелка 93"/>
          <p:cNvSpPr/>
          <p:nvPr/>
        </p:nvSpPr>
        <p:spPr>
          <a:xfrm flipH="1" flipV="1">
            <a:off x="4643438" y="3714752"/>
            <a:ext cx="285752" cy="500066"/>
          </a:xfrm>
          <a:prstGeom prst="curvedLeftArrow">
            <a:avLst/>
          </a:prstGeom>
          <a:solidFill>
            <a:srgbClr val="EAEAEA"/>
          </a:solidFill>
          <a:ln w="3175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034510" y="3988362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9900CC"/>
                </a:solidFill>
              </a:rPr>
              <a:t>по прямой</a:t>
            </a:r>
            <a:endParaRPr lang="ru-RU" b="1" i="1" dirty="0">
              <a:solidFill>
                <a:srgbClr val="99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286776" y="3896029"/>
            <a:ext cx="776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</a:rPr>
              <a:t>у = 1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>
            <a:off x="357158" y="5214950"/>
            <a:ext cx="4071966" cy="1588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857224" y="488627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1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714876" y="4357694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Возможные  случаи для трёх решений 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11894" y="4643446"/>
            <a:ext cx="2826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9900CC"/>
                </a:solidFill>
                <a:latin typeface="Calibri"/>
                <a:cs typeface="Calibri"/>
              </a:rPr>
              <a:t>❶</a:t>
            </a:r>
            <a:r>
              <a:rPr lang="en-US" sz="2000" b="1" dirty="0" smtClean="0"/>
              <a:t> </a:t>
            </a:r>
            <a:r>
              <a:rPr lang="ru-RU" sz="2000" b="1" dirty="0" smtClean="0"/>
              <a:t>Правый луч</a:t>
            </a:r>
            <a:r>
              <a:rPr lang="en-US" sz="2000" b="1" dirty="0" smtClean="0"/>
              <a:t> </a:t>
            </a:r>
            <a:r>
              <a:rPr lang="ru-RU" sz="2000" b="1" dirty="0" smtClean="0">
                <a:solidFill>
                  <a:srgbClr val="9900CC"/>
                </a:solidFill>
              </a:rPr>
              <a:t>«уголка</a:t>
            </a:r>
            <a:endParaRPr lang="ru-RU" sz="2000" b="1" dirty="0">
              <a:solidFill>
                <a:srgbClr val="9900CC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929454" y="464344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касается окр-ти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4772934" y="4886278"/>
            <a:ext cx="2881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левый луч - </a:t>
            </a:r>
            <a:r>
              <a:rPr lang="ru-RU" sz="2000" b="1" i="1" dirty="0" smtClean="0">
                <a:solidFill>
                  <a:srgbClr val="C00000"/>
                </a:solidFill>
              </a:rPr>
              <a:t>пересекает</a:t>
            </a:r>
            <a:endParaRPr lang="ru-RU" sz="2000" b="1" dirty="0">
              <a:solidFill>
                <a:srgbClr val="9900CC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071934" y="3714752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9900CC"/>
                </a:solidFill>
                <a:latin typeface="Calibri"/>
                <a:cs typeface="Calibri"/>
              </a:rPr>
              <a:t>❶</a:t>
            </a:r>
            <a:endParaRPr lang="ru-RU" sz="2000" b="1" dirty="0">
              <a:solidFill>
                <a:srgbClr val="9900CC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59680" y="3600394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sz="2000" b="1" dirty="0">
              <a:solidFill>
                <a:srgbClr val="0000FF"/>
              </a:solidFill>
            </a:endParaRPr>
          </a:p>
        </p:txBody>
      </p:sp>
      <p:grpSp>
        <p:nvGrpSpPr>
          <p:cNvPr id="111" name="Группа 110"/>
          <p:cNvGrpSpPr/>
          <p:nvPr/>
        </p:nvGrpSpPr>
        <p:grpSpPr>
          <a:xfrm>
            <a:off x="214282" y="2900416"/>
            <a:ext cx="4000528" cy="2314534"/>
            <a:chOff x="-276260" y="3695758"/>
            <a:chExt cx="4000528" cy="2314534"/>
          </a:xfrm>
        </p:grpSpPr>
        <p:cxnSp>
          <p:nvCxnSpPr>
            <p:cNvPr id="112" name="Прямая соединительная линия 111"/>
            <p:cNvCxnSpPr/>
            <p:nvPr/>
          </p:nvCxnSpPr>
          <p:spPr>
            <a:xfrm flipV="1">
              <a:off x="1295376" y="3695758"/>
              <a:ext cx="2428892" cy="2314534"/>
            </a:xfrm>
            <a:prstGeom prst="line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 rot="10800000">
              <a:off x="-276260" y="4510094"/>
              <a:ext cx="1571636" cy="1500198"/>
            </a:xfrm>
            <a:prstGeom prst="line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" name="TextBox 115"/>
          <p:cNvSpPr txBox="1"/>
          <p:nvPr/>
        </p:nvSpPr>
        <p:spPr>
          <a:xfrm>
            <a:off x="1701056" y="485776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786182" y="2900416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071934" y="521495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  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случай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52392" y="3110211"/>
            <a:ext cx="1281120" cy="461665"/>
          </a:xfrm>
          <a:prstGeom prst="rect">
            <a:avLst/>
          </a:prstGeom>
          <a:solidFill>
            <a:srgbClr val="EFD8FC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a)  </a:t>
            </a:r>
            <a:r>
              <a:rPr lang="en-US" sz="2400" dirty="0" smtClean="0">
                <a:solidFill>
                  <a:srgbClr val="9900CC"/>
                </a:solidFill>
              </a:rPr>
              <a:t>y </a:t>
            </a:r>
            <a:r>
              <a:rPr lang="ru-RU" sz="2400" dirty="0" smtClean="0">
                <a:solidFill>
                  <a:srgbClr val="9900CC"/>
                </a:solidFill>
              </a:rPr>
              <a:t>= </a:t>
            </a:r>
            <a:r>
              <a:rPr lang="en-US" sz="2400" dirty="0" smtClean="0">
                <a:solidFill>
                  <a:srgbClr val="9900CC"/>
                </a:solidFill>
              </a:rPr>
              <a:t>IxI</a:t>
            </a:r>
            <a:endParaRPr lang="ru-RU" sz="2400" dirty="0">
              <a:solidFill>
                <a:srgbClr val="9900CC"/>
              </a:solidFill>
            </a:endParaRPr>
          </a:p>
        </p:txBody>
      </p:sp>
      <p:cxnSp>
        <p:nvCxnSpPr>
          <p:cNvPr id="91" name="Прямая со стрелкой 90"/>
          <p:cNvCxnSpPr/>
          <p:nvPr/>
        </p:nvCxnSpPr>
        <p:spPr>
          <a:xfrm flipV="1">
            <a:off x="5214942" y="3500438"/>
            <a:ext cx="571504" cy="142876"/>
          </a:xfrm>
          <a:prstGeom prst="straightConnector1">
            <a:avLst/>
          </a:prstGeom>
          <a:ln w="28575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Группа 127"/>
          <p:cNvGrpSpPr/>
          <p:nvPr/>
        </p:nvGrpSpPr>
        <p:grpSpPr>
          <a:xfrm>
            <a:off x="357158" y="357166"/>
            <a:ext cx="2143140" cy="1571636"/>
            <a:chOff x="357158" y="571480"/>
            <a:chExt cx="2143140" cy="1571636"/>
          </a:xfrm>
        </p:grpSpPr>
        <p:pic>
          <p:nvPicPr>
            <p:cNvPr id="40962" name="Picture 2" descr="http://www.egetrener.ru/videoroliki/27.09.11/C5_8.20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928662" y="816750"/>
              <a:ext cx="1495901" cy="1326366"/>
            </a:xfrm>
            <a:prstGeom prst="rect">
              <a:avLst/>
            </a:prstGeom>
            <a:noFill/>
          </p:spPr>
        </p:pic>
        <p:sp>
          <p:nvSpPr>
            <p:cNvPr id="114" name="TextBox 113"/>
            <p:cNvSpPr txBox="1"/>
            <p:nvPr/>
          </p:nvSpPr>
          <p:spPr>
            <a:xfrm>
              <a:off x="1083091" y="571480"/>
              <a:ext cx="12028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i="1" dirty="0" smtClean="0"/>
                <a:t>картинка</a:t>
              </a:r>
              <a:endParaRPr lang="ru-RU" b="1" i="1" dirty="0"/>
            </a:p>
          </p:txBody>
        </p:sp>
        <p:cxnSp>
          <p:nvCxnSpPr>
            <p:cNvPr id="121" name="Прямая соединительная линия 120"/>
            <p:cNvCxnSpPr/>
            <p:nvPr/>
          </p:nvCxnSpPr>
          <p:spPr>
            <a:xfrm rot="16200000" flipH="1">
              <a:off x="357158" y="1000108"/>
              <a:ext cx="928694" cy="928694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Прямая соединительная линия 121"/>
            <p:cNvCxnSpPr/>
            <p:nvPr/>
          </p:nvCxnSpPr>
          <p:spPr>
            <a:xfrm rot="10800000" flipV="1">
              <a:off x="1285852" y="857231"/>
              <a:ext cx="1214446" cy="1071569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1135058" y="1785926"/>
              <a:ext cx="2936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 smtClean="0">
                  <a:solidFill>
                    <a:srgbClr val="0000FF"/>
                  </a:solidFill>
                  <a:latin typeface="Calibri"/>
                  <a:cs typeface="Calibri"/>
                </a:rPr>
                <a:t>●</a:t>
              </a:r>
              <a:endParaRPr lang="ru-RU" sz="1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133" name="Прямоугольный треугольник 132"/>
          <p:cNvSpPr/>
          <p:nvPr/>
        </p:nvSpPr>
        <p:spPr>
          <a:xfrm flipH="1">
            <a:off x="3143240" y="4714884"/>
            <a:ext cx="500066" cy="500066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01" name="Группа 100"/>
          <p:cNvGrpSpPr/>
          <p:nvPr/>
        </p:nvGrpSpPr>
        <p:grpSpPr>
          <a:xfrm>
            <a:off x="642910" y="2928934"/>
            <a:ext cx="4071966" cy="2286016"/>
            <a:chOff x="-1204954" y="3724276"/>
            <a:chExt cx="4071966" cy="2286016"/>
          </a:xfrm>
        </p:grpSpPr>
        <p:cxnSp>
          <p:nvCxnSpPr>
            <p:cNvPr id="102" name="Прямая соединительная линия 101"/>
            <p:cNvCxnSpPr/>
            <p:nvPr/>
          </p:nvCxnSpPr>
          <p:spPr>
            <a:xfrm flipV="1">
              <a:off x="1295376" y="4510094"/>
              <a:ext cx="1571636" cy="1500198"/>
            </a:xfrm>
            <a:prstGeom prst="line">
              <a:avLst/>
            </a:prstGeom>
            <a:ln w="38100">
              <a:solidFill>
                <a:srgbClr val="9900CC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rot="10800000">
              <a:off x="-1204954" y="3724276"/>
              <a:ext cx="2500330" cy="2286016"/>
            </a:xfrm>
            <a:prstGeom prst="line">
              <a:avLst/>
            </a:prstGeom>
            <a:ln w="38100">
              <a:solidFill>
                <a:srgbClr val="9900CC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5" name="Прямая соединительная линия 134"/>
          <p:cNvCxnSpPr/>
          <p:nvPr/>
        </p:nvCxnSpPr>
        <p:spPr>
          <a:xfrm rot="5400000">
            <a:off x="3428992" y="4999842"/>
            <a:ext cx="42862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rot="16200000" flipH="1">
            <a:off x="3392479" y="4964917"/>
            <a:ext cx="1588" cy="50006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428992" y="450057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351238" y="5110475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t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636990" y="4753285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t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286116" y="4824723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</a:rPr>
              <a:t>k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857488" y="485776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72362" y="2967335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2643174" y="5572140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</a:rPr>
              <a:t>k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23" name="Левая фигурная скобка 122"/>
          <p:cNvSpPr/>
          <p:nvPr/>
        </p:nvSpPr>
        <p:spPr>
          <a:xfrm rot="16200000">
            <a:off x="2578883" y="5079221"/>
            <a:ext cx="428629" cy="700088"/>
          </a:xfrm>
          <a:prstGeom prst="leftBrac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72384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Прямоугольник 128"/>
          <p:cNvSpPr/>
          <p:nvPr/>
        </p:nvSpPr>
        <p:spPr>
          <a:xfrm>
            <a:off x="3071802" y="5643578"/>
            <a:ext cx="1000132" cy="571504"/>
          </a:xfrm>
          <a:prstGeom prst="rect">
            <a:avLst/>
          </a:prstGeom>
          <a:solidFill>
            <a:srgbClr val="C9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5628651"/>
            <a:ext cx="785818" cy="586431"/>
          </a:xfrm>
          <a:prstGeom prst="rect">
            <a:avLst/>
          </a:prstGeom>
          <a:noFill/>
        </p:spPr>
      </p:pic>
      <p:sp>
        <p:nvSpPr>
          <p:cNvPr id="130" name="TextBox 129"/>
          <p:cNvSpPr txBox="1"/>
          <p:nvPr/>
        </p:nvSpPr>
        <p:spPr>
          <a:xfrm>
            <a:off x="3441216" y="4286256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A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4696109" y="5529220"/>
            <a:ext cx="187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Координаты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9900CC"/>
                </a:solidFill>
              </a:rPr>
              <a:t>А</a:t>
            </a:r>
            <a:endParaRPr lang="ru-RU" sz="2000" b="1" i="1" dirty="0">
              <a:solidFill>
                <a:srgbClr val="9900CC"/>
              </a:solidFill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8" name="Прямоугольник 147"/>
          <p:cNvSpPr/>
          <p:nvPr/>
        </p:nvSpPr>
        <p:spPr>
          <a:xfrm>
            <a:off x="6572264" y="5429264"/>
            <a:ext cx="2286016" cy="571504"/>
          </a:xfrm>
          <a:prstGeom prst="rect">
            <a:avLst/>
          </a:prstGeom>
          <a:solidFill>
            <a:srgbClr val="C9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4051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5429265"/>
            <a:ext cx="594364" cy="571504"/>
          </a:xfrm>
          <a:prstGeom prst="rect">
            <a:avLst/>
          </a:prstGeom>
          <a:noFill/>
        </p:spPr>
      </p:pic>
      <p:pic>
        <p:nvPicPr>
          <p:cNvPr id="146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5427429"/>
            <a:ext cx="571504" cy="549523"/>
          </a:xfrm>
          <a:prstGeom prst="rect">
            <a:avLst/>
          </a:prstGeom>
          <a:noFill/>
        </p:spPr>
      </p:pic>
      <p:sp>
        <p:nvSpPr>
          <p:cNvPr id="147" name="TextBox 146"/>
          <p:cNvSpPr txBox="1"/>
          <p:nvPr/>
        </p:nvSpPr>
        <p:spPr>
          <a:xfrm>
            <a:off x="6500826" y="5500702"/>
            <a:ext cx="2435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(</a:t>
            </a:r>
            <a:r>
              <a:rPr lang="ru-RU" sz="2400" i="1" dirty="0" smtClean="0"/>
              <a:t>4+</a:t>
            </a:r>
            <a:r>
              <a:rPr lang="en-US" sz="2400" i="1" dirty="0" smtClean="0">
                <a:solidFill>
                  <a:srgbClr val="9900CC"/>
                </a:solidFill>
              </a:rPr>
              <a:t>k          </a:t>
            </a:r>
            <a:r>
              <a:rPr lang="en-US" sz="2400" i="1" dirty="0" smtClean="0"/>
              <a:t>; 1         )</a:t>
            </a:r>
            <a:endParaRPr lang="ru-RU" sz="2400" i="1" dirty="0"/>
          </a:p>
        </p:txBody>
      </p:sp>
      <p:sp>
        <p:nvSpPr>
          <p:cNvPr id="150" name="Стрелка вниз 149"/>
          <p:cNvSpPr/>
          <p:nvPr/>
        </p:nvSpPr>
        <p:spPr>
          <a:xfrm>
            <a:off x="4214810" y="5929330"/>
            <a:ext cx="2286016" cy="428628"/>
          </a:xfrm>
          <a:prstGeom prst="downArrow">
            <a:avLst>
              <a:gd name="adj1" fmla="val 65164"/>
              <a:gd name="adj2" fmla="val 50000"/>
            </a:avLst>
          </a:prstGeom>
          <a:solidFill>
            <a:srgbClr val="9900CC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продолжим</a:t>
            </a:r>
            <a:endParaRPr lang="ru-RU" b="1" i="1" dirty="0">
              <a:solidFill>
                <a:schemeClr val="bg1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572264" y="6000768"/>
            <a:ext cx="2427268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i="1" dirty="0" smtClean="0"/>
              <a:t>Подставив в </a:t>
            </a:r>
            <a:r>
              <a:rPr lang="ru-RU" sz="2000" dirty="0" smtClean="0">
                <a:solidFill>
                  <a:srgbClr val="C00000"/>
                </a:solidFill>
              </a:rPr>
              <a:t>(</a:t>
            </a:r>
            <a:r>
              <a:rPr lang="ru-RU" sz="2000" b="1" dirty="0" smtClean="0">
                <a:solidFill>
                  <a:srgbClr val="C00000"/>
                </a:solidFill>
              </a:rPr>
              <a:t>1</a:t>
            </a:r>
            <a:r>
              <a:rPr lang="ru-RU" sz="2000" dirty="0" smtClean="0">
                <a:solidFill>
                  <a:srgbClr val="C00000"/>
                </a:solidFill>
              </a:rPr>
              <a:t>) </a:t>
            </a:r>
            <a:r>
              <a:rPr lang="ru-RU" sz="2000" dirty="0" smtClean="0">
                <a:solidFill>
                  <a:srgbClr val="9900CC"/>
                </a:solidFill>
                <a:latin typeface="Calibri"/>
                <a:cs typeface="Calibri"/>
              </a:rPr>
              <a:t>→ </a:t>
            </a:r>
            <a:r>
              <a:rPr lang="en-US" sz="2000" b="1" i="1" dirty="0" smtClean="0">
                <a:solidFill>
                  <a:srgbClr val="9900CC"/>
                </a:solidFill>
                <a:latin typeface="Calibri"/>
                <a:cs typeface="Calibri"/>
              </a:rPr>
              <a:t>k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378322" y="5972250"/>
            <a:ext cx="26228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i="1" dirty="0" smtClean="0"/>
              <a:t>Подставив</a:t>
            </a:r>
            <a:r>
              <a:rPr lang="en-US" sz="2000" i="1" dirty="0" smtClean="0"/>
              <a:t> </a:t>
            </a:r>
            <a:r>
              <a:rPr lang="en-US" sz="2000" b="1" i="1" dirty="0" smtClean="0">
                <a:solidFill>
                  <a:srgbClr val="9900CC"/>
                </a:solidFill>
                <a:latin typeface="Calibri"/>
                <a:cs typeface="Calibri"/>
              </a:rPr>
              <a:t>k </a:t>
            </a:r>
            <a:r>
              <a:rPr lang="ru-RU" sz="2000" i="1" dirty="0" smtClean="0">
                <a:latin typeface="Calibri"/>
                <a:cs typeface="Calibri"/>
              </a:rPr>
              <a:t>в </a:t>
            </a:r>
            <a:r>
              <a:rPr lang="ru-RU" sz="2000" b="1" i="1" dirty="0" smtClean="0">
                <a:solidFill>
                  <a:srgbClr val="9900CC"/>
                </a:solidFill>
                <a:latin typeface="Calibri"/>
                <a:cs typeface="Calibri"/>
              </a:rPr>
              <a:t>(2) </a:t>
            </a:r>
            <a:r>
              <a:rPr lang="ru-RU" sz="2000" b="1" i="1" dirty="0" smtClean="0">
                <a:latin typeface="Calibri"/>
                <a:cs typeface="Calibri"/>
              </a:rPr>
              <a:t>→ а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43272" y="2385948"/>
            <a:ext cx="47160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(</a:t>
            </a:r>
            <a:r>
              <a:rPr lang="ru-RU" sz="2000" b="1" dirty="0" smtClean="0">
                <a:solidFill>
                  <a:srgbClr val="C00000"/>
                </a:solidFill>
              </a:rPr>
              <a:t>1</a:t>
            </a:r>
            <a:r>
              <a:rPr lang="ru-RU" sz="2000" dirty="0" smtClean="0">
                <a:solidFill>
                  <a:srgbClr val="C00000"/>
                </a:solidFill>
              </a:rPr>
              <a:t>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5357818" y="5186432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  <a:latin typeface="Calibri"/>
                <a:cs typeface="Calibri"/>
              </a:rPr>
              <a:t>❸  </a:t>
            </a:r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случай</a:t>
            </a:r>
            <a:endParaRPr lang="ru-RU" sz="2000" b="1" dirty="0">
              <a:solidFill>
                <a:srgbClr val="009900"/>
              </a:solidFill>
            </a:endParaRPr>
          </a:p>
        </p:txBody>
      </p:sp>
      <p:grpSp>
        <p:nvGrpSpPr>
          <p:cNvPr id="142" name="Группа 141"/>
          <p:cNvGrpSpPr/>
          <p:nvPr/>
        </p:nvGrpSpPr>
        <p:grpSpPr>
          <a:xfrm>
            <a:off x="714348" y="3257606"/>
            <a:ext cx="3786214" cy="1928826"/>
            <a:chOff x="-419136" y="4081466"/>
            <a:chExt cx="3786214" cy="1928826"/>
          </a:xfrm>
        </p:grpSpPr>
        <p:cxnSp>
          <p:nvCxnSpPr>
            <p:cNvPr id="143" name="Прямая соединительная линия 142"/>
            <p:cNvCxnSpPr/>
            <p:nvPr/>
          </p:nvCxnSpPr>
          <p:spPr>
            <a:xfrm flipV="1">
              <a:off x="1295376" y="4081466"/>
              <a:ext cx="2071702" cy="1928826"/>
            </a:xfrm>
            <a:prstGeom prst="line">
              <a:avLst/>
            </a:prstGeom>
            <a:ln w="38100">
              <a:solidFill>
                <a:srgbClr val="0099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единительная линия 143"/>
            <p:cNvCxnSpPr/>
            <p:nvPr/>
          </p:nvCxnSpPr>
          <p:spPr>
            <a:xfrm rot="10800000">
              <a:off x="-419136" y="4367218"/>
              <a:ext cx="1714512" cy="1643074"/>
            </a:xfrm>
            <a:prstGeom prst="line">
              <a:avLst/>
            </a:prstGeom>
            <a:ln w="38100">
              <a:solidFill>
                <a:srgbClr val="0099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TextBox 152"/>
          <p:cNvSpPr txBox="1"/>
          <p:nvPr/>
        </p:nvSpPr>
        <p:spPr>
          <a:xfrm>
            <a:off x="2272560" y="493908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3915634" y="3438883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00924" y="3438883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7251453" y="5114994"/>
            <a:ext cx="1233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/>
              <a:t>Решение </a:t>
            </a:r>
            <a:endParaRPr lang="ru-RU" sz="2000" b="1" i="1" dirty="0"/>
          </a:p>
        </p:txBody>
      </p:sp>
      <p:sp>
        <p:nvSpPr>
          <p:cNvPr id="167" name="Прямоугольный треугольник 166"/>
          <p:cNvSpPr/>
          <p:nvPr/>
        </p:nvSpPr>
        <p:spPr>
          <a:xfrm>
            <a:off x="1285852" y="4757804"/>
            <a:ext cx="428628" cy="428628"/>
          </a:xfrm>
          <a:prstGeom prst="rtTriangle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5" name="TextBox 114"/>
          <p:cNvSpPr txBox="1"/>
          <p:nvPr/>
        </p:nvSpPr>
        <p:spPr>
          <a:xfrm>
            <a:off x="1142976" y="453897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1200990" y="4367577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1285852" y="4796205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00FF"/>
                </a:solidFill>
              </a:rPr>
              <a:t>k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1928792" y="5543622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00FF"/>
                </a:solidFill>
              </a:rPr>
              <a:t>k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71" name="Левая фигурная скобка 170"/>
          <p:cNvSpPr/>
          <p:nvPr/>
        </p:nvSpPr>
        <p:spPr>
          <a:xfrm rot="16200000">
            <a:off x="1893075" y="5079277"/>
            <a:ext cx="428630" cy="642940"/>
          </a:xfrm>
          <a:prstGeom prst="leftBrac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2" name="TextBox 171"/>
          <p:cNvSpPr txBox="1"/>
          <p:nvPr/>
        </p:nvSpPr>
        <p:spPr>
          <a:xfrm>
            <a:off x="1357290" y="5114994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t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136660" y="4757804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t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285720" y="604368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75" name="Прямоугольник 174"/>
          <p:cNvSpPr/>
          <p:nvPr/>
        </p:nvSpPr>
        <p:spPr>
          <a:xfrm>
            <a:off x="636520" y="5972249"/>
            <a:ext cx="2286016" cy="571504"/>
          </a:xfrm>
          <a:prstGeom prst="rect">
            <a:avLst/>
          </a:prstGeom>
          <a:solidFill>
            <a:srgbClr val="C9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76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08024" y="5972250"/>
            <a:ext cx="594364" cy="571504"/>
          </a:xfrm>
          <a:prstGeom prst="rect">
            <a:avLst/>
          </a:prstGeom>
          <a:noFill/>
        </p:spPr>
      </p:pic>
      <p:pic>
        <p:nvPicPr>
          <p:cNvPr id="177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8156" y="5970414"/>
            <a:ext cx="571504" cy="549523"/>
          </a:xfrm>
          <a:prstGeom prst="rect">
            <a:avLst/>
          </a:prstGeom>
          <a:noFill/>
        </p:spPr>
      </p:pic>
      <p:sp>
        <p:nvSpPr>
          <p:cNvPr id="178" name="TextBox 177"/>
          <p:cNvSpPr txBox="1"/>
          <p:nvPr/>
        </p:nvSpPr>
        <p:spPr>
          <a:xfrm>
            <a:off x="565082" y="6010651"/>
            <a:ext cx="2470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(</a:t>
            </a:r>
            <a:r>
              <a:rPr lang="ru-RU" sz="2400" i="1" dirty="0" smtClean="0"/>
              <a:t>4-</a:t>
            </a:r>
            <a:r>
              <a:rPr lang="en-US" sz="2400" i="1" dirty="0" smtClean="0">
                <a:solidFill>
                  <a:srgbClr val="0000FF"/>
                </a:solidFill>
              </a:rPr>
              <a:t>k</a:t>
            </a:r>
            <a:r>
              <a:rPr lang="en-US" sz="2400" i="1" dirty="0" smtClean="0">
                <a:solidFill>
                  <a:srgbClr val="9900CC"/>
                </a:solidFill>
              </a:rPr>
              <a:t>          </a:t>
            </a:r>
            <a:r>
              <a:rPr lang="en-US" sz="2400" i="1" dirty="0" smtClean="0"/>
              <a:t>; 1         </a:t>
            </a:r>
            <a:r>
              <a:rPr lang="ru-RU" sz="2400" i="1" dirty="0" smtClean="0"/>
              <a:t> </a:t>
            </a:r>
            <a:r>
              <a:rPr lang="en-US" sz="2400" i="1" dirty="0" smtClean="0"/>
              <a:t>)</a:t>
            </a:r>
            <a:endParaRPr lang="ru-RU" sz="2400" i="1" dirty="0"/>
          </a:p>
        </p:txBody>
      </p:sp>
      <p:sp>
        <p:nvSpPr>
          <p:cNvPr id="179" name="TextBox 178"/>
          <p:cNvSpPr txBox="1"/>
          <p:nvPr/>
        </p:nvSpPr>
        <p:spPr>
          <a:xfrm>
            <a:off x="1173530" y="6102984"/>
            <a:ext cx="255198" cy="369332"/>
          </a:xfrm>
          <a:prstGeom prst="rect">
            <a:avLst/>
          </a:prstGeom>
          <a:solidFill>
            <a:srgbClr val="C9FFC9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-</a:t>
            </a:r>
            <a:endParaRPr lang="ru-RU" b="1" dirty="0"/>
          </a:p>
        </p:txBody>
      </p:sp>
      <p:sp>
        <p:nvSpPr>
          <p:cNvPr id="159" name="TextBox 158"/>
          <p:cNvSpPr txBox="1"/>
          <p:nvPr/>
        </p:nvSpPr>
        <p:spPr>
          <a:xfrm>
            <a:off x="8653890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60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6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60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6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7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70" decel="100000"/>
                                        <p:tgtEl>
                                          <p:spTgt spid="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70" decel="10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770" decel="100000"/>
                                        <p:tgtEl>
                                          <p:spTgt spid="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770" decel="100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770" decel="100000"/>
                                        <p:tgtEl>
                                          <p:spTgt spid="6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5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"/>
                            </p:stCondLst>
                            <p:childTnLst>
                              <p:par>
                                <p:cTn id="1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000"/>
                            </p:stCondLst>
                            <p:childTnLst>
                              <p:par>
                                <p:cTn id="19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80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2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000"/>
                            </p:stCondLst>
                            <p:childTnLst>
                              <p:par>
                                <p:cTn id="23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77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1" dur="770" decel="100000"/>
                                        <p:tgtEl>
                                          <p:spTgt spid="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3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5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4000"/>
                            </p:stCondLst>
                            <p:childTnLst>
                              <p:par>
                                <p:cTn id="2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000"/>
                            </p:stCondLst>
                            <p:childTnLst>
                              <p:par>
                                <p:cTn id="25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8000"/>
                            </p:stCondLst>
                            <p:childTnLst>
                              <p:par>
                                <p:cTn id="2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2000"/>
                            </p:stCondLst>
                            <p:childTnLst>
                              <p:par>
                                <p:cTn id="27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4000"/>
                            </p:stCondLst>
                            <p:childTnLst>
                              <p:par>
                                <p:cTn id="27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77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9" dur="770" decel="100000"/>
                                        <p:tgtEl>
                                          <p:spTgt spid="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1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3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6000"/>
                            </p:stCondLst>
                            <p:childTnLst>
                              <p:par>
                                <p:cTn id="28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770" decel="100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9" dur="770" decel="100000"/>
                                        <p:tgtEl>
                                          <p:spTgt spid="1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1" dur="77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3" dur="77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2000"/>
                            </p:stCondLst>
                            <p:childTnLst>
                              <p:par>
                                <p:cTn id="30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770" decel="100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7" dur="770" decel="100000"/>
                                        <p:tgtEl>
                                          <p:spTgt spid="1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9" dur="77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1" dur="77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4000"/>
                            </p:stCondLst>
                            <p:childTnLst>
                              <p:par>
                                <p:cTn id="31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77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7" dur="770" decel="100000"/>
                                        <p:tgtEl>
                                          <p:spTgt spid="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9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1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770" decel="100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8" dur="770" decel="100000"/>
                                        <p:tgtEl>
                                          <p:spTgt spid="1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0" dur="77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2" dur="77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2000"/>
                            </p:stCondLst>
                            <p:childTnLst>
                              <p:par>
                                <p:cTn id="34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3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5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7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4000"/>
                            </p:stCondLst>
                            <p:childTnLst>
                              <p:par>
                                <p:cTn id="35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770" decel="100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3" dur="770" decel="100000"/>
                                        <p:tgtEl>
                                          <p:spTgt spid="1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5" dur="77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7" dur="77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6000"/>
                            </p:stCondLst>
                            <p:childTnLst>
                              <p:par>
                                <p:cTn id="36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2" dur="770" decel="100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3" dur="770" decel="100000"/>
                                        <p:tgtEl>
                                          <p:spTgt spid="1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5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7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8000"/>
                            </p:stCondLst>
                            <p:childTnLst>
                              <p:par>
                                <p:cTn id="37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770" decel="100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3" dur="770" decel="100000"/>
                                        <p:tgtEl>
                                          <p:spTgt spid="1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5" dur="77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7" dur="77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770" decel="100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4" dur="770" decel="100000"/>
                                        <p:tgtEl>
                                          <p:spTgt spid="1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6" dur="77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8" dur="77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2000"/>
                            </p:stCondLst>
                            <p:childTnLst>
                              <p:par>
                                <p:cTn id="39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770" decel="100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9" dur="770" decel="100000"/>
                                        <p:tgtEl>
                                          <p:spTgt spid="1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1" dur="77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3" dur="77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770" decel="100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8" dur="770" decel="100000"/>
                                        <p:tgtEl>
                                          <p:spTgt spid="1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0" dur="77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2" dur="77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770" decel="100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7" dur="770" decel="100000"/>
                                        <p:tgtEl>
                                          <p:spTgt spid="1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9" dur="77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1" dur="77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4000"/>
                            </p:stCondLst>
                            <p:childTnLst>
                              <p:par>
                                <p:cTn id="4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6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8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2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5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4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770" decel="100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0" dur="770" decel="100000"/>
                                        <p:tgtEl>
                                          <p:spTgt spid="1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2" dur="77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4" dur="77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8" dur="770" decel="100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9" dur="770" decel="100000"/>
                                        <p:tgtEl>
                                          <p:spTgt spid="1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1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3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9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2000"/>
                            </p:stCondLst>
                            <p:childTnLst>
                              <p:par>
                                <p:cTn id="48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6" dur="770" decel="100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7" dur="770" decel="100000"/>
                                        <p:tgtEl>
                                          <p:spTgt spid="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9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1" dur="77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4000"/>
                            </p:stCondLst>
                            <p:childTnLst>
                              <p:par>
                                <p:cTn id="49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6000"/>
                            </p:stCondLst>
                            <p:childTnLst>
                              <p:par>
                                <p:cTn id="4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5" dur="1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770" decel="100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7" dur="770" decel="100000"/>
                                        <p:tgtEl>
                                          <p:spTgt spid="1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9" dur="77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1" dur="77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2000"/>
                            </p:stCondLst>
                            <p:childTnLst>
                              <p:par>
                                <p:cTn id="5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6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4000"/>
                            </p:stCondLst>
                            <p:childTnLst>
                              <p:par>
                                <p:cTn id="52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770" decel="100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1" dur="770" decel="100000"/>
                                        <p:tgtEl>
                                          <p:spTgt spid="1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3" dur="77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5" dur="77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6000"/>
                            </p:stCondLst>
                            <p:childTnLst>
                              <p:par>
                                <p:cTn id="5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0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3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8000"/>
                            </p:stCondLst>
                            <p:childTnLst>
                              <p:par>
                                <p:cTn id="54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7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0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5" dur="770" decel="100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6" dur="770" decel="100000"/>
                                        <p:tgtEl>
                                          <p:spTgt spid="1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8" dur="77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0" dur="77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2000"/>
                            </p:stCondLst>
                            <p:childTnLst>
                              <p:par>
                                <p:cTn id="56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5" dur="770" decel="100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6" dur="770" decel="100000"/>
                                        <p:tgtEl>
                                          <p:spTgt spid="1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8" dur="77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0" dur="77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4000"/>
                            </p:stCondLst>
                            <p:childTnLst>
                              <p:par>
                                <p:cTn id="5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5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0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3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6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9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2000"/>
                            </p:stCondLst>
                            <p:childTnLst>
                              <p:par>
                                <p:cTn id="5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3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98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>
                      <p:stCondLst>
                        <p:cond delay="indefinite"/>
                      </p:stCondLst>
                      <p:childTnLst>
                        <p:par>
                          <p:cTn id="600" fill="hold">
                            <p:stCondLst>
                              <p:cond delay="0"/>
                            </p:stCondLst>
                            <p:childTnLst>
                              <p:par>
                                <p:cTn id="60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03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64" grpId="0"/>
      <p:bldP spid="65" grpId="0"/>
      <p:bldP spid="66" grpId="0"/>
      <p:bldP spid="67" grpId="0"/>
      <p:bldP spid="68" grpId="0" animBg="1"/>
      <p:bldP spid="75" grpId="0"/>
      <p:bldP spid="88" grpId="0"/>
      <p:bldP spid="89" grpId="0" animBg="1"/>
      <p:bldP spid="93" grpId="0"/>
      <p:bldP spid="94" grpId="0" animBg="1"/>
      <p:bldP spid="95" grpId="0"/>
      <p:bldP spid="96" grpId="0"/>
      <p:bldP spid="100" grpId="0"/>
      <p:bldP spid="97" grpId="0"/>
      <p:bldP spid="99" grpId="0"/>
      <p:bldP spid="104" grpId="0"/>
      <p:bldP spid="106" grpId="0"/>
      <p:bldP spid="109" grpId="0"/>
      <p:bldP spid="110" grpId="0"/>
      <p:bldP spid="116" grpId="0"/>
      <p:bldP spid="117" grpId="0"/>
      <p:bldP spid="118" grpId="0"/>
      <p:bldP spid="74" grpId="0" animBg="1"/>
      <p:bldP spid="133" grpId="0" animBg="1"/>
      <p:bldP spid="105" grpId="0"/>
      <p:bldP spid="139" grpId="0"/>
      <p:bldP spid="140" grpId="0"/>
      <p:bldP spid="141" grpId="0"/>
      <p:bldP spid="107" grpId="0"/>
      <p:bldP spid="108" grpId="0"/>
      <p:bldP spid="120" grpId="0"/>
      <p:bldP spid="123" grpId="0" animBg="1"/>
      <p:bldP spid="129" grpId="0" animBg="1"/>
      <p:bldP spid="130" grpId="0"/>
      <p:bldP spid="131" grpId="0"/>
      <p:bldP spid="148" grpId="0" animBg="1"/>
      <p:bldP spid="147" grpId="0"/>
      <p:bldP spid="150" grpId="0" animBg="1"/>
      <p:bldP spid="151" grpId="0" animBg="1"/>
      <p:bldP spid="152" grpId="0" animBg="1"/>
      <p:bldP spid="51" grpId="0" animBg="1"/>
      <p:bldP spid="138" grpId="0"/>
      <p:bldP spid="153" grpId="0"/>
      <p:bldP spid="154" grpId="0"/>
      <p:bldP spid="155" grpId="0"/>
      <p:bldP spid="166" grpId="0"/>
      <p:bldP spid="167" grpId="0" animBg="1"/>
      <p:bldP spid="115" grpId="0"/>
      <p:bldP spid="168" grpId="0"/>
      <p:bldP spid="169" grpId="0"/>
      <p:bldP spid="170" grpId="0"/>
      <p:bldP spid="171" grpId="0" animBg="1"/>
      <p:bldP spid="172" grpId="0"/>
      <p:bldP spid="173" grpId="0"/>
      <p:bldP spid="174" grpId="0"/>
      <p:bldP spid="175" grpId="0" animBg="1"/>
      <p:bldP spid="178" grpId="0"/>
      <p:bldP spid="1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Капля 77"/>
          <p:cNvSpPr/>
          <p:nvPr/>
        </p:nvSpPr>
        <p:spPr>
          <a:xfrm rot="5400000">
            <a:off x="501523" y="2495873"/>
            <a:ext cx="2422969" cy="2860463"/>
          </a:xfrm>
          <a:prstGeom prst="teardrop">
            <a:avLst>
              <a:gd name="adj" fmla="val 130358"/>
            </a:avLst>
          </a:prstGeom>
          <a:solidFill>
            <a:srgbClr val="D9FF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Капля 72"/>
          <p:cNvSpPr/>
          <p:nvPr/>
        </p:nvSpPr>
        <p:spPr>
          <a:xfrm rot="10800000">
            <a:off x="2857488" y="2000238"/>
            <a:ext cx="6143668" cy="4071967"/>
          </a:xfrm>
          <a:prstGeom prst="teardrop">
            <a:avLst>
              <a:gd name="adj" fmla="val 112283"/>
            </a:avLst>
          </a:prstGeom>
          <a:solidFill>
            <a:srgbClr val="F5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2" name="Капля 71"/>
          <p:cNvSpPr/>
          <p:nvPr/>
        </p:nvSpPr>
        <p:spPr>
          <a:xfrm rot="10800000">
            <a:off x="5214942" y="259340"/>
            <a:ext cx="3643338" cy="3669725"/>
          </a:xfrm>
          <a:prstGeom prst="teardrop">
            <a:avLst>
              <a:gd name="adj" fmla="val 169944"/>
            </a:avLst>
          </a:prstGeom>
          <a:solidFill>
            <a:srgbClr val="F5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8" name="Капля 67"/>
          <p:cNvSpPr/>
          <p:nvPr/>
        </p:nvSpPr>
        <p:spPr>
          <a:xfrm rot="5400000">
            <a:off x="1862594" y="-1352109"/>
            <a:ext cx="2346979" cy="5929354"/>
          </a:xfrm>
          <a:prstGeom prst="teardrop">
            <a:avLst>
              <a:gd name="adj" fmla="val 169944"/>
            </a:avLst>
          </a:prstGeom>
          <a:solidFill>
            <a:srgbClr val="F5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Капля 65"/>
          <p:cNvSpPr/>
          <p:nvPr/>
        </p:nvSpPr>
        <p:spPr>
          <a:xfrm rot="5400000">
            <a:off x="2893207" y="2536025"/>
            <a:ext cx="1357322" cy="6572296"/>
          </a:xfrm>
          <a:prstGeom prst="teardrop">
            <a:avLst>
              <a:gd name="adj" fmla="val 148544"/>
            </a:avLst>
          </a:prstGeom>
          <a:solidFill>
            <a:srgbClr val="E1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Выгнутая вправо стрелка 42"/>
          <p:cNvSpPr/>
          <p:nvPr/>
        </p:nvSpPr>
        <p:spPr>
          <a:xfrm rot="186278">
            <a:off x="7865650" y="3406657"/>
            <a:ext cx="876744" cy="1665129"/>
          </a:xfrm>
          <a:prstGeom prst="curvedLeft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158" y="824195"/>
            <a:ext cx="848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❶ А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714355"/>
            <a:ext cx="2286016" cy="571504"/>
          </a:xfrm>
          <a:prstGeom prst="rect">
            <a:avLst/>
          </a:prstGeom>
          <a:solidFill>
            <a:srgbClr val="C9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714356"/>
            <a:ext cx="594364" cy="571504"/>
          </a:xfrm>
          <a:prstGeom prst="rect">
            <a:avLst/>
          </a:prstGeom>
          <a:noFill/>
        </p:spPr>
      </p:pic>
      <p:pic>
        <p:nvPicPr>
          <p:cNvPr id="5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712520"/>
            <a:ext cx="571504" cy="54952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1538" y="785793"/>
            <a:ext cx="2435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(</a:t>
            </a:r>
            <a:r>
              <a:rPr lang="ru-RU" sz="2400" i="1" dirty="0" smtClean="0"/>
              <a:t>4+</a:t>
            </a:r>
            <a:r>
              <a:rPr lang="en-US" sz="2400" i="1" dirty="0" smtClean="0">
                <a:solidFill>
                  <a:srgbClr val="9900CC"/>
                </a:solidFill>
              </a:rPr>
              <a:t>k          </a:t>
            </a:r>
            <a:r>
              <a:rPr lang="en-US" sz="2400" i="1" dirty="0" smtClean="0"/>
              <a:t>; 1         )</a:t>
            </a:r>
            <a:endParaRPr lang="ru-RU" sz="24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00430" y="84509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424242"/>
                </a:solidFill>
                <a:latin typeface="Verdana"/>
              </a:rPr>
              <a:t>в уравнение 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(x - 4)</a:t>
            </a:r>
            <a:r>
              <a:rPr lang="ru-RU" b="1" baseline="30000" dirty="0" smtClean="0">
                <a:solidFill>
                  <a:srgbClr val="424242"/>
                </a:solidFill>
                <a:latin typeface="Verdana"/>
              </a:rPr>
              <a:t>2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 + (y - 6)</a:t>
            </a:r>
            <a:r>
              <a:rPr lang="ru-RU" b="1" baseline="30000" dirty="0" smtClean="0">
                <a:solidFill>
                  <a:srgbClr val="424242"/>
                </a:solidFill>
                <a:latin typeface="Verdana"/>
              </a:rPr>
              <a:t>2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 = 25   </a:t>
            </a:r>
            <a:r>
              <a:rPr lang="ru-RU" dirty="0" smtClean="0">
                <a:solidFill>
                  <a:srgbClr val="C00000"/>
                </a:solidFill>
                <a:latin typeface="Verdana"/>
              </a:rPr>
              <a:t>(</a:t>
            </a:r>
            <a:r>
              <a:rPr lang="ru-RU" b="1" dirty="0" smtClean="0">
                <a:solidFill>
                  <a:srgbClr val="C00000"/>
                </a:solidFill>
                <a:latin typeface="Verdana"/>
              </a:rPr>
              <a:t>1</a:t>
            </a:r>
            <a:r>
              <a:rPr lang="ru-RU" dirty="0" smtClean="0">
                <a:solidFill>
                  <a:srgbClr val="C00000"/>
                </a:solidFill>
                <a:latin typeface="Verdana"/>
              </a:rPr>
              <a:t>)</a:t>
            </a:r>
            <a:endParaRPr lang="ru-RU" dirty="0" smtClean="0">
              <a:solidFill>
                <a:srgbClr val="424242"/>
              </a:solidFill>
              <a:latin typeface="Verdana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8596" y="214290"/>
            <a:ext cx="2286016" cy="428628"/>
          </a:xfrm>
          <a:prstGeom prst="downArrow">
            <a:avLst>
              <a:gd name="adj1" fmla="val 65164"/>
              <a:gd name="adj2" fmla="val 50000"/>
            </a:avLst>
          </a:prstGeom>
          <a:solidFill>
            <a:srgbClr val="9900CC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продолжим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0050" y="1500174"/>
            <a:ext cx="594364" cy="5715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85720" y="1538575"/>
            <a:ext cx="1250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(</a:t>
            </a:r>
            <a:r>
              <a:rPr lang="en-US" sz="2400" i="1" dirty="0" smtClean="0">
                <a:solidFill>
                  <a:srgbClr val="9900CC"/>
                </a:solidFill>
              </a:rPr>
              <a:t>k       </a:t>
            </a:r>
            <a:r>
              <a:rPr lang="en-US" sz="2400" i="1" dirty="0" smtClean="0"/>
              <a:t>  )</a:t>
            </a:r>
            <a:r>
              <a:rPr lang="en-US" sz="2800" i="1" dirty="0" smtClean="0">
                <a:latin typeface="Calibri"/>
                <a:cs typeface="Calibri"/>
              </a:rPr>
              <a:t>²</a:t>
            </a:r>
            <a:endParaRPr lang="ru-RU" sz="28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357290" y="1571612"/>
            <a:ext cx="2279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+ (- 5</a:t>
            </a:r>
            <a:r>
              <a:rPr lang="en-US" sz="2400" i="1" dirty="0" smtClean="0">
                <a:solidFill>
                  <a:srgbClr val="9900CC"/>
                </a:solidFill>
              </a:rPr>
              <a:t>       </a:t>
            </a:r>
            <a:r>
              <a:rPr lang="en-US" sz="2400" i="1" dirty="0" smtClean="0"/>
              <a:t>  )</a:t>
            </a:r>
            <a:r>
              <a:rPr lang="en-US" sz="2800" i="1" dirty="0" smtClean="0">
                <a:latin typeface="Calibri"/>
                <a:cs typeface="Calibri"/>
              </a:rPr>
              <a:t>² </a:t>
            </a:r>
            <a:r>
              <a:rPr lang="en-US" sz="2400" i="1" dirty="0" smtClean="0">
                <a:latin typeface="Calibri"/>
                <a:cs typeface="Calibri"/>
              </a:rPr>
              <a:t>=25,</a:t>
            </a:r>
            <a:endParaRPr lang="ru-RU" sz="2400" i="1" dirty="0"/>
          </a:p>
        </p:txBody>
      </p:sp>
      <p:pic>
        <p:nvPicPr>
          <p:cNvPr id="12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500174"/>
            <a:ext cx="594364" cy="57150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472504" y="1571612"/>
            <a:ext cx="252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</a:t>
            </a:r>
            <a:r>
              <a:rPr lang="en-US" sz="2800" i="1" dirty="0" smtClean="0">
                <a:latin typeface="Calibri"/>
                <a:cs typeface="Calibri"/>
              </a:rPr>
              <a:t>² </a:t>
            </a:r>
            <a:r>
              <a:rPr lang="en-US" sz="2400" i="1" dirty="0" smtClean="0">
                <a:latin typeface="Calibri"/>
                <a:cs typeface="Calibri"/>
              </a:rPr>
              <a:t>+ k</a:t>
            </a:r>
            <a:r>
              <a:rPr lang="en-US" sz="2800" i="1" dirty="0" smtClean="0">
                <a:latin typeface="Calibri"/>
                <a:cs typeface="Calibri"/>
              </a:rPr>
              <a:t>²√</a:t>
            </a:r>
            <a:r>
              <a:rPr lang="en-US" sz="2400" i="1" dirty="0" smtClean="0">
                <a:latin typeface="Calibri"/>
                <a:cs typeface="Calibri"/>
              </a:rPr>
              <a:t>2 + 0,5k</a:t>
            </a:r>
            <a:r>
              <a:rPr lang="en-US" sz="2800" i="1" dirty="0" smtClean="0">
                <a:latin typeface="Calibri"/>
                <a:cs typeface="Calibri"/>
              </a:rPr>
              <a:t>² +</a:t>
            </a:r>
            <a:endParaRPr lang="ru-RU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827493" y="1571612"/>
            <a:ext cx="3018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25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400" i="1" dirty="0" smtClean="0">
                <a:latin typeface="Calibri"/>
                <a:cs typeface="Calibri"/>
              </a:rPr>
              <a:t>- 5k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 + 0,5k</a:t>
            </a:r>
            <a:r>
              <a:rPr lang="en-US" sz="2800" i="1" dirty="0" smtClean="0">
                <a:latin typeface="Calibri"/>
                <a:cs typeface="Calibri"/>
              </a:rPr>
              <a:t>² = 25</a:t>
            </a:r>
            <a:endParaRPr lang="ru-RU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38076" y="2048524"/>
            <a:ext cx="1499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2k</a:t>
            </a:r>
            <a:r>
              <a:rPr lang="en-US" sz="2800" i="1" dirty="0" smtClean="0">
                <a:latin typeface="Calibri"/>
                <a:cs typeface="Calibri"/>
              </a:rPr>
              <a:t>² </a:t>
            </a:r>
            <a:r>
              <a:rPr lang="en-US" sz="2400" i="1" dirty="0" smtClean="0">
                <a:latin typeface="Calibri"/>
                <a:cs typeface="Calibri"/>
              </a:rPr>
              <a:t>+ k</a:t>
            </a:r>
            <a:r>
              <a:rPr lang="en-US" sz="2800" i="1" dirty="0" smtClean="0">
                <a:latin typeface="Calibri"/>
                <a:cs typeface="Calibri"/>
              </a:rPr>
              <a:t>²√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66836" y="2048524"/>
            <a:ext cx="149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alibri"/>
                <a:cs typeface="Calibri"/>
              </a:rPr>
              <a:t>- 5k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 </a:t>
            </a:r>
            <a:r>
              <a:rPr lang="en-US" sz="2800" i="1" dirty="0" smtClean="0">
                <a:latin typeface="Calibri"/>
                <a:cs typeface="Calibri"/>
              </a:rPr>
              <a:t>= 0</a:t>
            </a:r>
            <a:endParaRPr lang="ru-RU" sz="2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27440" y="2477152"/>
            <a:ext cx="151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K(2k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400" i="1" dirty="0" smtClean="0">
                <a:latin typeface="Calibri"/>
                <a:cs typeface="Calibri"/>
              </a:rPr>
              <a:t>+ k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13324" y="2477152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alibri"/>
                <a:cs typeface="Calibri"/>
              </a:rPr>
              <a:t>- 5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2) </a:t>
            </a:r>
            <a:r>
              <a:rPr lang="en-US" sz="2800" i="1" dirty="0" smtClean="0">
                <a:latin typeface="Calibri"/>
                <a:cs typeface="Calibri"/>
              </a:rPr>
              <a:t>= 0</a:t>
            </a:r>
            <a:endParaRPr lang="ru-RU" sz="2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961489" y="2753021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 = 0</a:t>
            </a:r>
            <a:endParaRPr lang="ru-RU" sz="24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475527" y="3143248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Случай</a:t>
            </a:r>
            <a:r>
              <a:rPr lang="en-US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 </a:t>
            </a:r>
            <a:endParaRPr lang="ru-RU" sz="2000" b="1" dirty="0">
              <a:solidFill>
                <a:srgbClr val="0099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00166" y="3071810"/>
            <a:ext cx="154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❸ </a:t>
            </a:r>
            <a:r>
              <a:rPr lang="en-US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C </a:t>
            </a:r>
            <a:r>
              <a:rPr lang="en-US" sz="2400" i="1" dirty="0" smtClean="0">
                <a:solidFill>
                  <a:srgbClr val="009900"/>
                </a:solidFill>
                <a:latin typeface="Calibri"/>
                <a:cs typeface="Calibri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Calibri"/>
                <a:cs typeface="Calibri"/>
              </a:rPr>
              <a:t>4; 1</a:t>
            </a:r>
            <a:r>
              <a:rPr lang="en-US" sz="2400" i="1" dirty="0" smtClean="0">
                <a:solidFill>
                  <a:srgbClr val="009900"/>
                </a:solidFill>
                <a:latin typeface="Calibri"/>
                <a:cs typeface="Calibri"/>
              </a:rPr>
              <a:t>)</a:t>
            </a:r>
            <a:endParaRPr lang="ru-RU" sz="2400" i="1" dirty="0">
              <a:solidFill>
                <a:srgbClr val="0099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78109" y="3048656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2k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400" i="1" dirty="0" smtClean="0">
                <a:latin typeface="Calibri"/>
                <a:cs typeface="Calibri"/>
              </a:rPr>
              <a:t>+ k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888443" y="3048656"/>
            <a:ext cx="898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alibri"/>
                <a:cs typeface="Calibri"/>
              </a:rPr>
              <a:t>= 5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5851497" y="3110211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 =</a:t>
            </a:r>
            <a:endParaRPr lang="ru-RU" sz="2400" i="1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6357950" y="3357562"/>
            <a:ext cx="785818" cy="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97145" y="2928934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alibri"/>
                <a:cs typeface="Calibri"/>
              </a:rPr>
              <a:t>5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6286512" y="3286124"/>
            <a:ext cx="979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2</a:t>
            </a:r>
            <a:r>
              <a:rPr lang="en-US" sz="2800" i="1" dirty="0" smtClean="0">
                <a:latin typeface="Calibri"/>
                <a:cs typeface="Calibri"/>
              </a:rPr>
              <a:t> </a:t>
            </a:r>
            <a:r>
              <a:rPr lang="en-US" sz="2400" i="1" dirty="0" smtClean="0">
                <a:latin typeface="Calibri"/>
                <a:cs typeface="Calibri"/>
              </a:rPr>
              <a:t>+ 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</a:t>
            </a:r>
            <a:endParaRPr lang="ru-RU" sz="24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7361802" y="3143248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 =</a:t>
            </a:r>
            <a:endParaRPr lang="ru-RU" sz="2400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7825905" y="3120094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alibri"/>
                <a:cs typeface="Calibri"/>
              </a:rPr>
              <a:t>5</a:t>
            </a:r>
            <a:r>
              <a:rPr lang="en-US" sz="2800" i="1" dirty="0" smtClean="0">
                <a:latin typeface="Calibri"/>
                <a:cs typeface="Calibri"/>
              </a:rPr>
              <a:t>√</a:t>
            </a:r>
            <a:r>
              <a:rPr lang="en-US" sz="2400" i="1" dirty="0" smtClean="0">
                <a:latin typeface="Calibri"/>
                <a:cs typeface="Calibri"/>
              </a:rPr>
              <a:t>2 -5</a:t>
            </a:r>
            <a:endParaRPr lang="ru-RU" sz="2400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7652781" y="2786058"/>
            <a:ext cx="848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❶ А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493552" y="3631172"/>
            <a:ext cx="2650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y = |x - a| + 1</a:t>
            </a:r>
            <a:r>
              <a:rPr lang="en-US" b="1" dirty="0" smtClean="0">
                <a:solidFill>
                  <a:srgbClr val="424242"/>
                </a:solidFill>
                <a:latin typeface="Verdana"/>
              </a:rPr>
              <a:t>  </a:t>
            </a:r>
            <a:r>
              <a:rPr lang="en-US" dirty="0" smtClean="0">
                <a:solidFill>
                  <a:srgbClr val="9900CC"/>
                </a:solidFill>
                <a:latin typeface="Verdana"/>
              </a:rPr>
              <a:t>(</a:t>
            </a:r>
            <a:r>
              <a:rPr lang="en-US" b="1" dirty="0" smtClean="0">
                <a:solidFill>
                  <a:srgbClr val="9900CC"/>
                </a:solidFill>
                <a:latin typeface="Verdana"/>
              </a:rPr>
              <a:t>2</a:t>
            </a:r>
            <a:r>
              <a:rPr lang="en-US" dirty="0" smtClean="0">
                <a:solidFill>
                  <a:srgbClr val="9900CC"/>
                </a:solidFill>
                <a:latin typeface="Verdana"/>
              </a:rPr>
              <a:t>)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500430" y="4071942"/>
            <a:ext cx="4714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y = x - a + 1</a:t>
            </a:r>
            <a:r>
              <a:rPr lang="en-US" b="1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9900CC"/>
                </a:solidFill>
                <a:latin typeface="Verdana"/>
              </a:rPr>
              <a:t>–</a:t>
            </a:r>
            <a:r>
              <a:rPr lang="ru-RU" i="1" dirty="0" smtClean="0">
                <a:solidFill>
                  <a:srgbClr val="9900CC"/>
                </a:solidFill>
                <a:latin typeface="Verdana"/>
              </a:rPr>
              <a:t> правый луч «уголка»</a:t>
            </a:r>
            <a:endParaRPr lang="ru-RU" i="1" dirty="0"/>
          </a:p>
        </p:txBody>
      </p:sp>
      <p:pic>
        <p:nvPicPr>
          <p:cNvPr id="38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500570"/>
            <a:ext cx="571504" cy="549523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3160272" y="4572008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1           =</a:t>
            </a:r>
            <a:endParaRPr lang="ru-RU" sz="2400" i="1" dirty="0"/>
          </a:p>
        </p:txBody>
      </p:sp>
      <p:pic>
        <p:nvPicPr>
          <p:cNvPr id="40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500570"/>
            <a:ext cx="594364" cy="571504"/>
          </a:xfrm>
          <a:prstGeom prst="rect">
            <a:avLst/>
          </a:prstGeom>
          <a:noFill/>
        </p:spPr>
      </p:pic>
      <p:sp>
        <p:nvSpPr>
          <p:cNvPr id="41" name="TextBox 40"/>
          <p:cNvSpPr txBox="1"/>
          <p:nvPr/>
        </p:nvSpPr>
        <p:spPr>
          <a:xfrm>
            <a:off x="4429124" y="4572007"/>
            <a:ext cx="2161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4+</a:t>
            </a:r>
            <a:r>
              <a:rPr lang="en-US" sz="2400" i="1" dirty="0" smtClean="0">
                <a:solidFill>
                  <a:srgbClr val="9900CC"/>
                </a:solidFill>
              </a:rPr>
              <a:t>k          </a:t>
            </a:r>
            <a:r>
              <a:rPr lang="ru-RU" sz="2400" i="1" dirty="0" smtClean="0">
                <a:solidFill>
                  <a:srgbClr val="9900CC"/>
                </a:solidFill>
              </a:rPr>
              <a:t> </a:t>
            </a:r>
            <a:r>
              <a:rPr lang="en-US" sz="2400" i="1" dirty="0" smtClean="0"/>
              <a:t>-</a:t>
            </a:r>
            <a:r>
              <a:rPr lang="ru-RU" sz="2400" i="1" dirty="0" smtClean="0"/>
              <a:t> а</a:t>
            </a:r>
            <a:r>
              <a:rPr lang="en-US" sz="2400" i="1" dirty="0" smtClean="0"/>
              <a:t> </a:t>
            </a:r>
            <a:r>
              <a:rPr lang="ru-RU" sz="2400" i="1" dirty="0" smtClean="0"/>
              <a:t>+ </a:t>
            </a:r>
            <a:r>
              <a:rPr lang="en-US" sz="2400" i="1" dirty="0" smtClean="0"/>
              <a:t>1</a:t>
            </a:r>
            <a:endParaRPr lang="ru-RU" sz="24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6637800" y="4621465"/>
            <a:ext cx="1221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а</a:t>
            </a:r>
            <a:r>
              <a:rPr lang="en-US" sz="2400" i="1" dirty="0" smtClean="0"/>
              <a:t> </a:t>
            </a:r>
            <a:r>
              <a:rPr lang="ru-RU" sz="2400" i="1" dirty="0" smtClean="0"/>
              <a:t>= 4 + </a:t>
            </a:r>
            <a:r>
              <a:rPr lang="en-US" sz="2400" i="1" dirty="0" smtClean="0"/>
              <a:t>k</a:t>
            </a:r>
            <a:endParaRPr lang="ru-RU" sz="2400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6636339" y="5017056"/>
            <a:ext cx="56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9900CC"/>
                </a:solidFill>
              </a:rPr>
              <a:t>а</a:t>
            </a:r>
            <a:r>
              <a:rPr lang="en-US" sz="2400" b="1" i="1" dirty="0" smtClean="0">
                <a:solidFill>
                  <a:srgbClr val="9900CC"/>
                </a:solidFill>
              </a:rPr>
              <a:t> </a:t>
            </a:r>
            <a:r>
              <a:rPr lang="ru-RU" sz="2400" b="1" i="1" dirty="0" smtClean="0">
                <a:solidFill>
                  <a:srgbClr val="9900CC"/>
                </a:solidFill>
              </a:rPr>
              <a:t>=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49717" y="4978655"/>
            <a:ext cx="99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5</a:t>
            </a:r>
            <a:r>
              <a:rPr lang="en-US" sz="2800" b="1" i="1" dirty="0" smtClean="0">
                <a:solidFill>
                  <a:srgbClr val="9900CC"/>
                </a:solidFill>
                <a:latin typeface="Calibri"/>
                <a:cs typeface="Calibri"/>
              </a:rPr>
              <a:t>√</a:t>
            </a:r>
            <a:r>
              <a:rPr lang="en-US" sz="2400" b="1" i="1" dirty="0" smtClean="0">
                <a:solidFill>
                  <a:srgbClr val="9900CC"/>
                </a:solidFill>
                <a:latin typeface="Calibri"/>
                <a:cs typeface="Calibri"/>
              </a:rPr>
              <a:t>2 -1</a:t>
            </a:r>
            <a:endParaRPr lang="ru-RU" sz="2400" b="1" i="1" dirty="0">
              <a:solidFill>
                <a:srgbClr val="9900CC"/>
              </a:solidFill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rot="16200000" flipH="1">
            <a:off x="928662" y="1500174"/>
            <a:ext cx="3000396" cy="2428892"/>
          </a:xfrm>
          <a:prstGeom prst="straightConnector1">
            <a:avLst/>
          </a:prstGeom>
          <a:ln>
            <a:solidFill>
              <a:srgbClr val="9900CC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2285984" y="3429000"/>
            <a:ext cx="1285885" cy="785819"/>
          </a:xfrm>
          <a:prstGeom prst="straightConnector1">
            <a:avLst/>
          </a:prstGeom>
          <a:ln>
            <a:solidFill>
              <a:srgbClr val="0099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500034" y="4000504"/>
            <a:ext cx="2090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009900"/>
                </a:solidFill>
                <a:latin typeface="Verdana"/>
              </a:rPr>
              <a:t> 1</a:t>
            </a:r>
            <a:r>
              <a:rPr lang="ru-RU" sz="2000" b="1" i="1" dirty="0" smtClean="0">
                <a:solidFill>
                  <a:srgbClr val="009900"/>
                </a:solidFill>
                <a:latin typeface="Verdana"/>
              </a:rPr>
              <a:t> = </a:t>
            </a:r>
            <a:r>
              <a:rPr lang="en-US" sz="2000" b="1" i="1" dirty="0" smtClean="0">
                <a:solidFill>
                  <a:srgbClr val="009900"/>
                </a:solidFill>
                <a:latin typeface="Verdana"/>
              </a:rPr>
              <a:t>4</a:t>
            </a:r>
            <a:r>
              <a:rPr lang="ru-RU" sz="2000" b="1" i="1" dirty="0" smtClean="0">
                <a:solidFill>
                  <a:srgbClr val="009900"/>
                </a:solidFill>
                <a:latin typeface="Verdana"/>
              </a:rPr>
              <a:t> - </a:t>
            </a:r>
            <a:r>
              <a:rPr lang="ru-RU" sz="2000" b="1" i="1" dirty="0" smtClean="0">
                <a:latin typeface="Verdana"/>
              </a:rPr>
              <a:t>a + 1</a:t>
            </a:r>
            <a:endParaRPr lang="ru-RU" sz="2000" b="1" i="1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902551" y="4429132"/>
            <a:ext cx="10262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009900"/>
                </a:solidFill>
                <a:latin typeface="Verdana"/>
              </a:rPr>
              <a:t> </a:t>
            </a:r>
            <a:r>
              <a:rPr lang="ru-RU" sz="2000" b="1" i="1" dirty="0" smtClean="0">
                <a:solidFill>
                  <a:srgbClr val="009900"/>
                </a:solidFill>
                <a:latin typeface="Verdana"/>
              </a:rPr>
              <a:t>а = 4</a:t>
            </a:r>
            <a:endParaRPr lang="ru-RU" sz="2000" b="1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402556" y="5457782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50520" y="544366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101320" y="5372227"/>
            <a:ext cx="2286016" cy="571504"/>
          </a:xfrm>
          <a:prstGeom prst="rect">
            <a:avLst/>
          </a:prstGeom>
          <a:solidFill>
            <a:srgbClr val="C9FF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7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2824" y="5372228"/>
            <a:ext cx="594364" cy="571504"/>
          </a:xfrm>
          <a:prstGeom prst="rect">
            <a:avLst/>
          </a:prstGeom>
          <a:noFill/>
        </p:spPr>
      </p:pic>
      <p:pic>
        <p:nvPicPr>
          <p:cNvPr id="58" name="Picture 1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72956" y="5370392"/>
            <a:ext cx="571504" cy="549523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1029882" y="5410629"/>
            <a:ext cx="2470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(</a:t>
            </a:r>
            <a:r>
              <a:rPr lang="ru-RU" sz="2400" i="1" dirty="0" smtClean="0"/>
              <a:t>4-</a:t>
            </a:r>
            <a:r>
              <a:rPr lang="en-US" sz="2400" i="1" dirty="0" smtClean="0">
                <a:solidFill>
                  <a:srgbClr val="0000FF"/>
                </a:solidFill>
              </a:rPr>
              <a:t>k</a:t>
            </a:r>
            <a:r>
              <a:rPr lang="en-US" sz="2400" i="1" dirty="0" smtClean="0">
                <a:solidFill>
                  <a:srgbClr val="9900CC"/>
                </a:solidFill>
              </a:rPr>
              <a:t>          </a:t>
            </a:r>
            <a:r>
              <a:rPr lang="en-US" sz="2400" i="1" dirty="0" smtClean="0"/>
              <a:t>; 1         </a:t>
            </a:r>
            <a:r>
              <a:rPr lang="ru-RU" sz="2400" i="1" dirty="0" smtClean="0"/>
              <a:t> </a:t>
            </a:r>
            <a:r>
              <a:rPr lang="en-US" sz="2400" i="1" dirty="0" smtClean="0"/>
              <a:t>)</a:t>
            </a:r>
            <a:endParaRPr lang="ru-RU" sz="2400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638330" y="5502962"/>
            <a:ext cx="255198" cy="369332"/>
          </a:xfrm>
          <a:prstGeom prst="rect">
            <a:avLst/>
          </a:prstGeom>
          <a:solidFill>
            <a:srgbClr val="C9FFC9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-</a:t>
            </a:r>
            <a:endParaRPr lang="ru-RU" b="1" dirty="0"/>
          </a:p>
        </p:txBody>
      </p:sp>
      <p:cxnSp>
        <p:nvCxnSpPr>
          <p:cNvPr id="61" name="Прямая со стрелкой 60"/>
          <p:cNvCxnSpPr/>
          <p:nvPr/>
        </p:nvCxnSpPr>
        <p:spPr>
          <a:xfrm rot="5400000" flipH="1" flipV="1">
            <a:off x="1035819" y="2893215"/>
            <a:ext cx="4286280" cy="785818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3493552" y="5345684"/>
            <a:ext cx="2650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y = |x - a| + 1</a:t>
            </a:r>
            <a:r>
              <a:rPr lang="en-US" b="1" dirty="0" smtClean="0">
                <a:solidFill>
                  <a:srgbClr val="424242"/>
                </a:solidFill>
                <a:latin typeface="Verdana"/>
              </a:rPr>
              <a:t>  </a:t>
            </a:r>
            <a:r>
              <a:rPr lang="en-US" dirty="0" smtClean="0">
                <a:solidFill>
                  <a:srgbClr val="9900CC"/>
                </a:solidFill>
                <a:latin typeface="Verdana"/>
              </a:rPr>
              <a:t>(</a:t>
            </a:r>
            <a:r>
              <a:rPr lang="en-US" b="1" dirty="0" smtClean="0">
                <a:solidFill>
                  <a:srgbClr val="9900CC"/>
                </a:solidFill>
                <a:latin typeface="Verdana"/>
              </a:rPr>
              <a:t>2</a:t>
            </a:r>
            <a:r>
              <a:rPr lang="en-US" dirty="0" smtClean="0">
                <a:solidFill>
                  <a:srgbClr val="9900CC"/>
                </a:solidFill>
                <a:latin typeface="Verdana"/>
              </a:rPr>
              <a:t>)</a:t>
            </a: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3428992" y="5643578"/>
            <a:ext cx="4998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ru-RU" b="1" dirty="0" smtClean="0">
                <a:solidFill>
                  <a:srgbClr val="424242"/>
                </a:solidFill>
                <a:latin typeface="Verdana"/>
              </a:rPr>
              <a:t>y = - x + a + 1</a:t>
            </a:r>
            <a:r>
              <a:rPr lang="en-US" b="1" dirty="0" smtClean="0">
                <a:solidFill>
                  <a:srgbClr val="424242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Verdana"/>
              </a:rPr>
              <a:t>–</a:t>
            </a:r>
            <a:r>
              <a:rPr lang="ru-RU" i="1" dirty="0" smtClean="0">
                <a:solidFill>
                  <a:srgbClr val="0000FF"/>
                </a:solidFill>
                <a:latin typeface="Verdana"/>
              </a:rPr>
              <a:t> левый луч «уголка»</a:t>
            </a:r>
            <a:endParaRPr lang="ru-RU" i="1" dirty="0">
              <a:solidFill>
                <a:srgbClr val="0000FF"/>
              </a:solidFill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1142976" y="5786454"/>
            <a:ext cx="2500330" cy="71438"/>
          </a:xfrm>
          <a:prstGeom prst="straightConnector1">
            <a:avLst/>
          </a:prstGeom>
          <a:ln>
            <a:solidFill>
              <a:srgbClr val="0099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70938" y="5814972"/>
            <a:ext cx="1500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</a:rPr>
              <a:t>аналогично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219869" y="5967731"/>
            <a:ext cx="56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а</a:t>
            </a:r>
            <a:r>
              <a:rPr lang="en-US" sz="2400" b="1" i="1" dirty="0" smtClean="0">
                <a:solidFill>
                  <a:srgbClr val="0000FF"/>
                </a:solidFill>
              </a:rPr>
              <a:t> </a:t>
            </a:r>
            <a:r>
              <a:rPr lang="ru-RU" sz="2400" b="1" i="1" dirty="0" smtClean="0">
                <a:solidFill>
                  <a:srgbClr val="0000FF"/>
                </a:solidFill>
              </a:rPr>
              <a:t>=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727924" y="5929330"/>
            <a:ext cx="1063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9 - </a:t>
            </a:r>
            <a:r>
              <a:rPr lang="en-US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5</a:t>
            </a:r>
            <a:r>
              <a:rPr lang="en-US" sz="2800" b="1" i="1" dirty="0" smtClean="0">
                <a:solidFill>
                  <a:srgbClr val="0000FF"/>
                </a:solidFill>
                <a:latin typeface="Calibri"/>
                <a:cs typeface="Calibri"/>
              </a:rPr>
              <a:t>√</a:t>
            </a:r>
            <a:r>
              <a:rPr lang="en-US" sz="2400" b="1" i="1" dirty="0" smtClean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601583" y="6143644"/>
            <a:ext cx="1271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Ответ:</a:t>
            </a:r>
            <a:endParaRPr lang="ru-RU" sz="2400" b="1" i="1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1000100" y="4443426"/>
            <a:ext cx="914400" cy="342896"/>
          </a:xfrm>
          <a:prstGeom prst="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6643702" y="5072074"/>
            <a:ext cx="1500198" cy="342896"/>
          </a:xfrm>
          <a:prstGeom prst="rect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2285984" y="6015062"/>
            <a:ext cx="1500198" cy="34289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8653890" y="71414"/>
            <a:ext cx="4187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r>
              <a:rPr lang="en-US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8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0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77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770" decel="100000"/>
                                        <p:tgtEl>
                                          <p:spTgt spid="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1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000"/>
                            </p:stCondLst>
                            <p:childTnLst>
                              <p:par>
                                <p:cTn id="1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000"/>
                            </p:stCondLst>
                            <p:childTnLst>
                              <p:par>
                                <p:cTn id="2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77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9" dur="770" decel="100000"/>
                                        <p:tgtEl>
                                          <p:spTgt spid="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1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3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770" decel="100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8" dur="770" decel="100000"/>
                                        <p:tgtEl>
                                          <p:spTgt spid="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0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2" dur="77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3000"/>
                            </p:stCondLst>
                            <p:childTnLst>
                              <p:par>
                                <p:cTn id="2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7000"/>
                            </p:stCondLst>
                            <p:childTnLst>
                              <p:par>
                                <p:cTn id="27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160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16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9000"/>
                            </p:stCondLst>
                            <p:childTnLst>
                              <p:par>
                                <p:cTn id="2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000"/>
                            </p:stCondLst>
                            <p:childTnLst>
                              <p:par>
                                <p:cTn id="3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770" decel="100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0" dur="770" decel="100000"/>
                                        <p:tgtEl>
                                          <p:spTgt spid="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2" dur="77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4" dur="77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770" decel="100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9" dur="770" decel="100000"/>
                                        <p:tgtEl>
                                          <p:spTgt spid="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1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3" dur="77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770" decel="100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8" dur="770" decel="100000"/>
                                        <p:tgtEl>
                                          <p:spTgt spid="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0" dur="77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2" dur="77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770" decel="100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7" dur="770" decel="100000"/>
                                        <p:tgtEl>
                                          <p:spTgt spid="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9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1" dur="77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3" grpId="0" animBg="1"/>
      <p:bldP spid="72" grpId="0" animBg="1"/>
      <p:bldP spid="68" grpId="0" animBg="1"/>
      <p:bldP spid="66" grpId="0" animBg="1"/>
      <p:bldP spid="43" grpId="0" animBg="1"/>
      <p:bldP spid="2" grpId="0"/>
      <p:bldP spid="3" grpId="0" animBg="1"/>
      <p:bldP spid="6" grpId="0"/>
      <p:bldP spid="7" grpId="0"/>
      <p:bldP spid="8" grpId="0" animBg="1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/>
      <p:bldP spid="41" grpId="0"/>
      <p:bldP spid="42" grpId="0"/>
      <p:bldP spid="44" grpId="0"/>
      <p:bldP spid="45" grpId="0"/>
      <p:bldP spid="52" grpId="0"/>
      <p:bldP spid="53" grpId="0"/>
      <p:bldP spid="54" grpId="0"/>
      <p:bldP spid="55" grpId="0"/>
      <p:bldP spid="56" grpId="0" animBg="1"/>
      <p:bldP spid="59" grpId="0"/>
      <p:bldP spid="60" grpId="0" animBg="1"/>
      <p:bldP spid="64" grpId="0"/>
      <p:bldP spid="65" grpId="0"/>
      <p:bldP spid="69" grpId="0"/>
      <p:bldP spid="70" grpId="0"/>
      <p:bldP spid="71" grpId="0"/>
      <p:bldP spid="74" grpId="0"/>
      <p:bldP spid="75" grpId="0" animBg="1"/>
      <p:bldP spid="76" grpId="0" animBg="1"/>
      <p:bldP spid="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1004841" y="5434628"/>
            <a:ext cx="5853175" cy="1066206"/>
            <a:chOff x="214282" y="5077438"/>
            <a:chExt cx="5853175" cy="106620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214282" y="5143512"/>
              <a:ext cx="5786478" cy="10001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214282" y="5077438"/>
              <a:ext cx="5853175" cy="1066206"/>
              <a:chOff x="2989966" y="2977218"/>
              <a:chExt cx="5853175" cy="1066206"/>
            </a:xfrm>
          </p:grpSpPr>
          <p:pic>
            <p:nvPicPr>
              <p:cNvPr id="48130" name="Picture 2"/>
              <p:cNvPicPr>
                <a:picLocks noChangeAspect="1" noChangeArrowheads="1"/>
              </p:cNvPicPr>
              <p:nvPr/>
            </p:nvPicPr>
            <p:blipFill>
              <a:blip r:embed="rId2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355755" y="3286124"/>
                <a:ext cx="1716443" cy="500066"/>
              </a:xfrm>
              <a:prstGeom prst="rect">
                <a:avLst/>
              </a:prstGeom>
              <a:noFill/>
            </p:spPr>
          </p:pic>
          <p:pic>
            <p:nvPicPr>
              <p:cNvPr id="48129" name="Picture 1"/>
              <p:cNvPicPr>
                <a:picLocks noChangeAspect="1" noChangeArrowheads="1"/>
              </p:cNvPicPr>
              <p:nvPr/>
            </p:nvPicPr>
            <p:blipFill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328687" y="3286124"/>
                <a:ext cx="243841" cy="381001"/>
              </a:xfrm>
              <a:prstGeom prst="rect">
                <a:avLst/>
              </a:prstGeom>
              <a:noFill/>
            </p:spPr>
          </p:pic>
          <p:sp>
            <p:nvSpPr>
              <p:cNvPr id="48131" name="Rectangle 3"/>
              <p:cNvSpPr>
                <a:spLocks noChangeArrowheads="1"/>
              </p:cNvSpPr>
              <p:nvPr/>
            </p:nvSpPr>
            <p:spPr bwMode="auto">
              <a:xfrm>
                <a:off x="2989966" y="2977218"/>
                <a:ext cx="5767605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</a:t>
                </a: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Найдите все значения а, при каждом из которых 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уравнение 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32" name="Rectangle 4"/>
              <p:cNvSpPr>
                <a:spLocks noChangeArrowheads="1"/>
              </p:cNvSpPr>
              <p:nvPr/>
            </p:nvSpPr>
            <p:spPr bwMode="auto">
              <a:xfrm>
                <a:off x="6000760" y="3286124"/>
                <a:ext cx="284238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на промежутке [0; +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  ) 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133" name="Rectangle 5"/>
              <p:cNvSpPr>
                <a:spLocks noChangeArrowheads="1"/>
              </p:cNvSpPr>
              <p:nvPr/>
            </p:nvSpPr>
            <p:spPr bwMode="auto">
              <a:xfrm>
                <a:off x="3000364" y="3643314"/>
                <a:ext cx="294869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имеет более двух корней</a:t>
                </a:r>
                <a:r>
                  <a:rPr lang="en-US" sz="2000" dirty="0" smtClean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.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3" name="Группа 22"/>
          <p:cNvGrpSpPr/>
          <p:nvPr/>
        </p:nvGrpSpPr>
        <p:grpSpPr>
          <a:xfrm>
            <a:off x="1000100" y="4214818"/>
            <a:ext cx="5786478" cy="1015663"/>
            <a:chOff x="214282" y="3857628"/>
            <a:chExt cx="5786478" cy="1015663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214282" y="3929066"/>
              <a:ext cx="5786478" cy="914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214282" y="3857628"/>
              <a:ext cx="5643602" cy="1015663"/>
              <a:chOff x="2286000" y="2967335"/>
              <a:chExt cx="5643602" cy="1015663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2286000" y="2967335"/>
                <a:ext cx="5643602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000" dirty="0" smtClean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Найдите все значения а, при каждом из которых </a:t>
                </a:r>
                <a:endParaRPr lang="ru-RU" sz="2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000" dirty="0" smtClean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уравнение</a:t>
                </a:r>
                <a:r>
                  <a:rPr lang="en-US" sz="2000" dirty="0" smtClean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     </a:t>
                </a:r>
                <a:r>
                  <a:rPr lang="ru-RU" sz="2000" dirty="0" smtClean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на промежутке </a:t>
                </a:r>
                <a:r>
                  <a:rPr lang="en-US" sz="2000" dirty="0" smtClean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[0;+</a:t>
                </a:r>
                <a:r>
                  <a:rPr lang="en-US" sz="2000" dirty="0" smtClean="0">
                    <a:latin typeface="Calibri"/>
                    <a:ea typeface="Calibri" pitchFamily="34" charset="0"/>
                    <a:cs typeface="Calibri"/>
                  </a:rPr>
                  <a:t>∞)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000" dirty="0" smtClean="0"/>
                  <a:t>имеет ровно два корня.</a:t>
                </a:r>
                <a:endParaRPr lang="ru-RU" sz="2000" dirty="0"/>
              </a:p>
            </p:txBody>
          </p:sp>
          <p:grpSp>
            <p:nvGrpSpPr>
              <p:cNvPr id="20" name="Группа 19"/>
              <p:cNvGrpSpPr/>
              <p:nvPr/>
            </p:nvGrpSpPr>
            <p:grpSpPr>
              <a:xfrm>
                <a:off x="3571884" y="3171766"/>
                <a:ext cx="1785950" cy="614424"/>
                <a:chOff x="4429140" y="4243336"/>
                <a:chExt cx="1785950" cy="614424"/>
              </a:xfrm>
            </p:grpSpPr>
            <p:sp>
              <p:nvSpPr>
                <p:cNvPr id="13" name="TextBox 12"/>
                <p:cNvSpPr txBox="1"/>
                <p:nvPr/>
              </p:nvSpPr>
              <p:spPr>
                <a:xfrm>
                  <a:off x="4429140" y="4357694"/>
                  <a:ext cx="112242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Times New Roman" pitchFamily="18" charset="0"/>
                      <a:cs typeface="Times New Roman" pitchFamily="18" charset="0"/>
                    </a:rPr>
                    <a:t>a|x – 4| =</a:t>
                  </a:r>
                  <a:endParaRPr lang="ru-RU" sz="2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>
                  <a:off x="5551563" y="4572008"/>
                  <a:ext cx="52065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5687870" y="4243336"/>
                  <a:ext cx="3129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Times New Roman" pitchFamily="18" charset="0"/>
                      <a:cs typeface="Times New Roman" pitchFamily="18" charset="0"/>
                    </a:rPr>
                    <a:t>5</a:t>
                  </a:r>
                  <a:endParaRPr lang="ru-RU" sz="2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5501433" y="4457650"/>
                  <a:ext cx="71365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Times New Roman" pitchFamily="18" charset="0"/>
                      <a:cs typeface="Times New Roman" pitchFamily="18" charset="0"/>
                    </a:rPr>
                    <a:t>x + 1</a:t>
                  </a:r>
                  <a:endParaRPr lang="ru-RU" sz="2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39" name="Группа 38"/>
          <p:cNvGrpSpPr/>
          <p:nvPr/>
        </p:nvGrpSpPr>
        <p:grpSpPr>
          <a:xfrm>
            <a:off x="928662" y="285728"/>
            <a:ext cx="5857916" cy="1471680"/>
            <a:chOff x="142844" y="2786058"/>
            <a:chExt cx="5857916" cy="1471680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228576" y="2857496"/>
              <a:ext cx="5772184" cy="1357322"/>
            </a:xfrm>
            <a:prstGeom prst="rect">
              <a:avLst/>
            </a:prstGeom>
            <a:solidFill>
              <a:srgbClr val="FFE7FF"/>
            </a:solidFill>
            <a:ln w="31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6" name="Группа 35"/>
            <p:cNvGrpSpPr/>
            <p:nvPr/>
          </p:nvGrpSpPr>
          <p:grpSpPr>
            <a:xfrm>
              <a:off x="2902398" y="3357562"/>
              <a:ext cx="2955486" cy="900176"/>
              <a:chOff x="4786314" y="3028890"/>
              <a:chExt cx="2955486" cy="900176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929190" y="3028890"/>
                <a:ext cx="20265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(y+2x)(2y+x) </a:t>
                </a:r>
                <a:r>
                  <a:rPr lang="en-US" sz="2000" dirty="0" smtClean="0">
                    <a:latin typeface="Calibri"/>
                    <a:cs typeface="Calibri"/>
                  </a:rPr>
                  <a:t>≤ 0,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902937" y="3314642"/>
                <a:ext cx="236154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Calibri"/>
                    <a:cs typeface="Calibri"/>
                  </a:rPr>
                  <a:t>√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(x – a)</a:t>
                </a:r>
                <a:r>
                  <a:rPr lang="en-US" sz="2000" dirty="0" smtClean="0">
                    <a:latin typeface="Calibri"/>
                    <a:cs typeface="Calibri"/>
                  </a:rPr>
                  <a:t>² + (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y – a)</a:t>
                </a:r>
                <a:r>
                  <a:rPr lang="en-US" sz="2000" dirty="0" smtClean="0">
                    <a:latin typeface="Calibri"/>
                    <a:cs typeface="Calibri"/>
                  </a:rPr>
                  <a:t>² =</a:t>
                </a:r>
                <a:endParaRPr lang="ru-RU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5143504" y="3429000"/>
                <a:ext cx="1714512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7072330" y="3571876"/>
                <a:ext cx="571504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7000892" y="3214686"/>
                <a:ext cx="7409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|a + 1|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4" name="Группа 33"/>
              <p:cNvGrpSpPr/>
              <p:nvPr/>
            </p:nvGrpSpPr>
            <p:grpSpPr>
              <a:xfrm>
                <a:off x="7072330" y="3386080"/>
                <a:ext cx="500066" cy="542986"/>
                <a:chOff x="7429520" y="5000636"/>
                <a:chExt cx="500066" cy="542986"/>
              </a:xfrm>
            </p:grpSpPr>
            <p:sp>
              <p:nvSpPr>
                <p:cNvPr id="32" name="TextBox 31"/>
                <p:cNvSpPr txBox="1"/>
                <p:nvPr/>
              </p:nvSpPr>
              <p:spPr>
                <a:xfrm>
                  <a:off x="7429520" y="5143512"/>
                  <a:ext cx="45397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2000" dirty="0" smtClean="0">
                      <a:latin typeface="Times New Roman" pitchFamily="18" charset="0"/>
                      <a:cs typeface="Times New Roman" pitchFamily="18" charset="0"/>
                    </a:rPr>
                    <a:t>√</a:t>
                  </a:r>
                  <a:r>
                    <a:rPr lang="en-US" sz="2000" dirty="0" smtClean="0">
                      <a:latin typeface="Times New Roman" pitchFamily="18" charset="0"/>
                      <a:cs typeface="Times New Roman" pitchFamily="18" charset="0"/>
                    </a:rPr>
                    <a:t>5</a:t>
                  </a:r>
                  <a:endParaRPr lang="ru-RU" sz="2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TextBox 32"/>
                <p:cNvSpPr txBox="1"/>
                <p:nvPr/>
              </p:nvSpPr>
              <p:spPr>
                <a:xfrm>
                  <a:off x="7563780" y="5000636"/>
                  <a:ext cx="3658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2000" dirty="0" smtClean="0">
                      <a:latin typeface="Times New Roman" pitchFamily="18" charset="0"/>
                      <a:cs typeface="Times New Roman" pitchFamily="18" charset="0"/>
                    </a:rPr>
                    <a:t>─</a:t>
                  </a:r>
                  <a:endParaRPr lang="ru-RU" sz="2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5" name="Левая фигурная скобка 34"/>
              <p:cNvSpPr/>
              <p:nvPr/>
            </p:nvSpPr>
            <p:spPr>
              <a:xfrm>
                <a:off x="4786314" y="3071810"/>
                <a:ext cx="226886" cy="642942"/>
              </a:xfrm>
              <a:prstGeom prst="leftBrac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42844" y="2786058"/>
              <a:ext cx="45744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      Найдите все значения параметра а,</a:t>
              </a:r>
            </a:p>
            <a:p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при каждом из которых система</a:t>
              </a:r>
            </a:p>
            <a:p>
              <a:endParaRPr lang="ru-RU" sz="20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имеет ровно два решения</a:t>
              </a:r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1000100" y="1928802"/>
            <a:ext cx="5500726" cy="1631216"/>
            <a:chOff x="0" y="1685916"/>
            <a:chExt cx="5643602" cy="1631216"/>
          </a:xfrm>
        </p:grpSpPr>
        <p:sp>
          <p:nvSpPr>
            <p:cNvPr id="41" name="Rectangle 1"/>
            <p:cNvSpPr>
              <a:spLocks noChangeArrowheads="1"/>
            </p:cNvSpPr>
            <p:nvPr/>
          </p:nvSpPr>
          <p:spPr bwMode="auto">
            <a:xfrm>
              <a:off x="0" y="1685916"/>
              <a:ext cx="5643602" cy="16312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2">
                  <a:lumMod val="50000"/>
                </a:scheme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Найдите все значения параметра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sz="20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а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при каждом из которых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система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уравнений    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имеет ровно четыре решения.</a:t>
              </a:r>
            </a:p>
          </p:txBody>
        </p:sp>
        <p:pic>
          <p:nvPicPr>
            <p:cNvPr id="42" name="Picture 2" descr="http://reshuege.ru:89/formula/20/20bd66293f1e68f20d934ed0979d9ea0.pn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671002" y="2357430"/>
              <a:ext cx="2472370" cy="657395"/>
            </a:xfrm>
            <a:prstGeom prst="rect">
              <a:avLst/>
            </a:prstGeom>
            <a:noFill/>
          </p:spPr>
        </p:pic>
      </p:grpSp>
      <p:grpSp>
        <p:nvGrpSpPr>
          <p:cNvPr id="43" name="Группа 42"/>
          <p:cNvGrpSpPr/>
          <p:nvPr/>
        </p:nvGrpSpPr>
        <p:grpSpPr>
          <a:xfrm>
            <a:off x="1082715" y="3600448"/>
            <a:ext cx="4552657" cy="471548"/>
            <a:chOff x="843082" y="4529088"/>
            <a:chExt cx="4552657" cy="471548"/>
          </a:xfrm>
        </p:grpSpPr>
        <p:sp>
          <p:nvSpPr>
            <p:cNvPr id="44" name="Rectangle 5"/>
            <p:cNvSpPr>
              <a:spLocks noChangeArrowheads="1"/>
            </p:cNvSpPr>
            <p:nvPr/>
          </p:nvSpPr>
          <p:spPr bwMode="auto">
            <a:xfrm>
              <a:off x="843082" y="4529088"/>
              <a:ext cx="4552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Ответ: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         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 ;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              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 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;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          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 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"/>
                  <a:cs typeface="Arial" pitchFamily="34" charset="0"/>
                </a:rPr>
                <a:t>. 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pic>
          <p:nvPicPr>
            <p:cNvPr id="45" name="Picture 6" descr="http://reshuege.ru:89/formula/89/89ce5d0032f2bf3e6beced502cece469.pn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1794322" y="4572008"/>
              <a:ext cx="705976" cy="428628"/>
            </a:xfrm>
            <a:prstGeom prst="rect">
              <a:avLst/>
            </a:prstGeom>
            <a:noFill/>
          </p:spPr>
        </p:pic>
        <p:pic>
          <p:nvPicPr>
            <p:cNvPr id="46" name="Picture 7" descr="http://reshuege.ru:89/formula/3c/3cf85141f95798d76a99613d273ef9c2.pn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643175" y="4666724"/>
              <a:ext cx="1214445" cy="191036"/>
            </a:xfrm>
            <a:prstGeom prst="rect">
              <a:avLst/>
            </a:prstGeom>
            <a:noFill/>
          </p:spPr>
        </p:pic>
        <p:pic>
          <p:nvPicPr>
            <p:cNvPr id="47" name="Picture 8" descr="http://reshuege.ru:89/formula/0c/0c0744578f658f8da19cc2c9cb16a3c7.pn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071934" y="4660910"/>
              <a:ext cx="885827" cy="19685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14282" y="571480"/>
            <a:ext cx="6572296" cy="2571768"/>
            <a:chOff x="1500166" y="928670"/>
            <a:chExt cx="5929354" cy="2571768"/>
          </a:xfrm>
          <a:solidFill>
            <a:srgbClr val="EFFEFF"/>
          </a:solidFill>
        </p:grpSpPr>
        <p:grpSp>
          <p:nvGrpSpPr>
            <p:cNvPr id="3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6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7" name="Прямая соединительная линия 6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Прямая соединительная линия 3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Прямая со стрелкой 86"/>
          <p:cNvCxnSpPr/>
          <p:nvPr/>
        </p:nvCxnSpPr>
        <p:spPr>
          <a:xfrm>
            <a:off x="593731" y="1857364"/>
            <a:ext cx="250033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 rot="5400000" flipH="1" flipV="1">
            <a:off x="1023947" y="1856570"/>
            <a:ext cx="142717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Равнобедренный треугольник 99"/>
          <p:cNvSpPr/>
          <p:nvPr/>
        </p:nvSpPr>
        <p:spPr>
          <a:xfrm rot="18929475">
            <a:off x="1783790" y="1676205"/>
            <a:ext cx="696378" cy="1094133"/>
          </a:xfrm>
          <a:prstGeom prst="triangle">
            <a:avLst/>
          </a:prstGeom>
          <a:solidFill>
            <a:schemeClr val="accent6">
              <a:lumMod val="20000"/>
              <a:lumOff val="8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1" name="Равнобедренный треугольник 100"/>
          <p:cNvSpPr/>
          <p:nvPr/>
        </p:nvSpPr>
        <p:spPr>
          <a:xfrm rot="8208682">
            <a:off x="1134677" y="1068755"/>
            <a:ext cx="570403" cy="934275"/>
          </a:xfrm>
          <a:prstGeom prst="triangle">
            <a:avLst/>
          </a:prstGeom>
          <a:solidFill>
            <a:schemeClr val="accent6">
              <a:lumMod val="20000"/>
              <a:lumOff val="8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 flipV="1">
            <a:off x="593731" y="928670"/>
            <a:ext cx="2214578" cy="20002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10800000">
            <a:off x="1165235" y="1571612"/>
            <a:ext cx="1285884" cy="6429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16200000" flipV="1">
            <a:off x="1200955" y="1607331"/>
            <a:ext cx="1143008" cy="64294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Овал 106"/>
          <p:cNvSpPr/>
          <p:nvPr/>
        </p:nvSpPr>
        <p:spPr>
          <a:xfrm>
            <a:off x="1593863" y="857232"/>
            <a:ext cx="1214446" cy="1143008"/>
          </a:xfrm>
          <a:prstGeom prst="ellipse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1157317" y="212109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400" dirty="0">
              <a:solidFill>
                <a:srgbClr val="0000FF"/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665169" y="1714488"/>
            <a:ext cx="1214446" cy="1143008"/>
          </a:xfrm>
          <a:prstGeom prst="ellipse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rot="10800000" flipV="1">
            <a:off x="1665301" y="1428736"/>
            <a:ext cx="571504" cy="2857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>
            <a:off x="1843899" y="1535894"/>
            <a:ext cx="500062" cy="28575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2086011" y="128586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400" dirty="0">
              <a:solidFill>
                <a:srgbClr val="0000FF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879483" y="1071546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y=-2x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79417" y="1375934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y=-</a:t>
            </a:r>
            <a:r>
              <a:rPr lang="en-US" b="1" i="1" dirty="0" smtClean="0">
                <a:solidFill>
                  <a:srgbClr val="C00000"/>
                </a:solidFill>
                <a:latin typeface="Calibri"/>
                <a:cs typeface="Calibri"/>
              </a:rPr>
              <a:t>¹∕₂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714612" y="71435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y = x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41600" y="1357298"/>
            <a:ext cx="866775" cy="476250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3428992" y="571480"/>
            <a:ext cx="3500462" cy="26432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5143504" y="1285860"/>
            <a:ext cx="3714776" cy="1857388"/>
            <a:chOff x="1500166" y="928670"/>
            <a:chExt cx="5929354" cy="2571768"/>
          </a:xfrm>
          <a:solidFill>
            <a:srgbClr val="EFFEFF"/>
          </a:solidFill>
        </p:grpSpPr>
        <p:grpSp>
          <p:nvGrpSpPr>
            <p:cNvPr id="45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48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49" name="Прямая соединительная линия 48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Прямая соединительная линия 45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5214942" y="895633"/>
            <a:ext cx="194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х</a:t>
            </a:r>
            <a:r>
              <a:rPr lang="ru-RU" sz="2400" i="1" dirty="0" smtClean="0">
                <a:latin typeface="Calibri"/>
                <a:cs typeface="Calibri"/>
              </a:rPr>
              <a:t>² + (у-3)² = а²</a:t>
            </a:r>
            <a:endParaRPr lang="ru-RU" sz="2400" i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7132431" y="895633"/>
            <a:ext cx="1797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О(0; 3), </a:t>
            </a:r>
            <a:r>
              <a:rPr lang="en-US" sz="2400" i="1" dirty="0" smtClean="0"/>
              <a:t>R = a</a:t>
            </a:r>
            <a:endParaRPr lang="ru-RU" sz="2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5214942" y="824195"/>
            <a:ext cx="3571900" cy="461665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/>
              <a:t>Увидели</a:t>
            </a:r>
            <a:r>
              <a:rPr lang="en-US" sz="2400" i="1" dirty="0" smtClean="0"/>
              <a:t> </a:t>
            </a:r>
            <a:r>
              <a:rPr lang="ru-RU" sz="2400" i="1" dirty="0" smtClean="0"/>
              <a:t>окружность ?</a:t>
            </a:r>
            <a:endParaRPr lang="ru-RU" sz="2400" i="1" dirty="0"/>
          </a:p>
        </p:txBody>
      </p:sp>
      <p:sp>
        <p:nvSpPr>
          <p:cNvPr id="112" name="Ромб 111"/>
          <p:cNvSpPr/>
          <p:nvPr/>
        </p:nvSpPr>
        <p:spPr>
          <a:xfrm>
            <a:off x="6643702" y="1785926"/>
            <a:ext cx="1143008" cy="857256"/>
          </a:xfrm>
          <a:prstGeom prst="diamond">
            <a:avLst/>
          </a:prstGeom>
          <a:solidFill>
            <a:schemeClr val="accent5">
              <a:lumMod val="40000"/>
              <a:lumOff val="60000"/>
              <a:alpha val="53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3" name="TextBox 112"/>
          <p:cNvSpPr txBox="1"/>
          <p:nvPr/>
        </p:nvSpPr>
        <p:spPr>
          <a:xfrm>
            <a:off x="428596" y="142852"/>
            <a:ext cx="2911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u="sng" dirty="0" smtClean="0">
                <a:solidFill>
                  <a:srgbClr val="0000FF"/>
                </a:solidFill>
              </a:rPr>
              <a:t>Указания ГРАФИЧЕСКИЕ:</a:t>
            </a:r>
            <a:endParaRPr lang="ru-RU" sz="2000" b="1" i="1" u="sng" dirty="0">
              <a:solidFill>
                <a:srgbClr val="0000FF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5214942" y="857232"/>
            <a:ext cx="3571900" cy="428628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5" name="Прямая со стрелкой 114"/>
          <p:cNvCxnSpPr/>
          <p:nvPr/>
        </p:nvCxnSpPr>
        <p:spPr>
          <a:xfrm>
            <a:off x="5857884" y="2215348"/>
            <a:ext cx="250033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 стрелкой 119"/>
          <p:cNvCxnSpPr/>
          <p:nvPr/>
        </p:nvCxnSpPr>
        <p:spPr>
          <a:xfrm rot="5400000" flipH="1" flipV="1">
            <a:off x="5930910" y="2214554"/>
            <a:ext cx="142717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7572396" y="22024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8</a:t>
            </a:r>
            <a:endParaRPr lang="ru-RU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6413454" y="15716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6342922" y="248816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-3</a:t>
            </a:r>
            <a:endParaRPr lang="ru-RU" b="1" dirty="0"/>
          </a:p>
        </p:txBody>
      </p:sp>
      <p:sp>
        <p:nvSpPr>
          <p:cNvPr id="139" name="Овал 138"/>
          <p:cNvSpPr/>
          <p:nvPr/>
        </p:nvSpPr>
        <p:spPr>
          <a:xfrm>
            <a:off x="6643702" y="1643050"/>
            <a:ext cx="1057276" cy="107157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0" name="Овал 139"/>
          <p:cNvSpPr/>
          <p:nvPr/>
        </p:nvSpPr>
        <p:spPr>
          <a:xfrm>
            <a:off x="6500826" y="1500174"/>
            <a:ext cx="1357322" cy="135732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1" name="Овал 140"/>
          <p:cNvSpPr/>
          <p:nvPr/>
        </p:nvSpPr>
        <p:spPr>
          <a:xfrm>
            <a:off x="6858016" y="1857364"/>
            <a:ext cx="642942" cy="71438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 rot="10800000">
            <a:off x="6143636" y="1785926"/>
            <a:ext cx="1357322" cy="1143008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10800000" flipV="1">
            <a:off x="6072198" y="1428736"/>
            <a:ext cx="1500198" cy="128588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rot="10800000">
            <a:off x="6643702" y="1285860"/>
            <a:ext cx="1571636" cy="1357322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10800000" flipV="1">
            <a:off x="6643702" y="1643050"/>
            <a:ext cx="1785950" cy="150019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rot="16200000" flipH="1">
            <a:off x="6679421" y="1893084"/>
            <a:ext cx="1143008" cy="7858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7072330" y="2071678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Calibri"/>
                <a:cs typeface="Calibri"/>
              </a:rPr>
              <a:t>●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214942" y="1857364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ромб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5214942" y="220241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вписана</a:t>
            </a:r>
            <a:endParaRPr lang="ru-RU" b="1" i="1" dirty="0">
              <a:solidFill>
                <a:srgbClr val="C00000"/>
              </a:solidFill>
            </a:endParaRPr>
          </a:p>
        </p:txBody>
      </p:sp>
      <p:grpSp>
        <p:nvGrpSpPr>
          <p:cNvPr id="153" name="Группа 152"/>
          <p:cNvGrpSpPr/>
          <p:nvPr/>
        </p:nvGrpSpPr>
        <p:grpSpPr>
          <a:xfrm>
            <a:off x="428596" y="3857628"/>
            <a:ext cx="3714776" cy="1857388"/>
            <a:chOff x="1500166" y="928670"/>
            <a:chExt cx="5929354" cy="2571768"/>
          </a:xfrm>
          <a:solidFill>
            <a:srgbClr val="EFFEFF"/>
          </a:solidFill>
        </p:grpSpPr>
        <p:grpSp>
          <p:nvGrpSpPr>
            <p:cNvPr id="154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157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158" name="Прямая соединительная линия 157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Прямая соединительная линия 159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Прямая соединительная линия 165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Прямая соединительная линия 166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Прямая соединительная линия 167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Прямая соединительная линия 168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Прямая соединительная линия 171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Прямая соединительная линия 172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Прямая соединительная линия 173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Прямая соединительная линия 174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Прямая соединительная линия 175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Прямая соединительная линия 176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Прямая соединительная линия 177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Прямая соединительная линия 179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Прямая соединительная линия 180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Прямая соединительная линия 183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Прямая соединительная линия 184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Прямая соединительная линия 193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5" name="Прямая соединительная линия 154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Прямая соединительная линия 155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5" name="Прямая со стрелкой 194"/>
          <p:cNvCxnSpPr/>
          <p:nvPr/>
        </p:nvCxnSpPr>
        <p:spPr>
          <a:xfrm>
            <a:off x="785786" y="4787116"/>
            <a:ext cx="250033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 flipH="1" flipV="1">
            <a:off x="1107257" y="4679165"/>
            <a:ext cx="164307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Box 197"/>
          <p:cNvSpPr txBox="1"/>
          <p:nvPr/>
        </p:nvSpPr>
        <p:spPr>
          <a:xfrm>
            <a:off x="1627108" y="38454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199" name="TextBox 198"/>
          <p:cNvSpPr txBox="1"/>
          <p:nvPr/>
        </p:nvSpPr>
        <p:spPr>
          <a:xfrm>
            <a:off x="2341488" y="47863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200" name="Дуга 199"/>
          <p:cNvSpPr/>
          <p:nvPr/>
        </p:nvSpPr>
        <p:spPr>
          <a:xfrm rot="10800000">
            <a:off x="1928793" y="3429000"/>
            <a:ext cx="2286019" cy="1285884"/>
          </a:xfrm>
          <a:prstGeom prst="arc">
            <a:avLst>
              <a:gd name="adj1" fmla="val 17545252"/>
              <a:gd name="adj2" fmla="val 13915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1" name="TextBox 200"/>
          <p:cNvSpPr txBox="1"/>
          <p:nvPr/>
        </p:nvSpPr>
        <p:spPr>
          <a:xfrm>
            <a:off x="1643042" y="44291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202" name="TextBox 201"/>
          <p:cNvSpPr txBox="1"/>
          <p:nvPr/>
        </p:nvSpPr>
        <p:spPr>
          <a:xfrm>
            <a:off x="2335076" y="4478545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cxnSp>
        <p:nvCxnSpPr>
          <p:cNvPr id="204" name="Прямая соединительная линия 203"/>
          <p:cNvCxnSpPr/>
          <p:nvPr/>
        </p:nvCxnSpPr>
        <p:spPr>
          <a:xfrm rot="5400000" flipH="1" flipV="1">
            <a:off x="2464579" y="4250537"/>
            <a:ext cx="571504" cy="500066"/>
          </a:xfrm>
          <a:prstGeom prst="line">
            <a:avLst/>
          </a:prstGeom>
          <a:ln w="19050">
            <a:solidFill>
              <a:srgbClr val="9900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 rot="16200000" flipV="1">
            <a:off x="1893076" y="4179099"/>
            <a:ext cx="642942" cy="571504"/>
          </a:xfrm>
          <a:prstGeom prst="line">
            <a:avLst/>
          </a:prstGeom>
          <a:ln w="19050">
            <a:solidFill>
              <a:srgbClr val="9900C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2285984" y="3929066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9900CC"/>
                </a:solidFill>
              </a:rPr>
              <a:t>y</a:t>
            </a:r>
            <a:r>
              <a:rPr lang="ru-RU" sz="1600" b="1" dirty="0" smtClean="0">
                <a:solidFill>
                  <a:srgbClr val="9900CC"/>
                </a:solidFill>
              </a:rPr>
              <a:t>=</a:t>
            </a:r>
            <a:r>
              <a:rPr lang="en-US" sz="1600" b="1" dirty="0" smtClean="0">
                <a:solidFill>
                  <a:srgbClr val="9900CC"/>
                </a:solidFill>
              </a:rPr>
              <a:t>Ix - 4I</a:t>
            </a:r>
            <a:endParaRPr lang="ru-RU" sz="1600" b="1" dirty="0">
              <a:solidFill>
                <a:srgbClr val="9900CC"/>
              </a:solidFill>
            </a:endParaRPr>
          </a:p>
        </p:txBody>
      </p:sp>
      <p:cxnSp>
        <p:nvCxnSpPr>
          <p:cNvPr id="209" name="Прямая соединительная линия 208"/>
          <p:cNvCxnSpPr/>
          <p:nvPr/>
        </p:nvCxnSpPr>
        <p:spPr>
          <a:xfrm flipV="1">
            <a:off x="2500298" y="4000504"/>
            <a:ext cx="857256" cy="785818"/>
          </a:xfrm>
          <a:prstGeom prst="line">
            <a:avLst/>
          </a:prstGeom>
          <a:ln w="28575">
            <a:solidFill>
              <a:srgbClr val="99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/>
          <p:cNvCxnSpPr/>
          <p:nvPr/>
        </p:nvCxnSpPr>
        <p:spPr>
          <a:xfrm rot="10800000">
            <a:off x="1500166" y="3929066"/>
            <a:ext cx="1000132" cy="857256"/>
          </a:xfrm>
          <a:prstGeom prst="line">
            <a:avLst/>
          </a:prstGeom>
          <a:ln w="28575">
            <a:solidFill>
              <a:srgbClr val="9900C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3143240" y="3702610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9900CC"/>
                </a:solidFill>
              </a:rPr>
              <a:t>(1)</a:t>
            </a:r>
            <a:endParaRPr lang="ru-RU" b="1" i="1" dirty="0">
              <a:solidFill>
                <a:srgbClr val="9900CC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1928794" y="4233454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2477952" y="450057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428992" y="355973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9900CC"/>
                </a:solidFill>
              </a:rPr>
              <a:t>y=a|x-4)</a:t>
            </a:r>
            <a:endParaRPr lang="ru-RU" b="1" i="1" dirty="0">
              <a:solidFill>
                <a:srgbClr val="9900CC"/>
              </a:solidFill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1785918" y="3857628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grpSp>
        <p:nvGrpSpPr>
          <p:cNvPr id="197" name="Группа 196"/>
          <p:cNvGrpSpPr/>
          <p:nvPr/>
        </p:nvGrpSpPr>
        <p:grpSpPr>
          <a:xfrm>
            <a:off x="5072066" y="3856834"/>
            <a:ext cx="3714776" cy="1857388"/>
            <a:chOff x="1500166" y="928670"/>
            <a:chExt cx="5929354" cy="2571768"/>
          </a:xfrm>
          <a:solidFill>
            <a:srgbClr val="EFFEFF"/>
          </a:solidFill>
        </p:grpSpPr>
        <p:grpSp>
          <p:nvGrpSpPr>
            <p:cNvPr id="203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211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212" name="Прямая соединительная линия 211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Прямая соединительная линия 212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Прямая соединительная линия 213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Прямая соединительная линия 214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Прямая соединительная линия 215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Прямая соединительная линия 216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Прямая соединительная линия 218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Прямая соединительная линия 219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Прямая соединительная линия 224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Прямая соединительная линия 225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Прямая соединительная линия 226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Прямая соединительная линия 227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Прямая соединительная линия 228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Прямая соединительная линия 229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Прямая соединительная линия 230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Прямая соединительная линия 231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Прямая соединительная линия 232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Прямая соединительная линия 233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Прямая соединительная линия 234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Прямая соединительная линия 235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Прямая соединительная линия 236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Прямая соединительная линия 237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Прямая соединительная линия 238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Прямая соединительная линия 239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Прямая соединительная линия 240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Прямая соединительная линия 241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Прямая соединительная линия 242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Прямая соединительная линия 243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Прямая соединительная линия 244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Прямая соединительная линия 245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Прямая соединительная линия 246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Прямая соединительная линия 247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Прямая соединительная линия 248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Прямая соединительная линия 249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Прямая соединительная линия 250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Прямая соединительная линия 251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Прямая соединительная линия 252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5" name="Прямая соединительная линия 204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Прямая соединительная линия 206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4" name="Прямая со стрелкой 253"/>
          <p:cNvCxnSpPr/>
          <p:nvPr/>
        </p:nvCxnSpPr>
        <p:spPr>
          <a:xfrm>
            <a:off x="5429256" y="4786322"/>
            <a:ext cx="250033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Прямая со стрелкой 254"/>
          <p:cNvCxnSpPr/>
          <p:nvPr/>
        </p:nvCxnSpPr>
        <p:spPr>
          <a:xfrm rot="5400000" flipH="1" flipV="1">
            <a:off x="5750727" y="4678371"/>
            <a:ext cx="164307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TextBox 255"/>
          <p:cNvSpPr txBox="1"/>
          <p:nvPr/>
        </p:nvSpPr>
        <p:spPr>
          <a:xfrm>
            <a:off x="6572264" y="366195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7407174" y="4447768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58" name="Дуга 257"/>
          <p:cNvSpPr/>
          <p:nvPr/>
        </p:nvSpPr>
        <p:spPr>
          <a:xfrm rot="10800000">
            <a:off x="6715140" y="3214686"/>
            <a:ext cx="1714511" cy="1428760"/>
          </a:xfrm>
          <a:prstGeom prst="arc">
            <a:avLst>
              <a:gd name="adj1" fmla="val 16200000"/>
              <a:gd name="adj2" fmla="val 21874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9" name="TextBox 258"/>
          <p:cNvSpPr txBox="1"/>
          <p:nvPr/>
        </p:nvSpPr>
        <p:spPr>
          <a:xfrm>
            <a:off x="6715140" y="414338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58016" y="4286256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5500694" y="473352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6286512" y="5519338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6049852" y="4947834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6192728" y="509071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65" name="Дуга 264"/>
          <p:cNvSpPr/>
          <p:nvPr/>
        </p:nvSpPr>
        <p:spPr>
          <a:xfrm>
            <a:off x="4714876" y="4929198"/>
            <a:ext cx="1714512" cy="1428760"/>
          </a:xfrm>
          <a:prstGeom prst="arc">
            <a:avLst>
              <a:gd name="adj1" fmla="val 16200000"/>
              <a:gd name="adj2" fmla="val 21874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67" name="Прямая со стрелкой 266"/>
          <p:cNvCxnSpPr/>
          <p:nvPr/>
        </p:nvCxnSpPr>
        <p:spPr>
          <a:xfrm flipV="1">
            <a:off x="5286380" y="3857628"/>
            <a:ext cx="285752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TextBox 271"/>
          <p:cNvSpPr txBox="1"/>
          <p:nvPr/>
        </p:nvSpPr>
        <p:spPr>
          <a:xfrm>
            <a:off x="5214942" y="35004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2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73" name="Дуга 272"/>
          <p:cNvSpPr/>
          <p:nvPr/>
        </p:nvSpPr>
        <p:spPr>
          <a:xfrm rot="10800000">
            <a:off x="7000892" y="3214686"/>
            <a:ext cx="1714511" cy="1428760"/>
          </a:xfrm>
          <a:prstGeom prst="arc">
            <a:avLst>
              <a:gd name="adj1" fmla="val 16200000"/>
              <a:gd name="adj2" fmla="val 21874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4" name="Дуга 273"/>
          <p:cNvSpPr/>
          <p:nvPr/>
        </p:nvSpPr>
        <p:spPr>
          <a:xfrm>
            <a:off x="5000628" y="4929198"/>
            <a:ext cx="1714512" cy="1428760"/>
          </a:xfrm>
          <a:prstGeom prst="arc">
            <a:avLst>
              <a:gd name="adj1" fmla="val 16200000"/>
              <a:gd name="adj2" fmla="val 21874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5" name="Дуга 274"/>
          <p:cNvSpPr/>
          <p:nvPr/>
        </p:nvSpPr>
        <p:spPr>
          <a:xfrm flipV="1">
            <a:off x="5000628" y="3286124"/>
            <a:ext cx="1714512" cy="1357322"/>
          </a:xfrm>
          <a:prstGeom prst="arc">
            <a:avLst>
              <a:gd name="adj1" fmla="val 16200000"/>
              <a:gd name="adj2" fmla="val 369597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6" name="Дуга 275"/>
          <p:cNvSpPr/>
          <p:nvPr/>
        </p:nvSpPr>
        <p:spPr>
          <a:xfrm rot="10800000">
            <a:off x="7000892" y="3214686"/>
            <a:ext cx="1714511" cy="1428760"/>
          </a:xfrm>
          <a:prstGeom prst="arc">
            <a:avLst>
              <a:gd name="adj1" fmla="val 16200000"/>
              <a:gd name="adj2" fmla="val 218745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7" name="TextBox 276"/>
          <p:cNvSpPr txBox="1"/>
          <p:nvPr/>
        </p:nvSpPr>
        <p:spPr>
          <a:xfrm>
            <a:off x="5072066" y="3857628"/>
            <a:ext cx="935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модуль</a:t>
            </a:r>
            <a:endParaRPr lang="ru-RU" b="1" i="1" dirty="0">
              <a:solidFill>
                <a:srgbClr val="C00000"/>
              </a:solidFill>
            </a:endParaRPr>
          </a:p>
        </p:txBody>
      </p:sp>
      <p:cxnSp>
        <p:nvCxnSpPr>
          <p:cNvPr id="279" name="Прямая соединительная линия 278"/>
          <p:cNvCxnSpPr/>
          <p:nvPr/>
        </p:nvCxnSpPr>
        <p:spPr>
          <a:xfrm flipV="1">
            <a:off x="5857884" y="3786190"/>
            <a:ext cx="1428760" cy="92869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Прямая соединительная линия 282"/>
          <p:cNvCxnSpPr/>
          <p:nvPr/>
        </p:nvCxnSpPr>
        <p:spPr>
          <a:xfrm>
            <a:off x="6357950" y="3857628"/>
            <a:ext cx="1500198" cy="857256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>
            <a:off x="7494588" y="4010028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например</a:t>
            </a:r>
            <a:endParaRPr lang="ru-RU" b="1" i="1" dirty="0">
              <a:solidFill>
                <a:srgbClr val="0000FF"/>
              </a:solidFill>
            </a:endParaRPr>
          </a:p>
        </p:txBody>
      </p:sp>
      <p:cxnSp>
        <p:nvCxnSpPr>
          <p:cNvPr id="288" name="Прямая соединительная линия 287"/>
          <p:cNvCxnSpPr/>
          <p:nvPr/>
        </p:nvCxnSpPr>
        <p:spPr>
          <a:xfrm rot="5400000" flipH="1" flipV="1">
            <a:off x="6036479" y="3679033"/>
            <a:ext cx="1357322" cy="57150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Прямая соединительная линия 294"/>
          <p:cNvCxnSpPr/>
          <p:nvPr/>
        </p:nvCxnSpPr>
        <p:spPr>
          <a:xfrm rot="16200000" flipV="1">
            <a:off x="6624136" y="3531178"/>
            <a:ext cx="695744" cy="6276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TextBox 299"/>
          <p:cNvSpPr txBox="1"/>
          <p:nvPr/>
        </p:nvSpPr>
        <p:spPr>
          <a:xfrm>
            <a:off x="7572396" y="4447768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9900CC"/>
              </a:solidFill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7000892" y="414338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9900CC"/>
              </a:solidFill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6572264" y="3876264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9900CC"/>
              </a:solidFill>
            </a:endParaRPr>
          </a:p>
        </p:txBody>
      </p:sp>
      <p:sp>
        <p:nvSpPr>
          <p:cNvPr id="303" name="TextBox 302"/>
          <p:cNvSpPr txBox="1"/>
          <p:nvPr/>
        </p:nvSpPr>
        <p:spPr>
          <a:xfrm>
            <a:off x="6407042" y="4162016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0000FF"/>
              </a:solidFill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6572264" y="378619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0000FF"/>
              </a:solidFill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6786578" y="3214686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endParaRPr lang="ru-RU" sz="1600" dirty="0">
              <a:solidFill>
                <a:srgbClr val="0000FF"/>
              </a:solidFill>
            </a:endParaRPr>
          </a:p>
        </p:txBody>
      </p:sp>
      <p:sp>
        <p:nvSpPr>
          <p:cNvPr id="307" name="TextBox 306"/>
          <p:cNvSpPr txBox="1"/>
          <p:nvPr/>
        </p:nvSpPr>
        <p:spPr>
          <a:xfrm>
            <a:off x="7858383" y="4274114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[0; +</a:t>
            </a:r>
            <a:r>
              <a:rPr lang="en-US" b="1" dirty="0" smtClean="0">
                <a:latin typeface="Calibri"/>
                <a:cs typeface="Calibri"/>
              </a:rPr>
              <a:t>∞)</a:t>
            </a:r>
            <a:r>
              <a:rPr lang="en-US" b="1" dirty="0" smtClean="0"/>
              <a:t>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"/>
                            </p:stCondLst>
                            <p:childTnLst>
                              <p:par>
                                <p:cTn id="8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1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3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5000"/>
                            </p:stCondLst>
                            <p:childTnLst>
                              <p:par>
                                <p:cTn id="16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6000"/>
                            </p:stCondLst>
                            <p:childTnLst>
                              <p:par>
                                <p:cTn id="17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385" decel="100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385" decel="100000"/>
                                        <p:tgtEl>
                                          <p:spTgt spid="2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8" dur="385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0" dur="385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000"/>
                            </p:stCondLst>
                            <p:childTnLst>
                              <p:par>
                                <p:cTn id="2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40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0"/>
                            </p:stCondLst>
                            <p:childTnLst>
                              <p:par>
                                <p:cTn id="2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2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8000"/>
                            </p:stCondLst>
                            <p:childTnLst>
                              <p:par>
                                <p:cTn id="2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9000"/>
                            </p:stCondLst>
                            <p:childTnLst>
                              <p:par>
                                <p:cTn id="24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385" decel="100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6" dur="385" decel="100000"/>
                                        <p:tgtEl>
                                          <p:spTgt spid="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8" dur="385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0" dur="385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800" decel="100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8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800" decel="100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5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66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7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8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9" dur="1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5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76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77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78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000"/>
                            </p:stCondLst>
                            <p:childTnLst>
                              <p:par>
                                <p:cTn id="28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385" decel="100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2" dur="385" decel="100000"/>
                                        <p:tgtEl>
                                          <p:spTgt spid="2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4" dur="385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6" dur="385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385" decel="100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2" dur="385" decel="100000"/>
                                        <p:tgtEl>
                                          <p:spTgt spid="2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4" dur="385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6" dur="385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3000"/>
                            </p:stCondLst>
                            <p:childTnLst>
                              <p:par>
                                <p:cTn id="30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385" decel="100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2" dur="385" decel="100000"/>
                                        <p:tgtEl>
                                          <p:spTgt spid="2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4" dur="385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6" dur="385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4000"/>
                            </p:stCondLst>
                            <p:childTnLst>
                              <p:par>
                                <p:cTn id="31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385" decel="100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2" dur="385" decel="100000"/>
                                        <p:tgtEl>
                                          <p:spTgt spid="2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4" dur="385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6" dur="385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000"/>
                            </p:stCondLst>
                            <p:childTnLst>
                              <p:par>
                                <p:cTn id="3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1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385" decel="100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6" dur="385" decel="100000"/>
                                        <p:tgtEl>
                                          <p:spTgt spid="2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8" dur="385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0" dur="385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7000"/>
                            </p:stCondLst>
                            <p:childTnLst>
                              <p:par>
                                <p:cTn id="34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385" decel="100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6" dur="385" decel="100000"/>
                                        <p:tgtEl>
                                          <p:spTgt spid="2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8" dur="385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0" dur="385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8000"/>
                            </p:stCondLst>
                            <p:childTnLst>
                              <p:par>
                                <p:cTn id="35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385" decel="100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6" dur="385" decel="100000"/>
                                        <p:tgtEl>
                                          <p:spTgt spid="2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8" dur="385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0" dur="385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9000"/>
                            </p:stCondLst>
                            <p:childTnLst>
                              <p:par>
                                <p:cTn id="36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385" decel="100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6" dur="385" decel="100000"/>
                                        <p:tgtEl>
                                          <p:spTgt spid="2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8" dur="385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0" dur="385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5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9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2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6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0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800" decel="100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800" decel="100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800" decel="100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800" decel="1000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3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7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7000"/>
                            </p:stCondLst>
                            <p:childTnLst>
                              <p:par>
                                <p:cTn id="409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0" dur="1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1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2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5" dur="1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0" dur="10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2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5"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7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0" dur="1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1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2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5" dur="10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0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7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2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0" dur="10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0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2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5" dur="10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10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7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0" dur="1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1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2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8000"/>
                            </p:stCondLst>
                            <p:childTnLst>
                              <p:par>
                                <p:cTn id="4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7" dur="800" decel="100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8" dur="800" decel="100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800" decel="100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800" decel="100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6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0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9"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4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3"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48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385" decel="100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8" dur="385" decel="100000"/>
                                        <p:tgtEl>
                                          <p:spTgt spid="3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0" dur="385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2" dur="385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7" dur="385" decel="100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8" dur="385" decel="100000"/>
                                        <p:tgtEl>
                                          <p:spTgt spid="3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0" dur="385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2" dur="385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23000"/>
                            </p:stCondLst>
                            <p:childTnLst>
                              <p:par>
                                <p:cTn id="50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385" decel="100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8" dur="385" decel="100000"/>
                                        <p:tgtEl>
                                          <p:spTgt spid="3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0" dur="385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2" dur="385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24000"/>
                            </p:stCondLst>
                            <p:childTnLst>
                              <p:par>
                                <p:cTn id="5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25000"/>
                            </p:stCondLst>
                            <p:childTnLst>
                              <p:par>
                                <p:cTn id="5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1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26000"/>
                            </p:stCondLst>
                            <p:childTnLst>
                              <p:par>
                                <p:cTn id="5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5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7" dur="10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100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9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27000"/>
                            </p:stCondLst>
                            <p:childTnLst>
                              <p:par>
                                <p:cTn id="53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4" dur="385" decel="100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5" dur="385" decel="100000"/>
                                        <p:tgtEl>
                                          <p:spTgt spid="3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7" dur="385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9" dur="385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28000"/>
                            </p:stCondLst>
                            <p:childTnLst>
                              <p:par>
                                <p:cTn id="54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4" dur="385" decel="100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5" dur="385" decel="100000"/>
                                        <p:tgtEl>
                                          <p:spTgt spid="3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7" dur="385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9" dur="385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29000"/>
                            </p:stCondLst>
                            <p:childTnLst>
                              <p:par>
                                <p:cTn id="55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4" dur="385" decel="100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5" dur="385" decel="100000"/>
                                        <p:tgtEl>
                                          <p:spTgt spid="3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7" dur="385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9" dur="385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1" grpId="0" animBg="1"/>
      <p:bldP spid="107" grpId="0" animBg="1"/>
      <p:bldP spid="99" grpId="0"/>
      <p:bldP spid="102" grpId="0" animBg="1"/>
      <p:bldP spid="108" grpId="0"/>
      <p:bldP spid="116" grpId="0"/>
      <p:bldP spid="117" grpId="0"/>
      <p:bldP spid="118" grpId="0"/>
      <p:bldP spid="109" grpId="0"/>
      <p:bldP spid="110" grpId="0"/>
      <p:bldP spid="106" grpId="0" animBg="1"/>
      <p:bldP spid="112" grpId="0" animBg="1"/>
      <p:bldP spid="114" grpId="0" animBg="1"/>
      <p:bldP spid="136" grpId="0"/>
      <p:bldP spid="137" grpId="0"/>
      <p:bldP spid="138" grpId="0"/>
      <p:bldP spid="139" grpId="0" animBg="1"/>
      <p:bldP spid="139" grpId="1" animBg="1"/>
      <p:bldP spid="140" grpId="0" animBg="1"/>
      <p:bldP spid="140" grpId="1" animBg="1"/>
      <p:bldP spid="141" grpId="0" animBg="1"/>
      <p:bldP spid="147" grpId="0"/>
      <p:bldP spid="148" grpId="0"/>
      <p:bldP spid="149" grpId="0"/>
      <p:bldP spid="198" grpId="0"/>
      <p:bldP spid="199" grpId="0"/>
      <p:bldP spid="200" grpId="0" animBg="1"/>
      <p:bldP spid="201" grpId="0"/>
      <p:bldP spid="202" grpId="0"/>
      <p:bldP spid="208" grpId="0"/>
      <p:bldP spid="218" grpId="0"/>
      <p:bldP spid="221" grpId="0"/>
      <p:bldP spid="221" grpId="1"/>
      <p:bldP spid="222" grpId="0"/>
      <p:bldP spid="222" grpId="1"/>
      <p:bldP spid="223" grpId="0"/>
      <p:bldP spid="224" grpId="0"/>
      <p:bldP spid="256" grpId="0"/>
      <p:bldP spid="256" grpId="1"/>
      <p:bldP spid="257" grpId="0"/>
      <p:bldP spid="257" grpId="1"/>
      <p:bldP spid="258" grpId="0" animBg="1"/>
      <p:bldP spid="258" grpId="1" animBg="1"/>
      <p:bldP spid="259" grpId="0"/>
      <p:bldP spid="259" grpId="1"/>
      <p:bldP spid="260" grpId="0"/>
      <p:bldP spid="260" grpId="1"/>
      <p:bldP spid="261" grpId="0"/>
      <p:bldP spid="261" grpId="1"/>
      <p:bldP spid="262" grpId="0"/>
      <p:bldP spid="262" grpId="1"/>
      <p:bldP spid="263" grpId="0"/>
      <p:bldP spid="263" grpId="1"/>
      <p:bldP spid="264" grpId="0"/>
      <p:bldP spid="264" grpId="1"/>
      <p:bldP spid="265" grpId="0" animBg="1"/>
      <p:bldP spid="265" grpId="1" animBg="1"/>
      <p:bldP spid="272" grpId="0"/>
      <p:bldP spid="273" grpId="0" animBg="1"/>
      <p:bldP spid="274" grpId="0" animBg="1"/>
      <p:bldP spid="274" grpId="1" animBg="1"/>
      <p:bldP spid="275" grpId="0" animBg="1"/>
      <p:bldP spid="276" grpId="0" animBg="1"/>
      <p:bldP spid="277" grpId="0"/>
      <p:bldP spid="287" grpId="0"/>
      <p:bldP spid="300" grpId="0"/>
      <p:bldP spid="301" grpId="0"/>
      <p:bldP spid="302" grpId="0"/>
      <p:bldP spid="303" grpId="0"/>
      <p:bldP spid="304" grpId="0"/>
      <p:bldP spid="305" grpId="0"/>
      <p:bldP spid="3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v25ani[1]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7906968" y="548862"/>
            <a:ext cx="61674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596551" y="3083952"/>
            <a:ext cx="38331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  <a:hlinkClick r:id="rId3"/>
              </a:rPr>
              <a:t>http://prezentacii.com/matematike/page/15/</a:t>
            </a:r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2798200"/>
            <a:ext cx="370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Шаблон страница записной книжки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4991" y="3512580"/>
            <a:ext cx="30137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http://miranimashek.com/index/0-92</a:t>
            </a:r>
            <a:endParaRPr lang="ru-RU" sz="1400" b="1" dirty="0">
              <a:solidFill>
                <a:srgbClr val="0000FF"/>
              </a:solidFill>
            </a:endParaRPr>
          </a:p>
        </p:txBody>
      </p:sp>
      <p:pic>
        <p:nvPicPr>
          <p:cNvPr id="7" name="Picture 2" descr="Буква C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00232" y="3155390"/>
            <a:ext cx="500065" cy="625082"/>
          </a:xfrm>
          <a:prstGeom prst="rect">
            <a:avLst/>
          </a:prstGeom>
          <a:noFill/>
        </p:spPr>
      </p:pic>
      <p:pic>
        <p:nvPicPr>
          <p:cNvPr id="8" name="Picture 6" descr="http://4.bp.blogspot.com/-TteS3HpMWWI/TZOJs3QiwYI/AAAAAAAAAl8/tL-k9fLubJc/s1600/task4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00166" y="3857628"/>
            <a:ext cx="1524128" cy="51820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572000" y="4012646"/>
            <a:ext cx="34843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http://www.matema2-548sp.blogspot.com/</a:t>
            </a:r>
            <a:endParaRPr lang="ru-RU" sz="1400" b="1" dirty="0">
              <a:solidFill>
                <a:srgbClr val="0000FF"/>
              </a:solidFill>
            </a:endParaRPr>
          </a:p>
        </p:txBody>
      </p:sp>
      <p:pic>
        <p:nvPicPr>
          <p:cNvPr id="10" name="Picture 30" descr="anim2_web (333)"/>
          <p:cNvPicPr>
            <a:picLocks noChangeAspect="1" noChangeArrowheads="1" noCrop="1"/>
          </p:cNvPicPr>
          <p:nvPr/>
        </p:nvPicPr>
        <p:blipFill>
          <a:blip r:embed="rId6" cstate="email"/>
          <a:stretch>
            <a:fillRect/>
          </a:stretch>
        </p:blipFill>
        <p:spPr bwMode="auto">
          <a:xfrm flipH="1">
            <a:off x="1214414" y="4369836"/>
            <a:ext cx="1928826" cy="624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4572000" y="4369836"/>
            <a:ext cx="20256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http://smayli.ru/koshkia</a:t>
            </a:r>
            <a:endParaRPr lang="ru-RU" sz="1400" b="1" dirty="0">
              <a:solidFill>
                <a:srgbClr val="0000FF"/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571604" y="5084216"/>
            <a:ext cx="1357322" cy="500042"/>
            <a:chOff x="159381" y="307948"/>
            <a:chExt cx="8770337" cy="6335762"/>
          </a:xfrm>
        </p:grpSpPr>
        <p:pic>
          <p:nvPicPr>
            <p:cNvPr id="13" name="Picture 2" descr="http://shpargalkaege.ru/dosro4noe/c22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159381" y="307948"/>
              <a:ext cx="8770337" cy="633576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</p:pic>
        <p:sp>
          <p:nvSpPr>
            <p:cNvPr id="14" name="Прямоугольник 13"/>
            <p:cNvSpPr/>
            <p:nvPr/>
          </p:nvSpPr>
          <p:spPr>
            <a:xfrm>
              <a:off x="428596" y="593700"/>
              <a:ext cx="8143932" cy="5764258"/>
            </a:xfrm>
            <a:prstGeom prst="rect">
              <a:avLst/>
            </a:prstGeom>
            <a:solidFill>
              <a:srgbClr val="007A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572000" y="5205043"/>
            <a:ext cx="18966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00FF"/>
                </a:solidFill>
              </a:rPr>
              <a:t>www.shpargalkaege.ru</a:t>
            </a:r>
            <a:endParaRPr lang="ru-RU" sz="1400" b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06574" y="2285992"/>
            <a:ext cx="3780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Задания вариантов ЕГЭ   2011-2012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5786" y="1714488"/>
            <a:ext cx="4594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Авторский  подход  к решению заданий  С5</a:t>
            </a:r>
            <a:endParaRPr lang="ru-RU" b="1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3286116" y="928670"/>
            <a:ext cx="2795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/>
              <a:t>Используемые ресурсы: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11\Documents\БЛОКНОТ синий шаблон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32" y="0"/>
            <a:ext cx="9195447" cy="69294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42910" y="785794"/>
            <a:ext cx="5072098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Пользоваться определением модуля </a:t>
            </a:r>
            <a:endParaRPr lang="ru-RU" sz="24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76632" y="714356"/>
            <a:ext cx="93166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|x| =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18535" y="428604"/>
            <a:ext cx="2082621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latin typeface="Calibri"/>
                <a:cs typeface="Calibri"/>
              </a:rPr>
              <a:t>, </a:t>
            </a:r>
            <a:r>
              <a:rPr lang="ru-RU" sz="2800" dirty="0" smtClean="0">
                <a:latin typeface="Calibri"/>
                <a:cs typeface="Calibri"/>
              </a:rPr>
              <a:t>если </a:t>
            </a:r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</a:rPr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≥ 0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3702" y="857232"/>
            <a:ext cx="2433680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lang="ru-RU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latin typeface="Calibri"/>
                <a:cs typeface="Calibri"/>
              </a:rPr>
              <a:t>, </a:t>
            </a:r>
            <a:r>
              <a:rPr lang="ru-RU" sz="2800" dirty="0" smtClean="0">
                <a:latin typeface="Calibri"/>
                <a:cs typeface="Calibri"/>
              </a:rPr>
              <a:t>если </a:t>
            </a:r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</a:rPr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˂ 0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4852" y="1262706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|x|</a:t>
            </a:r>
            <a:r>
              <a:rPr lang="en-US" sz="2800" dirty="0" smtClean="0">
                <a:solidFill>
                  <a:srgbClr val="C00000"/>
                </a:solidFill>
                <a:latin typeface="Calibri"/>
                <a:cs typeface="Calibri"/>
              </a:rPr>
              <a:t>&lt;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 а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Calibri"/>
                <a:cs typeface="Calibri"/>
              </a:rPr>
              <a:t>→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63612" y="1262706"/>
            <a:ext cx="1479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-а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&lt; </a:t>
            </a:r>
            <a:r>
              <a:rPr lang="en-US" sz="2800" dirty="0" smtClean="0">
                <a:solidFill>
                  <a:srgbClr val="0000FF"/>
                </a:solidFill>
              </a:rPr>
              <a:t>x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libri"/>
                <a:cs typeface="Calibri"/>
              </a:rPr>
              <a:t>&lt;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 а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8186" y="1262706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|x|</a:t>
            </a:r>
            <a:r>
              <a:rPr lang="en-US" sz="2800" dirty="0" smtClean="0">
                <a:solidFill>
                  <a:srgbClr val="C00000"/>
                </a:solidFill>
                <a:latin typeface="Calibri"/>
                <a:cs typeface="Calibri"/>
              </a:rPr>
              <a:t>&gt;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 а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Calibri"/>
                <a:cs typeface="Calibri"/>
              </a:rPr>
              <a:t>→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6946" y="1262706"/>
            <a:ext cx="2162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x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libri"/>
                <a:cs typeface="Calibri"/>
              </a:rPr>
              <a:t>&lt;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 -а  </a:t>
            </a:r>
            <a:r>
              <a:rPr lang="ru-RU" sz="2800" b="1" dirty="0" smtClean="0">
                <a:solidFill>
                  <a:srgbClr val="0000FF"/>
                </a:solidFill>
                <a:latin typeface="Calibri"/>
                <a:cs typeface="Calibri"/>
              </a:rPr>
              <a:t>и  </a:t>
            </a:r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х &gt;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а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1285860"/>
            <a:ext cx="147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 так же</a:t>
            </a:r>
            <a:endParaRPr lang="ru-RU" sz="2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538" y="2252955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 = kx + b – </a:t>
            </a:r>
            <a:r>
              <a:rPr lang="ru-RU" sz="2400" i="1" dirty="0" smtClean="0"/>
              <a:t>линейная,</a:t>
            </a:r>
            <a:endParaRPr lang="ru-RU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44633" y="2252955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прямая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1538" y="2610145"/>
            <a:ext cx="4016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 = </a:t>
            </a:r>
            <a:r>
              <a:rPr lang="ru-RU" sz="2400" i="1" dirty="0" smtClean="0"/>
              <a:t>а</a:t>
            </a:r>
            <a:r>
              <a:rPr lang="en-US" sz="2400" i="1" dirty="0" smtClean="0"/>
              <a:t>x</a:t>
            </a:r>
            <a:r>
              <a:rPr lang="en-US" sz="2400" i="1" dirty="0" smtClean="0">
                <a:latin typeface="Calibri"/>
                <a:cs typeface="Calibri"/>
              </a:rPr>
              <a:t>²</a:t>
            </a:r>
            <a:r>
              <a:rPr lang="en-US" sz="2400" i="1" dirty="0" smtClean="0"/>
              <a:t> + b</a:t>
            </a:r>
            <a:r>
              <a:rPr lang="ru-RU" sz="2400" i="1" dirty="0" smtClean="0"/>
              <a:t>х + с</a:t>
            </a:r>
            <a:r>
              <a:rPr lang="en-US" sz="2400" i="1" dirty="0" smtClean="0"/>
              <a:t> – </a:t>
            </a:r>
            <a:r>
              <a:rPr lang="ru-RU" sz="2400" i="1" dirty="0" smtClean="0"/>
              <a:t>квадратная,</a:t>
            </a:r>
            <a:endParaRPr lang="ru-RU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974246" y="2610145"/>
            <a:ext cx="145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парабола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6578" y="2681583"/>
            <a:ext cx="19472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C00000"/>
                </a:solidFill>
              </a:rPr>
              <a:t>*направление ветвей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86578" y="2895897"/>
            <a:ext cx="1628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C00000"/>
                </a:solidFill>
              </a:rPr>
              <a:t>*пересечение с ОХ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7752" y="3110211"/>
            <a:ext cx="4062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C00000"/>
                </a:solidFill>
              </a:rPr>
              <a:t>*</a:t>
            </a:r>
            <a:r>
              <a:rPr lang="ru-RU" sz="1400" b="1" i="1" dirty="0" smtClean="0"/>
              <a:t>х</a:t>
            </a:r>
            <a:r>
              <a:rPr lang="ru-RU" sz="1400" b="1" i="1" dirty="0" smtClean="0">
                <a:latin typeface="Calibri"/>
                <a:cs typeface="Calibri"/>
              </a:rPr>
              <a:t>₀ = -</a:t>
            </a:r>
            <a:r>
              <a:rPr lang="en-US" sz="1400" b="1" i="1" dirty="0" smtClean="0">
                <a:latin typeface="Calibri"/>
                <a:cs typeface="Calibri"/>
              </a:rPr>
              <a:t>b/2a –</a:t>
            </a:r>
            <a:r>
              <a:rPr lang="ru-RU" sz="1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</a:rPr>
              <a:t>абсцисса вершины – </a:t>
            </a:r>
            <a:r>
              <a:rPr lang="ru-RU" sz="1400" b="1" i="1" dirty="0" smtClean="0"/>
              <a:t>ось симметрии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15074" y="2324393"/>
            <a:ext cx="2727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C00000"/>
                </a:solidFill>
              </a:rPr>
              <a:t>надо иметь, хотя бы, 2 точки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1538" y="3505802"/>
            <a:ext cx="3561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dirty="0" smtClean="0">
                <a:latin typeface="Calibri"/>
                <a:cs typeface="Calibri"/>
              </a:rPr>
              <a:t>² + </a:t>
            </a:r>
            <a:r>
              <a:rPr lang="en-US" sz="2400" i="1" dirty="0" smtClean="0"/>
              <a:t>y</a:t>
            </a:r>
            <a:r>
              <a:rPr lang="en-US" sz="2400" i="1" dirty="0" smtClean="0">
                <a:latin typeface="Calibri"/>
                <a:cs typeface="Calibri"/>
              </a:rPr>
              <a:t>²</a:t>
            </a:r>
            <a:r>
              <a:rPr lang="en-US" sz="2400" i="1" dirty="0" smtClean="0"/>
              <a:t> = R</a:t>
            </a:r>
            <a:r>
              <a:rPr lang="en-US" sz="2400" i="1" dirty="0" smtClean="0">
                <a:latin typeface="Calibri"/>
                <a:cs typeface="Calibri"/>
              </a:rPr>
              <a:t>²</a:t>
            </a:r>
            <a:r>
              <a:rPr lang="en-US" sz="2400" i="1" dirty="0" smtClean="0"/>
              <a:t> – </a:t>
            </a:r>
            <a:r>
              <a:rPr lang="ru-RU" sz="2400" i="1" dirty="0" smtClean="0">
                <a:solidFill>
                  <a:srgbClr val="0000FF"/>
                </a:solidFill>
              </a:rPr>
              <a:t>окружность</a:t>
            </a:r>
            <a:r>
              <a:rPr lang="ru-RU" sz="2400" i="1" dirty="0" smtClean="0"/>
              <a:t>,</a:t>
            </a:r>
            <a:endParaRPr lang="ru-RU" sz="24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5124014" y="3505802"/>
            <a:ext cx="3187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Центр </a:t>
            </a:r>
            <a:r>
              <a:rPr lang="ru-RU" sz="2400" i="1" dirty="0" smtClean="0"/>
              <a:t>(0;0), </a:t>
            </a:r>
            <a:r>
              <a:rPr lang="en-US" sz="2400" i="1" dirty="0" smtClean="0"/>
              <a:t>R - </a:t>
            </a:r>
            <a:r>
              <a:rPr lang="ru-RU" sz="2400" i="1" dirty="0" smtClean="0">
                <a:solidFill>
                  <a:srgbClr val="C00000"/>
                </a:solidFill>
              </a:rPr>
              <a:t>радиус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8662" y="3967467"/>
            <a:ext cx="4558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(</a:t>
            </a:r>
            <a:r>
              <a:rPr lang="en-US" sz="2400" i="1" dirty="0" smtClean="0"/>
              <a:t>x-</a:t>
            </a:r>
            <a:r>
              <a:rPr lang="ru-RU" sz="2400" i="1" dirty="0" smtClean="0">
                <a:solidFill>
                  <a:srgbClr val="C00000"/>
                </a:solidFill>
              </a:rPr>
              <a:t>а</a:t>
            </a:r>
            <a:r>
              <a:rPr lang="ru-RU" sz="2400" i="1" dirty="0" smtClean="0"/>
              <a:t>)</a:t>
            </a:r>
            <a:r>
              <a:rPr lang="en-US" sz="2400" i="1" dirty="0" smtClean="0">
                <a:latin typeface="Calibri"/>
                <a:cs typeface="Calibri"/>
              </a:rPr>
              <a:t>² + </a:t>
            </a:r>
            <a:r>
              <a:rPr lang="ru-RU" sz="2400" i="1" dirty="0" smtClean="0">
                <a:latin typeface="Calibri"/>
                <a:cs typeface="Calibri"/>
              </a:rPr>
              <a:t>(</a:t>
            </a:r>
            <a:r>
              <a:rPr lang="en-US" sz="2400" i="1" dirty="0" smtClean="0"/>
              <a:t>y-</a:t>
            </a:r>
            <a:r>
              <a:rPr lang="en-US" sz="2400" i="1" dirty="0" smtClean="0">
                <a:solidFill>
                  <a:srgbClr val="C00000"/>
                </a:solidFill>
              </a:rPr>
              <a:t>b</a:t>
            </a:r>
            <a:r>
              <a:rPr lang="en-US" sz="2400" i="1" dirty="0" smtClean="0"/>
              <a:t>)</a:t>
            </a:r>
            <a:r>
              <a:rPr lang="en-US" sz="2400" i="1" dirty="0" smtClean="0">
                <a:latin typeface="Calibri"/>
                <a:cs typeface="Calibri"/>
              </a:rPr>
              <a:t>²</a:t>
            </a:r>
            <a:r>
              <a:rPr lang="en-US" sz="2400" i="1" dirty="0" smtClean="0"/>
              <a:t> = R</a:t>
            </a:r>
            <a:r>
              <a:rPr lang="en-US" sz="2400" i="1" dirty="0" smtClean="0">
                <a:latin typeface="Calibri"/>
                <a:cs typeface="Calibri"/>
              </a:rPr>
              <a:t>²</a:t>
            </a:r>
            <a:r>
              <a:rPr lang="en-US" sz="2400" i="1" dirty="0" smtClean="0"/>
              <a:t> – </a:t>
            </a:r>
            <a:r>
              <a:rPr lang="ru-RU" sz="2400" i="1" dirty="0" smtClean="0">
                <a:solidFill>
                  <a:srgbClr val="0000FF"/>
                </a:solidFill>
              </a:rPr>
              <a:t>окружность</a:t>
            </a:r>
            <a:r>
              <a:rPr lang="ru-RU" sz="2400" i="1" dirty="0" smtClean="0"/>
              <a:t>,</a:t>
            </a:r>
            <a:endParaRPr lang="ru-RU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84924" y="3967467"/>
            <a:ext cx="3262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Центр </a:t>
            </a:r>
            <a:r>
              <a:rPr lang="ru-RU" sz="2400" i="1" dirty="0" smtClean="0"/>
              <a:t>(</a:t>
            </a:r>
            <a:r>
              <a:rPr lang="en-US" sz="2400" i="1" dirty="0" smtClean="0">
                <a:solidFill>
                  <a:srgbClr val="C00000"/>
                </a:solidFill>
              </a:rPr>
              <a:t>a</a:t>
            </a:r>
            <a:r>
              <a:rPr lang="ru-RU" sz="2400" i="1" dirty="0" smtClean="0"/>
              <a:t>;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rgbClr val="C00000"/>
                </a:solidFill>
              </a:rPr>
              <a:t>b</a:t>
            </a:r>
            <a:r>
              <a:rPr lang="ru-RU" sz="2400" i="1" dirty="0" smtClean="0"/>
              <a:t>), </a:t>
            </a:r>
            <a:r>
              <a:rPr lang="en-US" sz="2400" i="1" dirty="0" smtClean="0"/>
              <a:t>R - </a:t>
            </a:r>
            <a:r>
              <a:rPr lang="ru-RU" sz="2400" i="1" dirty="0" smtClean="0">
                <a:solidFill>
                  <a:srgbClr val="C00000"/>
                </a:solidFill>
              </a:rPr>
              <a:t>радиус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57224" y="1928802"/>
            <a:ext cx="6612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Знать и строить:  уравнение,  </a:t>
            </a:r>
            <a:r>
              <a:rPr lang="ru-RU" b="1" i="1" dirty="0" smtClean="0">
                <a:solidFill>
                  <a:srgbClr val="0000FF"/>
                </a:solidFill>
              </a:rPr>
              <a:t>линию, </a:t>
            </a:r>
            <a:r>
              <a:rPr lang="ru-RU" b="1" i="1" dirty="0" smtClean="0">
                <a:solidFill>
                  <a:srgbClr val="C00000"/>
                </a:solidFill>
              </a:rPr>
              <a:t> алгоритм построения:</a:t>
            </a:r>
            <a:endParaRPr lang="ru-RU" b="1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00364" y="181253"/>
            <a:ext cx="152157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ПАМЯТКА</a:t>
            </a:r>
            <a:endParaRPr lang="ru-RU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71538" y="5572934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 = f(x)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00100" y="5930124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график</a:t>
            </a:r>
            <a:endParaRPr lang="ru-RU" sz="2400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2143108" y="6215876"/>
            <a:ext cx="17859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 flipH="1" flipV="1">
            <a:off x="2358216" y="6000768"/>
            <a:ext cx="128429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>
            <a:off x="3415660" y="5786009"/>
            <a:ext cx="441960" cy="444137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олилиния 34"/>
          <p:cNvSpPr/>
          <p:nvPr/>
        </p:nvSpPr>
        <p:spPr>
          <a:xfrm rot="10800000">
            <a:off x="2987032" y="6200366"/>
            <a:ext cx="441960" cy="444137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Полилиния 35"/>
          <p:cNvSpPr/>
          <p:nvPr/>
        </p:nvSpPr>
        <p:spPr>
          <a:xfrm rot="16740900">
            <a:off x="2701151" y="6288367"/>
            <a:ext cx="394135" cy="289674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10800000" flipV="1">
            <a:off x="2214546" y="6215876"/>
            <a:ext cx="585798" cy="28575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29058" y="5501496"/>
            <a:ext cx="132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 =</a:t>
            </a:r>
            <a:r>
              <a:rPr lang="ru-RU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|</a:t>
            </a:r>
            <a:r>
              <a:rPr lang="en-US" sz="2400" dirty="0" smtClean="0">
                <a:solidFill>
                  <a:srgbClr val="0000FF"/>
                </a:solidFill>
              </a:rPr>
              <a:t>f(x)</a:t>
            </a:r>
            <a:r>
              <a:rPr lang="en-US" sz="2400" b="1" dirty="0" smtClean="0">
                <a:solidFill>
                  <a:srgbClr val="C00000"/>
                </a:solidFill>
              </a:rPr>
              <a:t>|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41" name="Полилиния 40"/>
          <p:cNvSpPr/>
          <p:nvPr/>
        </p:nvSpPr>
        <p:spPr>
          <a:xfrm rot="10800000" flipV="1">
            <a:off x="3000364" y="5787248"/>
            <a:ext cx="428628" cy="428628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олилиния 41"/>
          <p:cNvSpPr/>
          <p:nvPr/>
        </p:nvSpPr>
        <p:spPr>
          <a:xfrm>
            <a:off x="3428992" y="5771739"/>
            <a:ext cx="441960" cy="444137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3" name="Полилиния 42"/>
          <p:cNvSpPr/>
          <p:nvPr/>
        </p:nvSpPr>
        <p:spPr>
          <a:xfrm rot="16740900" flipH="1">
            <a:off x="2659152" y="5924531"/>
            <a:ext cx="458432" cy="154063"/>
          </a:xfrm>
          <a:custGeom>
            <a:avLst/>
            <a:gdLst>
              <a:gd name="connsiteX0" fmla="*/ 441960 w 441960"/>
              <a:gd name="connsiteY0" fmla="*/ 0 h 444137"/>
              <a:gd name="connsiteX1" fmla="*/ 232954 w 441960"/>
              <a:gd name="connsiteY1" fmla="*/ 78377 h 444137"/>
              <a:gd name="connsiteX2" fmla="*/ 37011 w 441960"/>
              <a:gd name="connsiteY2" fmla="*/ 339634 h 444137"/>
              <a:gd name="connsiteX3" fmla="*/ 10885 w 441960"/>
              <a:gd name="connsiteY3" fmla="*/ 444137 h 444137"/>
              <a:gd name="connsiteX4" fmla="*/ 10885 w 441960"/>
              <a:gd name="connsiteY4" fmla="*/ 444137 h 444137"/>
              <a:gd name="connsiteX5" fmla="*/ 10885 w 441960"/>
              <a:gd name="connsiteY5" fmla="*/ 444137 h 44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1960" h="444137">
                <a:moveTo>
                  <a:pt x="441960" y="0"/>
                </a:moveTo>
                <a:cubicBezTo>
                  <a:pt x="371202" y="10885"/>
                  <a:pt x="300445" y="21771"/>
                  <a:pt x="232954" y="78377"/>
                </a:cubicBezTo>
                <a:cubicBezTo>
                  <a:pt x="165463" y="134983"/>
                  <a:pt x="74023" y="278674"/>
                  <a:pt x="37011" y="339634"/>
                </a:cubicBezTo>
                <a:cubicBezTo>
                  <a:pt x="0" y="400594"/>
                  <a:pt x="10885" y="444137"/>
                  <a:pt x="10885" y="444137"/>
                </a:cubicBezTo>
                <a:lnTo>
                  <a:pt x="10885" y="444137"/>
                </a:lnTo>
                <a:lnTo>
                  <a:pt x="10885" y="444137"/>
                </a:ln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10800000">
            <a:off x="2214546" y="5929330"/>
            <a:ext cx="571504" cy="28654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99799" y="5897087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график</a:t>
            </a:r>
            <a:endParaRPr lang="ru-RU" sz="2400" dirty="0"/>
          </a:p>
        </p:txBody>
      </p:sp>
      <p:sp>
        <p:nvSpPr>
          <p:cNvPr id="5" name="Левая фигурная скобка 4"/>
          <p:cNvSpPr/>
          <p:nvPr/>
        </p:nvSpPr>
        <p:spPr>
          <a:xfrm>
            <a:off x="6524287" y="500042"/>
            <a:ext cx="262291" cy="808972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1099303" y="4572008"/>
            <a:ext cx="25772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 =      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гипербола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3" y="4500570"/>
            <a:ext cx="235745" cy="785818"/>
          </a:xfrm>
          <a:prstGeom prst="rect">
            <a:avLst/>
          </a:prstGeom>
          <a:noFill/>
        </p:spPr>
      </p:pic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3643306" y="4858554"/>
            <a:ext cx="17859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 flipH="1" flipV="1">
            <a:off x="4036612" y="4892288"/>
            <a:ext cx="927106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/>
          <p:cNvSpPr/>
          <p:nvPr/>
        </p:nvSpPr>
        <p:spPr>
          <a:xfrm rot="10800000">
            <a:off x="4571999" y="3929066"/>
            <a:ext cx="1143008" cy="857256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Дуга 53"/>
          <p:cNvSpPr/>
          <p:nvPr/>
        </p:nvSpPr>
        <p:spPr>
          <a:xfrm>
            <a:off x="3306996" y="4929198"/>
            <a:ext cx="1143008" cy="857256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5157957" y="4396095"/>
            <a:ext cx="771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k </a:t>
            </a:r>
            <a:r>
              <a:rPr lang="en-US" sz="2400" i="1" dirty="0" smtClean="0">
                <a:latin typeface="Calibri"/>
                <a:cs typeface="Calibri"/>
              </a:rPr>
              <a:t>&gt; 0</a:t>
            </a:r>
            <a:endParaRPr lang="ru-RU" sz="24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5429256" y="5286388"/>
            <a:ext cx="1753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линии выше ОХ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429256" y="5559998"/>
            <a:ext cx="1558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точки оси ОХ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143768" y="5429264"/>
            <a:ext cx="1336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оставляем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29256" y="5845750"/>
            <a:ext cx="1725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линии ниже ОХ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64506" y="5845750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симметрично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881688" y="6131502"/>
            <a:ext cx="2889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в верхнюю полуплоскость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57752" y="3335537"/>
            <a:ext cx="2605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C00000"/>
                </a:solidFill>
              </a:rPr>
              <a:t>*</a:t>
            </a:r>
            <a:r>
              <a:rPr lang="ru-RU" sz="1400" b="1" i="1" dirty="0" smtClean="0"/>
              <a:t>выделять </a:t>
            </a:r>
            <a:r>
              <a:rPr lang="ru-RU" sz="1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</a:rPr>
              <a:t>полный квадрат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770908" y="714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64" name="Picture 6" descr="http://4.bp.blogspot.com/-TteS3HpMWWI/TZOJs3QiwYI/AAAAAAAAAl8/tL-k9fLubJc/s1600/task4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85852" y="53276"/>
            <a:ext cx="1524128" cy="518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4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5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6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7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2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8000"/>
                            </p:stCondLst>
                            <p:childTnLst>
                              <p:par>
                                <p:cTn id="1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0000"/>
                            </p:stCondLst>
                            <p:childTnLst>
                              <p:par>
                                <p:cTn id="1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2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4000"/>
                            </p:stCondLst>
                            <p:childTnLst>
                              <p:par>
                                <p:cTn id="20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2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000"/>
                            </p:stCondLst>
                            <p:childTnLst>
                              <p:par>
                                <p:cTn id="2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000"/>
                            </p:stCondLst>
                            <p:childTnLst>
                              <p:par>
                                <p:cTn id="269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000"/>
                            </p:stCondLst>
                            <p:childTnLst>
                              <p:par>
                                <p:cTn id="280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6000"/>
                            </p:stCondLst>
                            <p:childTnLst>
                              <p:par>
                                <p:cTn id="29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2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000"/>
                            </p:stCondLst>
                            <p:childTnLst>
                              <p:par>
                                <p:cTn id="297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8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1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3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3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0" grpId="0"/>
      <p:bldP spid="41" grpId="0" animBg="1"/>
      <p:bldP spid="42" grpId="0" animBg="1"/>
      <p:bldP spid="42" grpId="1" animBg="1"/>
      <p:bldP spid="43" grpId="0" animBg="1"/>
      <p:bldP spid="46" grpId="0"/>
      <p:bldP spid="5" grpId="0" animBg="1"/>
      <p:bldP spid="40962" grpId="0"/>
      <p:bldP spid="53" grpId="0" animBg="1"/>
      <p:bldP spid="54" grpId="0" animBg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11\Documents\БЛОКНОТ синий шаблон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71462"/>
            <a:ext cx="9195447" cy="69294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00100" y="71414"/>
            <a:ext cx="2063385" cy="400110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Преобразования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71802" y="71414"/>
            <a:ext cx="1106329" cy="400110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графика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43372" y="-24"/>
            <a:ext cx="316304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y =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en-US" sz="3200" i="1" dirty="0" smtClean="0">
                <a:solidFill>
                  <a:srgbClr val="6600CC"/>
                </a:solidFill>
              </a:rPr>
              <a:t>k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</a:t>
            </a:r>
            <a:r>
              <a:rPr lang="en-US" sz="2400" i="1" dirty="0" smtClean="0"/>
              <a:t>x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/>
              <a:t>+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>
                <a:solidFill>
                  <a:srgbClr val="009900"/>
                </a:solidFill>
              </a:rPr>
              <a:t>c</a:t>
            </a:r>
            <a:r>
              <a:rPr lang="en-US" sz="3200" i="1" dirty="0" smtClean="0"/>
              <a:t>)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/>
              <a:t>+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>
                <a:solidFill>
                  <a:srgbClr val="0000FF"/>
                </a:solidFill>
              </a:rPr>
              <a:t>b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endParaRPr lang="ru-RU" sz="3200" i="1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286380" y="500042"/>
            <a:ext cx="107157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29058" y="629647"/>
            <a:ext cx="3639138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y =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en-US" sz="3200" i="1" dirty="0" smtClean="0">
                <a:solidFill>
                  <a:srgbClr val="6600CC"/>
                </a:solidFill>
              </a:rPr>
              <a:t>k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 </a:t>
            </a:r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 smtClean="0"/>
              <a:t>x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/>
              <a:t>+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>
                <a:solidFill>
                  <a:srgbClr val="009900"/>
                </a:solidFill>
              </a:rPr>
              <a:t>a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3200" i="1" dirty="0" smtClean="0"/>
              <a:t>)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/>
              <a:t>+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smtClean="0">
                <a:solidFill>
                  <a:srgbClr val="0000FF"/>
                </a:solidFill>
              </a:rPr>
              <a:t>b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1357298"/>
            <a:ext cx="1593706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1.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i="1" dirty="0" smtClean="0"/>
              <a:t>f(</a:t>
            </a:r>
            <a:r>
              <a:rPr lang="ru-RU" sz="2400" i="1" dirty="0" smtClean="0"/>
              <a:t>х</a:t>
            </a:r>
            <a:r>
              <a:rPr lang="en-US" sz="3200" i="1" dirty="0" smtClean="0"/>
              <a:t>)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2272721"/>
            <a:ext cx="191911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6600"/>
                </a:solidFill>
              </a:rPr>
              <a:t>2</a:t>
            </a:r>
            <a:r>
              <a:rPr lang="ru-RU" sz="2400" i="1" dirty="0" smtClean="0"/>
              <a:t>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i="1" dirty="0" smtClean="0"/>
              <a:t>f(</a:t>
            </a:r>
            <a:r>
              <a:rPr lang="en-US" sz="3200" b="1" i="1" dirty="0" smtClean="0">
                <a:solidFill>
                  <a:srgbClr val="FF6600"/>
                </a:solidFill>
              </a:rPr>
              <a:t>m</a:t>
            </a:r>
            <a:r>
              <a:rPr lang="ru-RU" sz="2400" i="1" dirty="0" smtClean="0"/>
              <a:t>х</a:t>
            </a:r>
            <a:r>
              <a:rPr lang="en-US" sz="3200" i="1" dirty="0" smtClean="0"/>
              <a:t>)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786" y="3129977"/>
            <a:ext cx="254749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9900"/>
                </a:solidFill>
              </a:rPr>
              <a:t>3</a:t>
            </a:r>
            <a:r>
              <a:rPr lang="ru-RU" sz="2400" i="1" dirty="0" smtClean="0"/>
              <a:t>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</a:t>
            </a:r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ru-RU" sz="2400" i="1" dirty="0" smtClean="0"/>
              <a:t>х</a:t>
            </a:r>
            <a:r>
              <a:rPr lang="en-US" sz="2400" i="1" dirty="0" smtClean="0"/>
              <a:t> + </a:t>
            </a:r>
            <a:r>
              <a:rPr lang="en-US" sz="3200" b="1" i="1" dirty="0" smtClean="0">
                <a:solidFill>
                  <a:srgbClr val="009900"/>
                </a:solidFill>
              </a:rPr>
              <a:t>a</a:t>
            </a:r>
            <a:r>
              <a:rPr lang="en-US" sz="3200" i="1" dirty="0" smtClean="0"/>
              <a:t>)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4000504"/>
            <a:ext cx="285847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</a:rPr>
              <a:t>4</a:t>
            </a:r>
            <a:r>
              <a:rPr lang="ru-RU" sz="2400" i="1" dirty="0" smtClean="0"/>
              <a:t>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b="1" i="1" dirty="0" smtClean="0">
                <a:solidFill>
                  <a:srgbClr val="6600CC"/>
                </a:solidFill>
              </a:rPr>
              <a:t>k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</a:t>
            </a:r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ru-RU" sz="2400" i="1" dirty="0" smtClean="0"/>
              <a:t>х</a:t>
            </a:r>
            <a:r>
              <a:rPr lang="en-US" sz="2400" i="1" dirty="0" smtClean="0"/>
              <a:t> + </a:t>
            </a:r>
            <a:r>
              <a:rPr lang="en-US" sz="3200" i="1" dirty="0" smtClean="0">
                <a:solidFill>
                  <a:srgbClr val="009900"/>
                </a:solidFill>
              </a:rPr>
              <a:t>a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3200" i="1" dirty="0" smtClean="0"/>
              <a:t>)</a:t>
            </a:r>
            <a:endParaRPr lang="ru-RU" sz="3200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5786" y="4915927"/>
            <a:ext cx="3461204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00FF"/>
                </a:solidFill>
              </a:rPr>
              <a:t>5</a:t>
            </a:r>
            <a:r>
              <a:rPr lang="ru-RU" sz="2400" i="1" dirty="0" smtClean="0"/>
              <a:t>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i="1" dirty="0" smtClean="0">
                <a:solidFill>
                  <a:srgbClr val="6600CC"/>
                </a:solidFill>
              </a:rPr>
              <a:t>k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</a:t>
            </a:r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ru-RU" sz="2400" i="1" dirty="0" smtClean="0"/>
              <a:t>х</a:t>
            </a:r>
            <a:r>
              <a:rPr lang="en-US" sz="2400" i="1" dirty="0" smtClean="0"/>
              <a:t> + </a:t>
            </a:r>
            <a:r>
              <a:rPr lang="en-US" sz="3200" i="1" dirty="0" smtClean="0">
                <a:solidFill>
                  <a:srgbClr val="009900"/>
                </a:solidFill>
              </a:rPr>
              <a:t>a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3200" i="1" dirty="0" smtClean="0"/>
              <a:t>) + </a:t>
            </a:r>
            <a:r>
              <a:rPr lang="en-US" sz="3200" b="1" i="1" dirty="0" smtClean="0">
                <a:solidFill>
                  <a:srgbClr val="0000FF"/>
                </a:solidFill>
              </a:rPr>
              <a:t>b</a:t>
            </a:r>
            <a:endParaRPr lang="ru-RU" sz="3200" b="1" i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994" y="5929330"/>
            <a:ext cx="3762568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6</a:t>
            </a:r>
            <a:r>
              <a:rPr lang="ru-RU" sz="2400" i="1" dirty="0" smtClean="0"/>
              <a:t>.</a:t>
            </a:r>
            <a:r>
              <a:rPr lang="ru-RU" sz="3200" i="1" dirty="0" smtClean="0"/>
              <a:t> </a:t>
            </a:r>
            <a:r>
              <a:rPr lang="en-US" sz="3200" i="1" dirty="0" smtClean="0"/>
              <a:t>y</a:t>
            </a:r>
            <a:r>
              <a:rPr lang="ru-RU" sz="3200" i="1" dirty="0" smtClean="0"/>
              <a:t> = </a:t>
            </a:r>
            <a:r>
              <a:rPr lang="en-US" sz="3200" i="1" dirty="0" smtClean="0">
                <a:solidFill>
                  <a:srgbClr val="6600CC"/>
                </a:solidFill>
              </a:rPr>
              <a:t>k</a:t>
            </a:r>
            <a:r>
              <a:rPr lang="en-US" sz="3200" i="1" dirty="0" smtClean="0"/>
              <a:t>f(</a:t>
            </a:r>
            <a:r>
              <a:rPr lang="en-US" sz="3200" i="1" dirty="0" smtClean="0">
                <a:solidFill>
                  <a:srgbClr val="FF6600"/>
                </a:solidFill>
              </a:rPr>
              <a:t>m</a:t>
            </a:r>
            <a:r>
              <a:rPr lang="en-US" sz="3200" i="1" dirty="0" smtClean="0">
                <a:solidFill>
                  <a:srgbClr val="FF0000"/>
                </a:solidFill>
              </a:rPr>
              <a:t>( </a:t>
            </a:r>
            <a:r>
              <a:rPr lang="en-US" sz="2800" dirty="0" smtClean="0"/>
              <a:t>I</a:t>
            </a:r>
            <a:r>
              <a:rPr lang="ru-RU" sz="2400" i="1" dirty="0" smtClean="0"/>
              <a:t>х</a:t>
            </a:r>
            <a:r>
              <a:rPr lang="en-US" sz="2800" dirty="0" smtClean="0"/>
              <a:t>I</a:t>
            </a:r>
            <a:r>
              <a:rPr lang="en-US" sz="2400" i="1" dirty="0" smtClean="0"/>
              <a:t> + </a:t>
            </a:r>
            <a:r>
              <a:rPr lang="en-US" sz="3200" i="1" dirty="0" smtClean="0">
                <a:solidFill>
                  <a:srgbClr val="009900"/>
                </a:solidFill>
              </a:rPr>
              <a:t>a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3200" i="1" dirty="0" smtClean="0"/>
              <a:t>) + </a:t>
            </a:r>
            <a:r>
              <a:rPr lang="en-US" sz="3200" i="1" dirty="0" smtClean="0">
                <a:solidFill>
                  <a:srgbClr val="0000FF"/>
                </a:solidFill>
              </a:rPr>
              <a:t>b</a:t>
            </a:r>
            <a:endParaRPr lang="ru-RU" sz="3200" i="1" dirty="0">
              <a:solidFill>
                <a:schemeClr val="bg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286248" y="3500438"/>
            <a:ext cx="4857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 flipH="1" flipV="1">
            <a:off x="4679951" y="3679033"/>
            <a:ext cx="292816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6000760" y="2928934"/>
            <a:ext cx="1214446" cy="2000264"/>
          </a:xfrm>
          <a:prstGeom prst="arc">
            <a:avLst>
              <a:gd name="adj1" fmla="val 16004657"/>
              <a:gd name="adj2" fmla="val 6868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5857884" y="3214686"/>
            <a:ext cx="1000132" cy="4286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Дуга 26"/>
          <p:cNvSpPr/>
          <p:nvPr/>
        </p:nvSpPr>
        <p:spPr>
          <a:xfrm rot="11639083">
            <a:off x="5487215" y="3040473"/>
            <a:ext cx="1241600" cy="894701"/>
          </a:xfrm>
          <a:prstGeom prst="arc">
            <a:avLst>
              <a:gd name="adj1" fmla="val 15100926"/>
              <a:gd name="adj2" fmla="val 199183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690237" y="1857364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6600"/>
                </a:solidFill>
              </a:rPr>
              <a:t>m = </a:t>
            </a:r>
            <a:r>
              <a:rPr lang="en-US" sz="2400" b="1" dirty="0" smtClean="0">
                <a:solidFill>
                  <a:srgbClr val="FF6600"/>
                </a:solidFill>
                <a:latin typeface="Calibri"/>
                <a:cs typeface="Calibri"/>
              </a:rPr>
              <a:t>¹∕₃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215206" y="2643182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FF66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858280" y="3201415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FF6600"/>
              </a:solidFill>
            </a:endParaRPr>
          </a:p>
        </p:txBody>
      </p:sp>
      <p:sp>
        <p:nvSpPr>
          <p:cNvPr id="35" name="Полилиния 34"/>
          <p:cNvSpPr/>
          <p:nvPr/>
        </p:nvSpPr>
        <p:spPr>
          <a:xfrm>
            <a:off x="7358082" y="2983888"/>
            <a:ext cx="1643074" cy="516550"/>
          </a:xfrm>
          <a:custGeom>
            <a:avLst/>
            <a:gdLst>
              <a:gd name="connsiteX0" fmla="*/ 0 w 604911"/>
              <a:gd name="connsiteY0" fmla="*/ 0 h 1716258"/>
              <a:gd name="connsiteX1" fmla="*/ 196948 w 604911"/>
              <a:gd name="connsiteY1" fmla="*/ 84406 h 1716258"/>
              <a:gd name="connsiteX2" fmla="*/ 450166 w 604911"/>
              <a:gd name="connsiteY2" fmla="*/ 506437 h 1716258"/>
              <a:gd name="connsiteX3" fmla="*/ 604911 w 604911"/>
              <a:gd name="connsiteY3" fmla="*/ 1702190 h 1716258"/>
              <a:gd name="connsiteX4" fmla="*/ 604911 w 604911"/>
              <a:gd name="connsiteY4" fmla="*/ 1702190 h 1716258"/>
              <a:gd name="connsiteX5" fmla="*/ 604911 w 604911"/>
              <a:gd name="connsiteY5" fmla="*/ 1716258 h 1716258"/>
              <a:gd name="connsiteX6" fmla="*/ 604911 w 604911"/>
              <a:gd name="connsiteY6" fmla="*/ 1716258 h 171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911" h="1716258">
                <a:moveTo>
                  <a:pt x="0" y="0"/>
                </a:moveTo>
                <a:cubicBezTo>
                  <a:pt x="60960" y="0"/>
                  <a:pt x="121920" y="0"/>
                  <a:pt x="196948" y="84406"/>
                </a:cubicBezTo>
                <a:cubicBezTo>
                  <a:pt x="271976" y="168812"/>
                  <a:pt x="382172" y="236806"/>
                  <a:pt x="450166" y="506437"/>
                </a:cubicBezTo>
                <a:cubicBezTo>
                  <a:pt x="518160" y="776068"/>
                  <a:pt x="604911" y="1702190"/>
                  <a:pt x="604911" y="1702190"/>
                </a:cubicBezTo>
                <a:lnTo>
                  <a:pt x="604911" y="1702190"/>
                </a:lnTo>
                <a:lnTo>
                  <a:pt x="604911" y="1716258"/>
                </a:lnTo>
                <a:lnTo>
                  <a:pt x="604911" y="1716258"/>
                </a:lnTo>
              </a:path>
            </a:pathLst>
          </a:custGeom>
          <a:ln w="28575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8865411" y="3650477"/>
            <a:ext cx="428628" cy="128550"/>
          </a:xfrm>
          <a:prstGeom prst="line">
            <a:avLst/>
          </a:prstGeom>
          <a:ln w="28575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76812" y="3630043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FF6600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10800000" flipV="1">
            <a:off x="6215074" y="3000372"/>
            <a:ext cx="1143008" cy="928694"/>
          </a:xfrm>
          <a:prstGeom prst="line">
            <a:avLst/>
          </a:prstGeom>
          <a:ln w="28575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Дуга 45"/>
          <p:cNvSpPr/>
          <p:nvPr/>
        </p:nvSpPr>
        <p:spPr>
          <a:xfrm rot="10800000">
            <a:off x="4429125" y="2928931"/>
            <a:ext cx="2786081" cy="1000135"/>
          </a:xfrm>
          <a:prstGeom prst="arc">
            <a:avLst>
              <a:gd name="adj1" fmla="val 14149252"/>
              <a:gd name="adj2" fmla="val 21190025"/>
            </a:avLst>
          </a:prstGeom>
          <a:ln w="28575">
            <a:solidFill>
              <a:srgbClr val="FF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4357686" y="3286124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FF66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46956" y="2143116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6600"/>
                </a:solidFill>
              </a:rPr>
              <a:t>растянуть в 3 раза</a:t>
            </a:r>
          </a:p>
          <a:p>
            <a:pPr algn="ctr"/>
            <a:r>
              <a:rPr lang="ru-RU" b="1" i="1" dirty="0" smtClean="0">
                <a:solidFill>
                  <a:srgbClr val="FF6600"/>
                </a:solidFill>
              </a:rPr>
              <a:t>вдоль оси ОХ</a:t>
            </a:r>
            <a:endParaRPr lang="ru-RU" b="1" i="1" dirty="0">
              <a:solidFill>
                <a:srgbClr val="FF6600"/>
              </a:solidFill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rot="10800000">
            <a:off x="2357422" y="1857364"/>
            <a:ext cx="857256" cy="500066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000892" y="1857364"/>
            <a:ext cx="1943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FF6600"/>
                </a:solidFill>
              </a:rPr>
              <a:t>а, если</a:t>
            </a:r>
            <a:r>
              <a:rPr lang="ru-RU" sz="2400" b="1" dirty="0" smtClean="0">
                <a:solidFill>
                  <a:srgbClr val="FF6600"/>
                </a:solidFill>
              </a:rPr>
              <a:t> </a:t>
            </a:r>
            <a:r>
              <a:rPr lang="en-US" sz="2400" b="1" dirty="0" smtClean="0">
                <a:solidFill>
                  <a:srgbClr val="FF6600"/>
                </a:solidFill>
              </a:rPr>
              <a:t>m = </a:t>
            </a:r>
            <a:r>
              <a:rPr lang="ru-RU" sz="2400" b="1" dirty="0" smtClean="0">
                <a:solidFill>
                  <a:srgbClr val="FF6600"/>
                </a:solidFill>
              </a:rPr>
              <a:t>-2 </a:t>
            </a:r>
            <a:r>
              <a:rPr lang="ru-RU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66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29652" y="321468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6600"/>
                </a:solidFill>
                <a:latin typeface="Calibri"/>
                <a:cs typeface="Calibri"/>
              </a:rPr>
              <a:t>❷</a:t>
            </a:r>
            <a:endParaRPr lang="ru-RU" b="1" dirty="0">
              <a:solidFill>
                <a:srgbClr val="FF66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786182" y="2857496"/>
            <a:ext cx="888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9900"/>
                </a:solidFill>
              </a:rPr>
              <a:t>a = -</a:t>
            </a:r>
            <a:r>
              <a:rPr lang="ru-RU" sz="2400" b="1" i="1" dirty="0" smtClean="0">
                <a:solidFill>
                  <a:srgbClr val="009900"/>
                </a:solidFill>
              </a:rPr>
              <a:t>2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77010" y="2643182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34068" y="3201415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62564" y="3630043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72000" y="3286124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263559" y="3071810"/>
            <a:ext cx="2522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9900"/>
                </a:solidFill>
              </a:rPr>
              <a:t>сдвинуть на 2 вправо</a:t>
            </a:r>
            <a:endParaRPr lang="ru-RU" b="1" i="1" dirty="0">
              <a:solidFill>
                <a:srgbClr val="FF6600"/>
              </a:solidFill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 rot="10800000">
            <a:off x="2643174" y="2786058"/>
            <a:ext cx="785818" cy="428629"/>
          </a:xfrm>
          <a:prstGeom prst="straightConnector1">
            <a:avLst/>
          </a:prstGeom>
          <a:ln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8286776" y="277391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9900"/>
                </a:solidFill>
                <a:latin typeface="Calibri"/>
                <a:cs typeface="Calibri"/>
              </a:rPr>
              <a:t>❸</a:t>
            </a:r>
            <a:endParaRPr lang="ru-RU" b="1" dirty="0">
              <a:solidFill>
                <a:srgbClr val="0099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572264" y="3214686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FF6600"/>
              </a:solidFill>
            </a:endParaRPr>
          </a:p>
        </p:txBody>
      </p:sp>
      <p:sp>
        <p:nvSpPr>
          <p:cNvPr id="74" name="Полилиния 73"/>
          <p:cNvSpPr/>
          <p:nvPr/>
        </p:nvSpPr>
        <p:spPr>
          <a:xfrm>
            <a:off x="7643834" y="2983888"/>
            <a:ext cx="1500198" cy="587988"/>
          </a:xfrm>
          <a:custGeom>
            <a:avLst/>
            <a:gdLst>
              <a:gd name="connsiteX0" fmla="*/ 0 w 604911"/>
              <a:gd name="connsiteY0" fmla="*/ 0 h 1716258"/>
              <a:gd name="connsiteX1" fmla="*/ 196948 w 604911"/>
              <a:gd name="connsiteY1" fmla="*/ 84406 h 1716258"/>
              <a:gd name="connsiteX2" fmla="*/ 450166 w 604911"/>
              <a:gd name="connsiteY2" fmla="*/ 506437 h 1716258"/>
              <a:gd name="connsiteX3" fmla="*/ 604911 w 604911"/>
              <a:gd name="connsiteY3" fmla="*/ 1702190 h 1716258"/>
              <a:gd name="connsiteX4" fmla="*/ 604911 w 604911"/>
              <a:gd name="connsiteY4" fmla="*/ 1702190 h 1716258"/>
              <a:gd name="connsiteX5" fmla="*/ 604911 w 604911"/>
              <a:gd name="connsiteY5" fmla="*/ 1716258 h 1716258"/>
              <a:gd name="connsiteX6" fmla="*/ 604911 w 604911"/>
              <a:gd name="connsiteY6" fmla="*/ 1716258 h 171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911" h="1716258">
                <a:moveTo>
                  <a:pt x="0" y="0"/>
                </a:moveTo>
                <a:cubicBezTo>
                  <a:pt x="60960" y="0"/>
                  <a:pt x="121920" y="0"/>
                  <a:pt x="196948" y="84406"/>
                </a:cubicBezTo>
                <a:cubicBezTo>
                  <a:pt x="271976" y="168812"/>
                  <a:pt x="382172" y="236806"/>
                  <a:pt x="450166" y="506437"/>
                </a:cubicBezTo>
                <a:cubicBezTo>
                  <a:pt x="518160" y="776068"/>
                  <a:pt x="604911" y="1702190"/>
                  <a:pt x="604911" y="1702190"/>
                </a:cubicBezTo>
                <a:lnTo>
                  <a:pt x="604911" y="1702190"/>
                </a:lnTo>
                <a:lnTo>
                  <a:pt x="604911" y="1716258"/>
                </a:lnTo>
                <a:lnTo>
                  <a:pt x="604911" y="1716258"/>
                </a:lnTo>
              </a:path>
            </a:pathLst>
          </a:custGeom>
          <a:ln w="28575">
            <a:solidFill>
              <a:srgbClr val="0099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rot="10800000" flipV="1">
            <a:off x="6429389" y="3000372"/>
            <a:ext cx="1143009" cy="928694"/>
          </a:xfrm>
          <a:prstGeom prst="line">
            <a:avLst/>
          </a:prstGeom>
          <a:ln w="28575">
            <a:solidFill>
              <a:srgbClr val="0099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Дуга 75"/>
          <p:cNvSpPr/>
          <p:nvPr/>
        </p:nvSpPr>
        <p:spPr>
          <a:xfrm rot="10800000">
            <a:off x="4643439" y="2945415"/>
            <a:ext cx="2786081" cy="1000135"/>
          </a:xfrm>
          <a:prstGeom prst="arc">
            <a:avLst>
              <a:gd name="adj1" fmla="val 14149252"/>
              <a:gd name="adj2" fmla="val 21190025"/>
            </a:avLst>
          </a:prstGeom>
          <a:ln w="28575">
            <a:solidFill>
              <a:srgbClr val="0099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8977208" y="3201415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99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500298" y="1282471"/>
            <a:ext cx="1299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/>
              <a:t>исходная</a:t>
            </a:r>
            <a:endParaRPr lang="en-US" b="1" i="1" dirty="0" smtClean="0"/>
          </a:p>
          <a:p>
            <a:pPr algn="ctr"/>
            <a:r>
              <a:rPr lang="ru-RU" b="1" i="1" dirty="0" smtClean="0"/>
              <a:t>по точкам</a:t>
            </a:r>
            <a:endParaRPr lang="ru-RU" b="1" i="1" dirty="0"/>
          </a:p>
        </p:txBody>
      </p:sp>
      <p:sp>
        <p:nvSpPr>
          <p:cNvPr id="52" name="Левая фигурная скобка 51"/>
          <p:cNvSpPr/>
          <p:nvPr/>
        </p:nvSpPr>
        <p:spPr>
          <a:xfrm rot="5400000">
            <a:off x="5715008" y="3143248"/>
            <a:ext cx="285752" cy="571504"/>
          </a:xfrm>
          <a:prstGeom prst="leftBrac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Левая фигурная скобка 52"/>
          <p:cNvSpPr/>
          <p:nvPr/>
        </p:nvSpPr>
        <p:spPr>
          <a:xfrm rot="5400000">
            <a:off x="5214942" y="2571744"/>
            <a:ext cx="214314" cy="1643074"/>
          </a:xfrm>
          <a:prstGeom prst="leftBrace">
            <a:avLst/>
          </a:prstGeom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8" name="Прямая со стрелкой 57"/>
          <p:cNvCxnSpPr/>
          <p:nvPr/>
        </p:nvCxnSpPr>
        <p:spPr>
          <a:xfrm>
            <a:off x="4500562" y="3500438"/>
            <a:ext cx="285752" cy="1588"/>
          </a:xfrm>
          <a:prstGeom prst="straightConnector1">
            <a:avLst/>
          </a:prstGeom>
          <a:ln w="28575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500694" y="2610145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9900"/>
                </a:solidFill>
              </a:rPr>
              <a:t>а, если</a:t>
            </a:r>
            <a:r>
              <a:rPr lang="en-US" sz="2400" b="1" i="1" dirty="0" smtClean="0">
                <a:solidFill>
                  <a:srgbClr val="009900"/>
                </a:solidFill>
              </a:rPr>
              <a:t> a</a:t>
            </a:r>
            <a:r>
              <a:rPr lang="en-US" sz="2400" b="1" dirty="0" smtClean="0">
                <a:solidFill>
                  <a:srgbClr val="009900"/>
                </a:solidFill>
              </a:rPr>
              <a:t> = </a:t>
            </a:r>
            <a:r>
              <a:rPr lang="ru-RU" sz="2400" b="1" dirty="0" smtClean="0">
                <a:solidFill>
                  <a:srgbClr val="009900"/>
                </a:solidFill>
              </a:rPr>
              <a:t>2 </a:t>
            </a:r>
            <a:r>
              <a:rPr lang="ru-RU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935495" y="3967467"/>
            <a:ext cx="779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6600CC"/>
                </a:solidFill>
              </a:rPr>
              <a:t>k = 2</a:t>
            </a:r>
            <a:endParaRPr lang="ru-RU" sz="2400" b="1" dirty="0">
              <a:solidFill>
                <a:srgbClr val="6600CC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571868" y="4211429"/>
            <a:ext cx="2263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CC"/>
                </a:solidFill>
              </a:rPr>
              <a:t>растянуть в</a:t>
            </a:r>
            <a:r>
              <a:rPr lang="en-US" b="1" i="1" dirty="0" smtClean="0">
                <a:solidFill>
                  <a:srgbClr val="6600CC"/>
                </a:solidFill>
              </a:rPr>
              <a:t> 2</a:t>
            </a:r>
            <a:r>
              <a:rPr lang="ru-RU" b="1" i="1" dirty="0" smtClean="0">
                <a:solidFill>
                  <a:srgbClr val="6600CC"/>
                </a:solidFill>
              </a:rPr>
              <a:t>  раза</a:t>
            </a:r>
          </a:p>
          <a:p>
            <a:pPr algn="ctr"/>
            <a:r>
              <a:rPr lang="ru-RU" b="1" i="1" dirty="0" smtClean="0">
                <a:solidFill>
                  <a:srgbClr val="6600CC"/>
                </a:solidFill>
              </a:rPr>
              <a:t>вдоль оси О</a:t>
            </a:r>
            <a:r>
              <a:rPr lang="en-US" b="1" i="1" dirty="0" smtClean="0">
                <a:solidFill>
                  <a:srgbClr val="6600CC"/>
                </a:solidFill>
              </a:rPr>
              <a:t>Y</a:t>
            </a:r>
            <a:endParaRPr lang="ru-RU" b="1" i="1" dirty="0">
              <a:solidFill>
                <a:srgbClr val="6600CC"/>
              </a:solidFill>
            </a:endParaRPr>
          </a:p>
        </p:txBody>
      </p:sp>
      <p:cxnSp>
        <p:nvCxnSpPr>
          <p:cNvPr id="68" name="Прямая со стрелкой 67"/>
          <p:cNvCxnSpPr/>
          <p:nvPr/>
        </p:nvCxnSpPr>
        <p:spPr>
          <a:xfrm rot="16200000" flipV="1">
            <a:off x="3071801" y="3714753"/>
            <a:ext cx="785820" cy="500066"/>
          </a:xfrm>
          <a:prstGeom prst="straightConnector1">
            <a:avLst/>
          </a:prstGeom>
          <a:ln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572000" y="3415729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15074" y="4058671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477010" y="2071678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977208" y="3214686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834068" y="3201415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sp>
        <p:nvSpPr>
          <p:cNvPr id="77" name="Левая фигурная скобка 76"/>
          <p:cNvSpPr/>
          <p:nvPr/>
        </p:nvSpPr>
        <p:spPr>
          <a:xfrm rot="10800000">
            <a:off x="6357951" y="3500438"/>
            <a:ext cx="214313" cy="428628"/>
          </a:xfrm>
          <a:prstGeom prst="leftBrace">
            <a:avLst/>
          </a:prstGeom>
          <a:ln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Левая фигурная скобка 77"/>
          <p:cNvSpPr/>
          <p:nvPr/>
        </p:nvSpPr>
        <p:spPr>
          <a:xfrm rot="10800000" flipH="1">
            <a:off x="6286513" y="3500438"/>
            <a:ext cx="142875" cy="857256"/>
          </a:xfrm>
          <a:prstGeom prst="leftBrace">
            <a:avLst/>
          </a:prstGeom>
          <a:ln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1" name="Дуга 80"/>
          <p:cNvSpPr/>
          <p:nvPr/>
        </p:nvSpPr>
        <p:spPr>
          <a:xfrm rot="10800000">
            <a:off x="4714877" y="3071810"/>
            <a:ext cx="2786081" cy="1285884"/>
          </a:xfrm>
          <a:prstGeom prst="arc">
            <a:avLst>
              <a:gd name="adj1" fmla="val 14805332"/>
              <a:gd name="adj2" fmla="val 52827"/>
            </a:avLst>
          </a:prstGeom>
          <a:ln w="28575">
            <a:solidFill>
              <a:srgbClr val="66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6000760" y="4000504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6600CC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6600CC"/>
              </a:solidFill>
            </a:endParaRPr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 rot="5400000">
            <a:off x="6036480" y="2750340"/>
            <a:ext cx="1928826" cy="1285882"/>
          </a:xfrm>
          <a:prstGeom prst="line">
            <a:avLst/>
          </a:prstGeom>
          <a:ln w="28575">
            <a:solidFill>
              <a:srgbClr val="66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олилиния 85"/>
          <p:cNvSpPr/>
          <p:nvPr/>
        </p:nvSpPr>
        <p:spPr>
          <a:xfrm>
            <a:off x="7643802" y="2412384"/>
            <a:ext cx="1500198" cy="1159492"/>
          </a:xfrm>
          <a:custGeom>
            <a:avLst/>
            <a:gdLst>
              <a:gd name="connsiteX0" fmla="*/ 0 w 604911"/>
              <a:gd name="connsiteY0" fmla="*/ 0 h 1716258"/>
              <a:gd name="connsiteX1" fmla="*/ 196948 w 604911"/>
              <a:gd name="connsiteY1" fmla="*/ 84406 h 1716258"/>
              <a:gd name="connsiteX2" fmla="*/ 450166 w 604911"/>
              <a:gd name="connsiteY2" fmla="*/ 506437 h 1716258"/>
              <a:gd name="connsiteX3" fmla="*/ 604911 w 604911"/>
              <a:gd name="connsiteY3" fmla="*/ 1702190 h 1716258"/>
              <a:gd name="connsiteX4" fmla="*/ 604911 w 604911"/>
              <a:gd name="connsiteY4" fmla="*/ 1702190 h 1716258"/>
              <a:gd name="connsiteX5" fmla="*/ 604911 w 604911"/>
              <a:gd name="connsiteY5" fmla="*/ 1716258 h 1716258"/>
              <a:gd name="connsiteX6" fmla="*/ 604911 w 604911"/>
              <a:gd name="connsiteY6" fmla="*/ 1716258 h 171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911" h="1716258">
                <a:moveTo>
                  <a:pt x="0" y="0"/>
                </a:moveTo>
                <a:cubicBezTo>
                  <a:pt x="60960" y="0"/>
                  <a:pt x="121920" y="0"/>
                  <a:pt x="196948" y="84406"/>
                </a:cubicBezTo>
                <a:cubicBezTo>
                  <a:pt x="271976" y="168812"/>
                  <a:pt x="382172" y="236806"/>
                  <a:pt x="450166" y="506437"/>
                </a:cubicBezTo>
                <a:cubicBezTo>
                  <a:pt x="518160" y="776068"/>
                  <a:pt x="604911" y="1702190"/>
                  <a:pt x="604911" y="1702190"/>
                </a:cubicBezTo>
                <a:lnTo>
                  <a:pt x="604911" y="1702190"/>
                </a:lnTo>
                <a:lnTo>
                  <a:pt x="604911" y="1716258"/>
                </a:lnTo>
                <a:lnTo>
                  <a:pt x="604911" y="1716258"/>
                </a:lnTo>
              </a:path>
            </a:pathLst>
          </a:custGeom>
          <a:ln w="28575">
            <a:solidFill>
              <a:srgbClr val="6600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510316" y="234528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600CC"/>
                </a:solidFill>
                <a:latin typeface="Calibri"/>
                <a:cs typeface="Calibri"/>
              </a:rPr>
              <a:t>❹</a:t>
            </a:r>
            <a:endParaRPr lang="ru-RU" b="1" dirty="0">
              <a:solidFill>
                <a:srgbClr val="6600CC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929454" y="4000504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6600CC"/>
                </a:solidFill>
              </a:rPr>
              <a:t>а, если</a:t>
            </a:r>
            <a:r>
              <a:rPr lang="en-US" sz="2400" b="1" i="1" dirty="0" smtClean="0">
                <a:solidFill>
                  <a:srgbClr val="6600CC"/>
                </a:solidFill>
              </a:rPr>
              <a:t> k</a:t>
            </a:r>
            <a:r>
              <a:rPr lang="en-US" sz="2400" b="1" dirty="0" smtClean="0">
                <a:solidFill>
                  <a:srgbClr val="6600CC"/>
                </a:solidFill>
              </a:rPr>
              <a:t> = -</a:t>
            </a:r>
            <a:r>
              <a:rPr lang="en-US" sz="2400" b="1" dirty="0" smtClean="0">
                <a:solidFill>
                  <a:srgbClr val="6600CC"/>
                </a:solidFill>
                <a:latin typeface="Calibri"/>
                <a:cs typeface="Calibri"/>
              </a:rPr>
              <a:t>¹∕₂</a:t>
            </a:r>
            <a:r>
              <a:rPr lang="ru-RU" sz="2400" b="1" dirty="0" smtClean="0">
                <a:solidFill>
                  <a:srgbClr val="6600CC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 rot="21222374">
            <a:off x="1071538" y="642307"/>
            <a:ext cx="2617448" cy="400110"/>
          </a:xfrm>
          <a:prstGeom prst="rect">
            <a:avLst/>
          </a:prstGeom>
          <a:solidFill>
            <a:srgbClr val="FFFF66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Контрольный вопрос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143372" y="1242940"/>
            <a:ext cx="3193951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000" b="1" i="1" dirty="0" smtClean="0"/>
              <a:t>Как построить график …</a:t>
            </a:r>
            <a:endParaRPr lang="ru-RU" sz="2000" b="1" i="1" dirty="0"/>
          </a:p>
        </p:txBody>
      </p:sp>
      <p:sp>
        <p:nvSpPr>
          <p:cNvPr id="93" name="TextBox 92"/>
          <p:cNvSpPr txBox="1"/>
          <p:nvPr/>
        </p:nvSpPr>
        <p:spPr>
          <a:xfrm>
            <a:off x="4529255" y="4824723"/>
            <a:ext cx="891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b = </a:t>
            </a:r>
            <a:r>
              <a:rPr lang="ru-RU" sz="2400" b="1" dirty="0" smtClean="0">
                <a:solidFill>
                  <a:srgbClr val="0000FF"/>
                </a:solidFill>
              </a:rPr>
              <a:t>-</a:t>
            </a:r>
            <a:r>
              <a:rPr lang="en-US" sz="2400" b="1" dirty="0" smtClean="0">
                <a:solidFill>
                  <a:srgbClr val="0000FF"/>
                </a:solidFill>
              </a:rPr>
              <a:t>2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165628" y="5068685"/>
            <a:ext cx="164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сдвинуть на</a:t>
            </a:r>
            <a:r>
              <a:rPr lang="en-US" b="1" i="1" dirty="0" smtClean="0">
                <a:solidFill>
                  <a:srgbClr val="0000FF"/>
                </a:solidFill>
              </a:rPr>
              <a:t> 2</a:t>
            </a:r>
            <a:endParaRPr lang="ru-RU" b="1" i="1" dirty="0" smtClean="0">
              <a:solidFill>
                <a:srgbClr val="0000FF"/>
              </a:solidFill>
            </a:endParaRPr>
          </a:p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вниз</a:t>
            </a:r>
            <a:endParaRPr lang="ru-RU" b="1" i="1" dirty="0">
              <a:solidFill>
                <a:srgbClr val="0000FF"/>
              </a:solidFill>
            </a:endParaRPr>
          </a:p>
        </p:txBody>
      </p:sp>
      <p:cxnSp>
        <p:nvCxnSpPr>
          <p:cNvPr id="95" name="Прямая со стрелкой 94"/>
          <p:cNvCxnSpPr/>
          <p:nvPr/>
        </p:nvCxnSpPr>
        <p:spPr>
          <a:xfrm rot="10800000">
            <a:off x="3500430" y="4500570"/>
            <a:ext cx="808074" cy="714382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 rot="5400000">
            <a:off x="4429918" y="3856834"/>
            <a:ext cx="285752" cy="1588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572000" y="3643314"/>
            <a:ext cx="309700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215074" y="4344423"/>
            <a:ext cx="309700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834068" y="3487167"/>
            <a:ext cx="309700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477010" y="2344159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977208" y="3487167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-</a:t>
            </a:r>
            <a:endParaRPr lang="ru-RU" sz="3200" b="1" dirty="0">
              <a:solidFill>
                <a:srgbClr val="0000FF"/>
              </a:solidFill>
            </a:endParaRPr>
          </a:p>
        </p:txBody>
      </p:sp>
      <p:sp>
        <p:nvSpPr>
          <p:cNvPr id="96" name="Дуга 95"/>
          <p:cNvSpPr/>
          <p:nvPr/>
        </p:nvSpPr>
        <p:spPr>
          <a:xfrm rot="10800000">
            <a:off x="4714877" y="3357562"/>
            <a:ext cx="2786081" cy="1285884"/>
          </a:xfrm>
          <a:prstGeom prst="arc">
            <a:avLst>
              <a:gd name="adj1" fmla="val 14805332"/>
              <a:gd name="adj2" fmla="val 52827"/>
            </a:avLst>
          </a:prstGeom>
          <a:ln w="190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rot="5400000">
            <a:off x="6036480" y="3036092"/>
            <a:ext cx="1928826" cy="1285882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Полилиния 98"/>
          <p:cNvSpPr/>
          <p:nvPr/>
        </p:nvSpPr>
        <p:spPr>
          <a:xfrm>
            <a:off x="7643802" y="2698136"/>
            <a:ext cx="1500198" cy="1159492"/>
          </a:xfrm>
          <a:custGeom>
            <a:avLst/>
            <a:gdLst>
              <a:gd name="connsiteX0" fmla="*/ 0 w 604911"/>
              <a:gd name="connsiteY0" fmla="*/ 0 h 1716258"/>
              <a:gd name="connsiteX1" fmla="*/ 196948 w 604911"/>
              <a:gd name="connsiteY1" fmla="*/ 84406 h 1716258"/>
              <a:gd name="connsiteX2" fmla="*/ 450166 w 604911"/>
              <a:gd name="connsiteY2" fmla="*/ 506437 h 1716258"/>
              <a:gd name="connsiteX3" fmla="*/ 604911 w 604911"/>
              <a:gd name="connsiteY3" fmla="*/ 1702190 h 1716258"/>
              <a:gd name="connsiteX4" fmla="*/ 604911 w 604911"/>
              <a:gd name="connsiteY4" fmla="*/ 1702190 h 1716258"/>
              <a:gd name="connsiteX5" fmla="*/ 604911 w 604911"/>
              <a:gd name="connsiteY5" fmla="*/ 1716258 h 1716258"/>
              <a:gd name="connsiteX6" fmla="*/ 604911 w 604911"/>
              <a:gd name="connsiteY6" fmla="*/ 1716258 h 171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911" h="1716258">
                <a:moveTo>
                  <a:pt x="0" y="0"/>
                </a:moveTo>
                <a:cubicBezTo>
                  <a:pt x="60960" y="0"/>
                  <a:pt x="121920" y="0"/>
                  <a:pt x="196948" y="84406"/>
                </a:cubicBezTo>
                <a:cubicBezTo>
                  <a:pt x="271976" y="168812"/>
                  <a:pt x="382172" y="236806"/>
                  <a:pt x="450166" y="506437"/>
                </a:cubicBezTo>
                <a:cubicBezTo>
                  <a:pt x="518160" y="776068"/>
                  <a:pt x="604911" y="1702190"/>
                  <a:pt x="604911" y="1702190"/>
                </a:cubicBezTo>
                <a:lnTo>
                  <a:pt x="604911" y="1702190"/>
                </a:lnTo>
                <a:lnTo>
                  <a:pt x="604911" y="1716258"/>
                </a:lnTo>
                <a:lnTo>
                  <a:pt x="604911" y="1716258"/>
                </a:lnTo>
              </a:path>
            </a:pathLst>
          </a:cu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15206" y="4967599"/>
            <a:ext cx="1903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а, если</a:t>
            </a:r>
            <a:r>
              <a:rPr lang="en-US" sz="2400" b="1" i="1" dirty="0" smtClean="0">
                <a:solidFill>
                  <a:srgbClr val="0000FF"/>
                </a:solidFill>
              </a:rPr>
              <a:t> b</a:t>
            </a:r>
            <a:r>
              <a:rPr lang="en-US" sz="2400" b="1" dirty="0" smtClean="0">
                <a:solidFill>
                  <a:srgbClr val="0000FF"/>
                </a:solidFill>
              </a:rPr>
              <a:t> = </a:t>
            </a:r>
            <a:r>
              <a:rPr lang="en-US" sz="2400" b="1" dirty="0" smtClean="0">
                <a:solidFill>
                  <a:srgbClr val="0000FF"/>
                </a:solidFill>
                <a:latin typeface="Calibri"/>
                <a:cs typeface="Calibri"/>
              </a:rPr>
              <a:t>¹∕₂</a:t>
            </a:r>
            <a:r>
              <a:rPr lang="ru-RU" sz="2400" b="1" dirty="0" smtClean="0">
                <a:solidFill>
                  <a:srgbClr val="0000FF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581754" y="3631172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Calibri"/>
                <a:cs typeface="Calibri"/>
              </a:rPr>
              <a:t>❺</a:t>
            </a:r>
            <a:endParaRPr lang="ru-RU" b="1" dirty="0">
              <a:solidFill>
                <a:srgbClr val="0000FF"/>
              </a:solidFill>
            </a:endParaRPr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1214414" y="5715016"/>
            <a:ext cx="7572428" cy="1588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Прямоугольник 110"/>
          <p:cNvSpPr/>
          <p:nvPr/>
        </p:nvSpPr>
        <p:spPr>
          <a:xfrm>
            <a:off x="5954292" y="4786322"/>
            <a:ext cx="1214446" cy="9144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6" name="TextBox 105"/>
          <p:cNvSpPr txBox="1"/>
          <p:nvPr/>
        </p:nvSpPr>
        <p:spPr>
          <a:xfrm>
            <a:off x="5887740" y="5324789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850186" y="4702742"/>
            <a:ext cx="133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FF6600"/>
                </a:solidFill>
              </a:rPr>
              <a:t>сжать </a:t>
            </a:r>
            <a:r>
              <a:rPr lang="ru-RU" b="1" i="1" dirty="0" smtClean="0"/>
              <a:t>и (-)</a:t>
            </a:r>
            <a:endParaRPr lang="ru-RU" b="1" i="1" dirty="0">
              <a:solidFill>
                <a:srgbClr val="FF66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376250" y="4917056"/>
            <a:ext cx="767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9900"/>
                </a:solidFill>
              </a:rPr>
              <a:t>влево</a:t>
            </a:r>
            <a:endParaRPr lang="ru-RU" b="1" i="1" dirty="0">
              <a:solidFill>
                <a:srgbClr val="0099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882854" y="5131370"/>
            <a:ext cx="133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6600CC"/>
                </a:solidFill>
              </a:rPr>
              <a:t>сжать </a:t>
            </a:r>
            <a:r>
              <a:rPr lang="ru-RU" b="1" i="1" dirty="0" smtClean="0"/>
              <a:t>и (-)</a:t>
            </a:r>
            <a:endParaRPr lang="ru-RU" b="1" i="1" dirty="0">
              <a:solidFill>
                <a:srgbClr val="6600CC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393626" y="5357826"/>
            <a:ext cx="750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вверх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572000" y="5715016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Линия </a:t>
            </a:r>
            <a:r>
              <a:rPr lang="ru-RU" b="1" i="1" dirty="0" smtClean="0">
                <a:solidFill>
                  <a:srgbClr val="0000FF"/>
                </a:solidFill>
              </a:rPr>
              <a:t> при Х </a:t>
            </a:r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≥ 0 и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500562" y="6000768"/>
            <a:ext cx="2037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симметричная</a:t>
            </a:r>
            <a:r>
              <a:rPr lang="en-US" b="1" i="1" dirty="0" smtClean="0"/>
              <a:t> </a:t>
            </a:r>
            <a:r>
              <a:rPr lang="ru-RU" b="1" i="1" dirty="0" smtClean="0"/>
              <a:t>ей</a:t>
            </a:r>
          </a:p>
          <a:p>
            <a:pPr algn="ctr"/>
            <a:r>
              <a:rPr lang="ru-RU" b="1" i="1" dirty="0" smtClean="0">
                <a:solidFill>
                  <a:srgbClr val="0000FF"/>
                </a:solidFill>
              </a:rPr>
              <a:t>при Х </a:t>
            </a:r>
            <a:r>
              <a:rPr lang="ru-RU" b="1" i="1" dirty="0" smtClean="0">
                <a:solidFill>
                  <a:srgbClr val="0000FF"/>
                </a:solidFill>
                <a:latin typeface="Calibri"/>
                <a:cs typeface="Calibri"/>
              </a:rPr>
              <a:t>≤ 0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429388" y="6286520"/>
            <a:ext cx="2454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относительно оси ОУ</a:t>
            </a:r>
            <a:endParaRPr lang="ru-RU" b="1" i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8786842" y="-24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ru-RU" dirty="0"/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2643174" y="6429396"/>
            <a:ext cx="42862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rot="10800000">
            <a:off x="5857885" y="4643446"/>
            <a:ext cx="285752" cy="1588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16200000" flipH="1">
            <a:off x="4179091" y="2964653"/>
            <a:ext cx="1928826" cy="1428760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Полилиния 120"/>
          <p:cNvSpPr/>
          <p:nvPr/>
        </p:nvSpPr>
        <p:spPr>
          <a:xfrm flipH="1">
            <a:off x="2714612" y="2714620"/>
            <a:ext cx="1714512" cy="1071570"/>
          </a:xfrm>
          <a:custGeom>
            <a:avLst/>
            <a:gdLst>
              <a:gd name="connsiteX0" fmla="*/ 0 w 604911"/>
              <a:gd name="connsiteY0" fmla="*/ 0 h 1716258"/>
              <a:gd name="connsiteX1" fmla="*/ 196948 w 604911"/>
              <a:gd name="connsiteY1" fmla="*/ 84406 h 1716258"/>
              <a:gd name="connsiteX2" fmla="*/ 450166 w 604911"/>
              <a:gd name="connsiteY2" fmla="*/ 506437 h 1716258"/>
              <a:gd name="connsiteX3" fmla="*/ 604911 w 604911"/>
              <a:gd name="connsiteY3" fmla="*/ 1702190 h 1716258"/>
              <a:gd name="connsiteX4" fmla="*/ 604911 w 604911"/>
              <a:gd name="connsiteY4" fmla="*/ 1702190 h 1716258"/>
              <a:gd name="connsiteX5" fmla="*/ 604911 w 604911"/>
              <a:gd name="connsiteY5" fmla="*/ 1716258 h 1716258"/>
              <a:gd name="connsiteX6" fmla="*/ 604911 w 604911"/>
              <a:gd name="connsiteY6" fmla="*/ 1716258 h 171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911" h="1716258">
                <a:moveTo>
                  <a:pt x="0" y="0"/>
                </a:moveTo>
                <a:cubicBezTo>
                  <a:pt x="60960" y="0"/>
                  <a:pt x="121920" y="0"/>
                  <a:pt x="196948" y="84406"/>
                </a:cubicBezTo>
                <a:cubicBezTo>
                  <a:pt x="271976" y="168812"/>
                  <a:pt x="382172" y="236806"/>
                  <a:pt x="450166" y="506437"/>
                </a:cubicBezTo>
                <a:cubicBezTo>
                  <a:pt x="518160" y="776068"/>
                  <a:pt x="604911" y="1702190"/>
                  <a:pt x="604911" y="1702190"/>
                </a:cubicBezTo>
                <a:lnTo>
                  <a:pt x="604911" y="1702190"/>
                </a:lnTo>
                <a:lnTo>
                  <a:pt x="604911" y="1716258"/>
                </a:lnTo>
                <a:lnTo>
                  <a:pt x="604911" y="1716258"/>
                </a:lnTo>
              </a:path>
            </a:pathLst>
          </a:cu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6600CC"/>
              </a:solidFill>
            </a:endParaRPr>
          </a:p>
        </p:txBody>
      </p:sp>
      <p:cxnSp>
        <p:nvCxnSpPr>
          <p:cNvPr id="124" name="Прямая со стрелкой 123"/>
          <p:cNvCxnSpPr/>
          <p:nvPr/>
        </p:nvCxnSpPr>
        <p:spPr>
          <a:xfrm rot="10800000">
            <a:off x="4714876" y="3071810"/>
            <a:ext cx="1428760" cy="1588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9000"/>
                            </p:stCondLst>
                            <p:childTnLst>
                              <p:par>
                                <p:cTn id="13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8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7000"/>
                            </p:stCondLst>
                            <p:childTnLst>
                              <p:par>
                                <p:cTn id="20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0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0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9000"/>
                            </p:stCondLst>
                            <p:childTnLst>
                              <p:par>
                                <p:cTn id="22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20000"/>
                            </p:stCondLst>
                            <p:childTnLst>
                              <p:par>
                                <p:cTn id="2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2000"/>
                            </p:stCondLst>
                            <p:childTnLst>
                              <p:par>
                                <p:cTn id="2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2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6000"/>
                            </p:stCondLst>
                            <p:childTnLst>
                              <p:par>
                                <p:cTn id="2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8000"/>
                            </p:stCondLst>
                            <p:childTnLst>
                              <p:par>
                                <p:cTn id="24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77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2" dur="770" decel="100000"/>
                                        <p:tgtEl>
                                          <p:spTgt spid="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4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6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2000"/>
                            </p:stCondLst>
                            <p:childTnLst>
                              <p:par>
                                <p:cTn id="2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4000"/>
                            </p:stCondLst>
                            <p:childTnLst>
                              <p:par>
                                <p:cTn id="2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6000"/>
                            </p:stCondLst>
                            <p:childTnLst>
                              <p:par>
                                <p:cTn id="31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7000"/>
                            </p:stCondLst>
                            <p:childTnLst>
                              <p:par>
                                <p:cTn id="3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8000"/>
                            </p:stCondLst>
                            <p:childTnLst>
                              <p:par>
                                <p:cTn id="34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4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9000"/>
                            </p:stCondLst>
                            <p:childTnLst>
                              <p:par>
                                <p:cTn id="3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8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8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8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1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1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1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4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21000"/>
                            </p:stCondLst>
                            <p:childTnLst>
                              <p:par>
                                <p:cTn id="42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0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2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4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2000"/>
                            </p:stCondLst>
                            <p:childTnLst>
                              <p:par>
                                <p:cTn id="4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4000"/>
                            </p:stCondLst>
                            <p:childTnLst>
                              <p:par>
                                <p:cTn id="47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5000"/>
                            </p:stCondLst>
                            <p:childTnLst>
                              <p:par>
                                <p:cTn id="48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7000"/>
                            </p:stCondLst>
                            <p:childTnLst>
                              <p:par>
                                <p:cTn id="50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0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9000"/>
                            </p:stCondLst>
                            <p:childTnLst>
                              <p:par>
                                <p:cTn id="52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5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5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5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12000"/>
                            </p:stCondLst>
                            <p:childTnLst>
                              <p:par>
                                <p:cTn id="5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7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8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9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9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9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0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6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62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2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2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2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8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2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>
                            <p:stCondLst>
                              <p:cond delay="22000"/>
                            </p:stCondLst>
                            <p:childTnLst>
                              <p:par>
                                <p:cTn id="6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24000"/>
                            </p:stCondLst>
                            <p:childTnLst>
                              <p:par>
                                <p:cTn id="63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0" dur="770" decel="100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1" dur="770" decel="100000"/>
                                        <p:tgtEl>
                                          <p:spTgt spid="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3" dur="77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5" dur="77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>
                      <p:stCondLst>
                        <p:cond delay="indefinite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000"/>
                            </p:stCondLst>
                            <p:childTnLst>
                              <p:par>
                                <p:cTn id="6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4" fill="hold">
                            <p:stCondLst>
                              <p:cond delay="4000"/>
                            </p:stCondLst>
                            <p:childTnLst>
                              <p:par>
                                <p:cTn id="6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5000"/>
                            </p:stCondLst>
                            <p:childTnLst>
                              <p:par>
                                <p:cTn id="6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5" fill="hold">
                            <p:stCondLst>
                              <p:cond delay="6000"/>
                            </p:stCondLst>
                            <p:childTnLst>
                              <p:par>
                                <p:cTn id="70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0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0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1" fill="hold">
                            <p:stCondLst>
                              <p:cond delay="7000"/>
                            </p:stCondLst>
                            <p:childTnLst>
                              <p:par>
                                <p:cTn id="7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8000"/>
                            </p:stCondLst>
                            <p:childTnLst>
                              <p:par>
                                <p:cTn id="72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3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3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3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9000"/>
                            </p:stCondLst>
                            <p:childTnLst>
                              <p:par>
                                <p:cTn id="7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1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5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75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7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7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7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0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9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9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0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0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0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15000"/>
                            </p:stCondLst>
                            <p:childTnLst>
                              <p:par>
                                <p:cTn id="8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6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7" fill="hold">
                            <p:stCondLst>
                              <p:cond delay="17000"/>
                            </p:stCondLst>
                            <p:childTnLst>
                              <p:par>
                                <p:cTn id="8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1" fill="hold">
                            <p:stCondLst>
                              <p:cond delay="19000"/>
                            </p:stCondLst>
                            <p:childTnLst>
                              <p:par>
                                <p:cTn id="8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1000"/>
                            </p:stCondLst>
                            <p:childTnLst>
                              <p:par>
                                <p:cTn id="81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8" dur="77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9" dur="770" decel="100000"/>
                                        <p:tgtEl>
                                          <p:spTgt spid="1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1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3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5" fill="hold">
                      <p:stCondLst>
                        <p:cond delay="indefinite"/>
                      </p:stCondLst>
                      <p:childTnLst>
                        <p:par>
                          <p:cTn id="826" fill="hold">
                            <p:stCondLst>
                              <p:cond delay="0"/>
                            </p:stCondLst>
                            <p:childTnLst>
                              <p:par>
                                <p:cTn id="8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3" fill="hold">
                      <p:stCondLst>
                        <p:cond delay="indefinite"/>
                      </p:stCondLst>
                      <p:childTnLst>
                        <p:par>
                          <p:cTn id="834" fill="hold">
                            <p:stCondLst>
                              <p:cond delay="0"/>
                            </p:stCondLst>
                            <p:childTnLst>
                              <p:par>
                                <p:cTn id="83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1" fill="hold">
                            <p:stCondLst>
                              <p:cond delay="1000"/>
                            </p:stCondLst>
                            <p:childTnLst>
                              <p:par>
                                <p:cTn id="84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5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000"/>
                            </p:stCondLst>
                            <p:childTnLst>
                              <p:par>
                                <p:cTn id="84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5" fill="hold">
                            <p:stCondLst>
                              <p:cond delay="3000"/>
                            </p:stCondLst>
                            <p:childTnLst>
                              <p:par>
                                <p:cTn id="85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4000"/>
                            </p:stCondLst>
                            <p:childTnLst>
                              <p:par>
                                <p:cTn id="86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5000"/>
                            </p:stCondLst>
                            <p:childTnLst>
                              <p:par>
                                <p:cTn id="87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2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9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0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>
                      <p:stCondLst>
                        <p:cond delay="indefinite"/>
                      </p:stCondLst>
                      <p:childTnLst>
                        <p:par>
                          <p:cTn id="882" fill="hold">
                            <p:stCondLst>
                              <p:cond delay="0"/>
                            </p:stCondLst>
                            <p:childTnLst>
                              <p:par>
                                <p:cTn id="88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1" fill="hold">
                            <p:stCondLst>
                              <p:cond delay="1000"/>
                            </p:stCondLst>
                            <p:childTnLst>
                              <p:par>
                                <p:cTn id="89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8" fill="hold">
                      <p:stCondLst>
                        <p:cond delay="indefinite"/>
                      </p:stCondLst>
                      <p:childTnLst>
                        <p:par>
                          <p:cTn id="909" fill="hold">
                            <p:stCondLst>
                              <p:cond delay="0"/>
                            </p:stCondLst>
                            <p:childTnLst>
                              <p:par>
                                <p:cTn id="9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4" fill="hold">
                      <p:stCondLst>
                        <p:cond delay="indefinite"/>
                      </p:stCondLst>
                      <p:childTnLst>
                        <p:par>
                          <p:cTn id="915" fill="hold">
                            <p:stCondLst>
                              <p:cond delay="0"/>
                            </p:stCondLst>
                            <p:childTnLst>
                              <p:par>
                                <p:cTn id="91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2" fill="hold">
                            <p:stCondLst>
                              <p:cond delay="1000"/>
                            </p:stCondLst>
                            <p:childTnLst>
                              <p:par>
                                <p:cTn id="9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7" fill="hold">
                            <p:stCondLst>
                              <p:cond delay="2000"/>
                            </p:stCondLst>
                            <p:childTnLst>
                              <p:par>
                                <p:cTn id="92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1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2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3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4000"/>
                            </p:stCondLst>
                            <p:childTnLst>
                              <p:par>
                                <p:cTn id="935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36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37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38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39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4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5" fill="hold">
                            <p:stCondLst>
                              <p:cond delay="2000"/>
                            </p:stCondLst>
                            <p:childTnLst>
                              <p:par>
                                <p:cTn id="9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8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9" fill="hold">
                            <p:stCondLst>
                              <p:cond delay="4000"/>
                            </p:stCondLst>
                            <p:childTnLst>
                              <p:par>
                                <p:cTn id="9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2" grpId="0" animBg="1"/>
      <p:bldP spid="27" grpId="0" animBg="1"/>
      <p:bldP spid="28" grpId="0"/>
      <p:bldP spid="32" grpId="0"/>
      <p:bldP spid="32" grpId="1"/>
      <p:bldP spid="34" grpId="0"/>
      <p:bldP spid="34" grpId="1"/>
      <p:bldP spid="35" grpId="0" animBg="1"/>
      <p:bldP spid="41" grpId="0"/>
      <p:bldP spid="41" grpId="1"/>
      <p:bldP spid="46" grpId="0" animBg="1"/>
      <p:bldP spid="47" grpId="0"/>
      <p:bldP spid="47" grpId="1"/>
      <p:bldP spid="48" grpId="0"/>
      <p:bldP spid="36" grpId="0"/>
      <p:bldP spid="39" grpId="0"/>
      <p:bldP spid="40" grpId="0"/>
      <p:bldP spid="43" grpId="0"/>
      <p:bldP spid="43" grpId="1"/>
      <p:bldP spid="44" grpId="0"/>
      <p:bldP spid="44" grpId="1"/>
      <p:bldP spid="45" grpId="0"/>
      <p:bldP spid="45" grpId="1"/>
      <p:bldP spid="49" grpId="0"/>
      <p:bldP spid="49" grpId="1"/>
      <p:bldP spid="55" grpId="0"/>
      <p:bldP spid="57" grpId="0"/>
      <p:bldP spid="61" grpId="0"/>
      <p:bldP spid="61" grpId="1"/>
      <p:bldP spid="74" grpId="0" animBg="1"/>
      <p:bldP spid="76" grpId="0" animBg="1"/>
      <p:bldP spid="79" grpId="0"/>
      <p:bldP spid="79" grpId="1"/>
      <p:bldP spid="51" grpId="0"/>
      <p:bldP spid="52" grpId="0" animBg="1"/>
      <p:bldP spid="53" grpId="0" animBg="1"/>
      <p:bldP spid="62" grpId="0"/>
      <p:bldP spid="66" grpId="0"/>
      <p:bldP spid="67" grpId="0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7" grpId="0" animBg="1"/>
      <p:bldP spid="78" grpId="0" animBg="1"/>
      <p:bldP spid="81" grpId="0" animBg="1"/>
      <p:bldP spid="82" grpId="0"/>
      <p:bldP spid="82" grpId="1"/>
      <p:bldP spid="86" grpId="0" animBg="1"/>
      <p:bldP spid="87" grpId="0"/>
      <p:bldP spid="88" grpId="0"/>
      <p:bldP spid="91" grpId="0" animBg="1"/>
      <p:bldP spid="92" grpId="0" animBg="1"/>
      <p:bldP spid="93" grpId="0"/>
      <p:bldP spid="94" grpId="0"/>
      <p:bldP spid="80" grpId="0"/>
      <p:bldP spid="80" grpId="1"/>
      <p:bldP spid="84" grpId="0"/>
      <p:bldP spid="84" grpId="1"/>
      <p:bldP spid="85" grpId="0"/>
      <p:bldP spid="85" grpId="1"/>
      <p:bldP spid="89" grpId="0"/>
      <p:bldP spid="89" grpId="1"/>
      <p:bldP spid="90" grpId="0"/>
      <p:bldP spid="90" grpId="1"/>
      <p:bldP spid="96" grpId="0" animBg="1"/>
      <p:bldP spid="99" grpId="0" animBg="1"/>
      <p:bldP spid="100" grpId="0"/>
      <p:bldP spid="101" grpId="0"/>
      <p:bldP spid="111" grpId="0" animBg="1"/>
      <p:bldP spid="106" grpId="0"/>
      <p:bldP spid="107" grpId="0"/>
      <p:bldP spid="108" grpId="0"/>
      <p:bldP spid="109" grpId="0"/>
      <p:bldP spid="110" grpId="0"/>
      <p:bldP spid="113" grpId="0"/>
      <p:bldP spid="114" grpId="0"/>
      <p:bldP spid="115" grpId="0"/>
      <p:bldP spid="1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357166"/>
          <a:ext cx="8572528" cy="1696936"/>
        </p:xfrm>
        <a:graphic>
          <a:graphicData uri="http://schemas.openxmlformats.org/drawingml/2006/table">
            <a:tbl>
              <a:tblPr/>
              <a:tblGrid>
                <a:gridCol w="8572528"/>
              </a:tblGrid>
              <a:tr h="142876">
                <a:tc>
                  <a:txBody>
                    <a:bodyPr/>
                    <a:lstStyle/>
                    <a:p>
                      <a:pPr algn="just"/>
                      <a:endParaRPr lang="ru-RU" sz="2000" dirty="0">
                        <a:solidFill>
                          <a:srgbClr val="66666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007896">
                <a:tc>
                  <a:txBody>
                    <a:bodyPr/>
                    <a:lstStyle/>
                    <a:p>
                      <a:pPr algn="just"/>
                      <a:r>
                        <a:rPr lang="ru-RU" sz="2000" u="sng" dirty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  <a:t>Задача</a:t>
                      </a:r>
                      <a:r>
                        <a:rPr lang="ru-RU" sz="2000" dirty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  <a:t>: Найдите все значения параметра а, при каждом из которых система неравенств имеет единственное решение</a:t>
                      </a:r>
                      <a:r>
                        <a:rPr lang="ru-RU" sz="2000" dirty="0" smtClean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|</a:t>
                      </a:r>
                      <a:r>
                        <a:rPr lang="ru-RU" sz="2000" b="1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x + 2y + 1| ≤ </a:t>
                      </a:r>
                      <a:r>
                        <a:rPr lang="ru-RU" sz="2000" b="1" dirty="0" smtClean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ru-RU" sz="2000" dirty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2000" dirty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2000" dirty="0" smtClean="0">
                          <a:solidFill>
                            <a:srgbClr val="424242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</a:t>
                      </a:r>
                      <a:r>
                        <a:rPr lang="ru-RU" sz="2000" b="1" dirty="0" smtClean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2000" b="1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x - a)</a:t>
                      </a:r>
                      <a:r>
                        <a:rPr lang="ru-RU" sz="2000" b="1" baseline="30000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000" b="1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 + (y - 2a)</a:t>
                      </a:r>
                      <a:r>
                        <a:rPr lang="ru-RU" sz="2000" b="1" baseline="30000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000" b="1" dirty="0">
                          <a:solidFill>
                            <a:srgbClr val="800000"/>
                          </a:solidFill>
                          <a:latin typeface="Arial" pitchFamily="34" charset="0"/>
                          <a:cs typeface="Arial" pitchFamily="34" charset="0"/>
                        </a:rPr>
                        <a:t> = 2 + a</a:t>
                      </a:r>
                      <a:endParaRPr lang="ru-RU" sz="2000" dirty="0">
                        <a:solidFill>
                          <a:srgbClr val="42424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6468" marR="86468" marT="43234" marB="4323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3" name="Группа 3"/>
          <p:cNvGrpSpPr/>
          <p:nvPr/>
        </p:nvGrpSpPr>
        <p:grpSpPr>
          <a:xfrm>
            <a:off x="63500" y="2428868"/>
            <a:ext cx="8991600" cy="3737211"/>
            <a:chOff x="1500166" y="928670"/>
            <a:chExt cx="5929354" cy="2571768"/>
          </a:xfrm>
          <a:solidFill>
            <a:schemeClr val="bg1">
              <a:lumMod val="95000"/>
            </a:schemeClr>
          </a:solidFill>
        </p:grpSpPr>
        <p:grpSp>
          <p:nvGrpSpPr>
            <p:cNvPr id="4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8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solidFill>
                <a:srgbClr val="F8F8F8"/>
              </a:solidFill>
              <a:ln w="6350">
                <a:solidFill>
                  <a:srgbClr val="00B0F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Прямая соединительная линия 5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Параллелограмм 88"/>
          <p:cNvSpPr/>
          <p:nvPr/>
        </p:nvSpPr>
        <p:spPr>
          <a:xfrm rot="1523844">
            <a:off x="1584715" y="2768957"/>
            <a:ext cx="5716736" cy="3328142"/>
          </a:xfrm>
          <a:prstGeom prst="parallelogram">
            <a:avLst>
              <a:gd name="adj" fmla="val 19194"/>
            </a:avLst>
          </a:prstGeom>
          <a:solidFill>
            <a:srgbClr val="F6CBFD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0" name="Параллелограмм 89"/>
          <p:cNvSpPr/>
          <p:nvPr/>
        </p:nvSpPr>
        <p:spPr>
          <a:xfrm rot="1523844">
            <a:off x="1179426" y="2644529"/>
            <a:ext cx="6040783" cy="3126347"/>
          </a:xfrm>
          <a:prstGeom prst="parallelogram">
            <a:avLst>
              <a:gd name="adj" fmla="val 19194"/>
            </a:avLst>
          </a:prstGeom>
          <a:solidFill>
            <a:srgbClr val="FFC9FF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571472" y="4286256"/>
            <a:ext cx="778674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 flipH="1" flipV="1">
            <a:off x="2892810" y="4321578"/>
            <a:ext cx="3643338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592695" y="2214554"/>
            <a:ext cx="3255699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- 11 ≤ 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 + 2y + 1 ≤ 11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283513" y="2786058"/>
            <a:ext cx="2233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 + 2y + 1 ≤ 11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25317" y="3214686"/>
            <a:ext cx="24156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 + 2y + 1 ≥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640967" y="2786058"/>
            <a:ext cx="2002471" cy="461665"/>
          </a:xfrm>
          <a:prstGeom prst="rect">
            <a:avLst/>
          </a:prstGeom>
          <a:solidFill>
            <a:srgbClr val="FFE7FF"/>
          </a:solidFill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 ≤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- 0,5x + 5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650111" y="3253087"/>
            <a:ext cx="1993327" cy="461665"/>
          </a:xfrm>
          <a:prstGeom prst="rect">
            <a:avLst/>
          </a:prstGeom>
          <a:solidFill>
            <a:srgbClr val="FFE7FF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≥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- 0,5x </a:t>
            </a:r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─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66780" y="1416594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Calibri"/>
                <a:cs typeface="Calibri"/>
              </a:rPr>
              <a:t>❶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7158" y="2273850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Calibri"/>
                <a:cs typeface="Calibri"/>
              </a:rPr>
              <a:t>❶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6" name="Левая фигурная скобка 55"/>
          <p:cNvSpPr/>
          <p:nvPr/>
        </p:nvSpPr>
        <p:spPr>
          <a:xfrm>
            <a:off x="214282" y="2928934"/>
            <a:ext cx="214314" cy="714380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7" name="Левая фигурная скобка 56"/>
          <p:cNvSpPr/>
          <p:nvPr/>
        </p:nvSpPr>
        <p:spPr>
          <a:xfrm>
            <a:off x="2500298" y="2928934"/>
            <a:ext cx="214314" cy="714380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4572000" y="255960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714876" y="24288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819772" y="407194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715272" y="425321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10</a:t>
            </a:r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rot="10800000">
            <a:off x="2571738" y="1714488"/>
            <a:ext cx="6072229" cy="285752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572000" y="595558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80208" y="5896293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-6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42910" y="410497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57158" y="4286256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  -12</a:t>
            </a:r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 rot="10800000">
            <a:off x="714349" y="4214818"/>
            <a:ext cx="4929190" cy="235745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Прямоугольник 83"/>
          <p:cNvSpPr/>
          <p:nvPr/>
        </p:nvSpPr>
        <p:spPr>
          <a:xfrm>
            <a:off x="5929322" y="4643446"/>
            <a:ext cx="2714612" cy="461665"/>
          </a:xfrm>
          <a:prstGeom prst="rect">
            <a:avLst/>
          </a:prstGeom>
          <a:solidFill>
            <a:srgbClr val="FFE7FF"/>
          </a:solidFill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Касание полосы</a:t>
            </a:r>
            <a:r>
              <a:rPr lang="en-US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Левая фигурная скобка 86"/>
          <p:cNvSpPr/>
          <p:nvPr/>
        </p:nvSpPr>
        <p:spPr>
          <a:xfrm>
            <a:off x="3786182" y="1428736"/>
            <a:ext cx="214314" cy="571504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500034" y="314246"/>
            <a:ext cx="3428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424242"/>
                </a:solidFill>
                <a:latin typeface="Arial" pitchFamily="34" charset="0"/>
                <a:cs typeface="Arial" pitchFamily="34" charset="0"/>
              </a:rPr>
              <a:t>C5. Графический подход </a:t>
            </a:r>
            <a:endParaRPr lang="ru-RU" sz="2000" b="1" i="1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000364" y="3743270"/>
            <a:ext cx="12858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строим </a:t>
            </a:r>
            <a:endParaRPr lang="ru-RU" sz="2000" b="1" i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>
            <a:off x="2857488" y="3214686"/>
            <a:ext cx="1571636" cy="158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2857488" y="3713164"/>
            <a:ext cx="1571636" cy="158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рямоугольник 95"/>
          <p:cNvSpPr/>
          <p:nvPr/>
        </p:nvSpPr>
        <p:spPr>
          <a:xfrm>
            <a:off x="3071802" y="3743270"/>
            <a:ext cx="1285884" cy="400110"/>
          </a:xfrm>
          <a:prstGeom prst="rect">
            <a:avLst/>
          </a:prstGeom>
          <a:solidFill>
            <a:srgbClr val="E879FB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полоса</a:t>
            </a:r>
            <a:endParaRPr lang="ru-RU" sz="20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858016" y="1671568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95551" y="4714884"/>
            <a:ext cx="18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❷окружность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40874" y="5357826"/>
            <a:ext cx="1159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  <a:latin typeface="Calibri"/>
                <a:cs typeface="Calibri"/>
              </a:rPr>
              <a:t>R² = 2 + a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01" name="Выгнутая вправо стрелка 100"/>
          <p:cNvSpPr/>
          <p:nvPr/>
        </p:nvSpPr>
        <p:spPr>
          <a:xfrm>
            <a:off x="1285852" y="5143512"/>
            <a:ext cx="857256" cy="928694"/>
          </a:xfrm>
          <a:prstGeom prst="curvedLeftArrow">
            <a:avLst/>
          </a:prstGeom>
          <a:solidFill>
            <a:srgbClr val="00FF00">
              <a:alpha val="23922"/>
            </a:srgbClr>
          </a:solidFill>
          <a:ln w="31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42844" y="5000636"/>
            <a:ext cx="2101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Calibri"/>
                <a:cs typeface="Calibri"/>
              </a:rPr>
              <a:t>Центр С(а;</a:t>
            </a:r>
            <a:r>
              <a:rPr lang="en-US" sz="2400" b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Calibri"/>
                <a:cs typeface="Calibri"/>
              </a:rPr>
              <a:t>2а)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28596" y="5610541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Calibri"/>
                <a:cs typeface="Calibri"/>
              </a:rPr>
              <a:t>y = 2x</a:t>
            </a:r>
            <a:endParaRPr lang="ru-RU" sz="2400" b="1" i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4929190" y="425321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1</a:t>
            </a:r>
            <a:endParaRPr lang="ru-RU" sz="2000" b="1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4643438" y="339596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2</a:t>
            </a:r>
            <a:endParaRPr lang="ru-RU" sz="2000" b="1" i="1" dirty="0"/>
          </a:p>
        </p:txBody>
      </p:sp>
      <p:cxnSp>
        <p:nvCxnSpPr>
          <p:cNvPr id="115" name="Прямая соединительная линия 114"/>
          <p:cNvCxnSpPr/>
          <p:nvPr/>
        </p:nvCxnSpPr>
        <p:spPr>
          <a:xfrm rot="5400000">
            <a:off x="2857488" y="3429000"/>
            <a:ext cx="3643338" cy="19288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127"/>
          <p:cNvGrpSpPr/>
          <p:nvPr/>
        </p:nvGrpSpPr>
        <p:grpSpPr>
          <a:xfrm>
            <a:off x="6443682" y="2786058"/>
            <a:ext cx="985838" cy="928694"/>
            <a:chOff x="6372244" y="2714620"/>
            <a:chExt cx="985838" cy="928694"/>
          </a:xfrm>
        </p:grpSpPr>
        <p:sp>
          <p:nvSpPr>
            <p:cNvPr id="125" name="Овал 124"/>
            <p:cNvSpPr/>
            <p:nvPr/>
          </p:nvSpPr>
          <p:spPr>
            <a:xfrm>
              <a:off x="6372244" y="2714620"/>
              <a:ext cx="985838" cy="928694"/>
            </a:xfrm>
            <a:prstGeom prst="ellips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676764" y="300037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0000FF"/>
                  </a:solidFill>
                  <a:latin typeface="Calibri"/>
                  <a:cs typeface="Calibri"/>
                </a:rPr>
                <a:t>●</a:t>
              </a:r>
              <a:endParaRPr lang="ru-RU" b="1" dirty="0">
                <a:solidFill>
                  <a:srgbClr val="0000FF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858016" y="2857496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0000FF"/>
                  </a:solidFill>
                  <a:latin typeface="Calibri"/>
                  <a:cs typeface="Calibri"/>
                </a:rPr>
                <a:t>C</a:t>
              </a:r>
              <a:endParaRPr lang="ru-RU" sz="2000" b="1" i="1" dirty="0">
                <a:solidFill>
                  <a:srgbClr val="0000FF"/>
                </a:solidFill>
              </a:endParaRPr>
            </a:p>
          </p:txBody>
        </p:sp>
      </p:grpSp>
      <p:cxnSp>
        <p:nvCxnSpPr>
          <p:cNvPr id="130" name="Прямая соединительная линия 129"/>
          <p:cNvCxnSpPr/>
          <p:nvPr/>
        </p:nvCxnSpPr>
        <p:spPr>
          <a:xfrm rot="5400000">
            <a:off x="6500826" y="3000372"/>
            <a:ext cx="857256" cy="42862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Прямоугольник 138"/>
          <p:cNvSpPr/>
          <p:nvPr/>
        </p:nvSpPr>
        <p:spPr>
          <a:xfrm rot="1567903">
            <a:off x="6748893" y="3519974"/>
            <a:ext cx="189885" cy="197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1" name="Прямая соединительная линия 140"/>
          <p:cNvCxnSpPr/>
          <p:nvPr/>
        </p:nvCxnSpPr>
        <p:spPr>
          <a:xfrm flipV="1">
            <a:off x="3643306" y="1428712"/>
            <a:ext cx="2714644" cy="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160"/>
          <p:cNvGrpSpPr/>
          <p:nvPr/>
        </p:nvGrpSpPr>
        <p:grpSpPr>
          <a:xfrm>
            <a:off x="5143504" y="2143116"/>
            <a:ext cx="985838" cy="943447"/>
            <a:chOff x="7872442" y="2786057"/>
            <a:chExt cx="985838" cy="943448"/>
          </a:xfrm>
        </p:grpSpPr>
        <p:grpSp>
          <p:nvGrpSpPr>
            <p:cNvPr id="59" name="Группа 154"/>
            <p:cNvGrpSpPr/>
            <p:nvPr/>
          </p:nvGrpSpPr>
          <p:grpSpPr>
            <a:xfrm>
              <a:off x="7872442" y="2786057"/>
              <a:ext cx="985838" cy="928695"/>
              <a:chOff x="6372244" y="2714619"/>
              <a:chExt cx="985838" cy="928695"/>
            </a:xfrm>
          </p:grpSpPr>
          <p:sp>
            <p:nvSpPr>
              <p:cNvPr id="156" name="Овал 155"/>
              <p:cNvSpPr/>
              <p:nvPr/>
            </p:nvSpPr>
            <p:spPr>
              <a:xfrm>
                <a:off x="6372244" y="2714619"/>
                <a:ext cx="985838" cy="928695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6676764" y="3000372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00FF"/>
                    </a:solidFill>
                    <a:latin typeface="Calibri"/>
                    <a:cs typeface="Calibri"/>
                  </a:rPr>
                  <a:t>●</a:t>
                </a:r>
                <a:endParaRPr lang="ru-RU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6858016" y="2857496"/>
                <a:ext cx="3209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0000FF"/>
                    </a:solidFill>
                    <a:latin typeface="Calibri"/>
                    <a:cs typeface="Calibri"/>
                  </a:rPr>
                  <a:t>C</a:t>
                </a:r>
                <a:endParaRPr lang="ru-RU" sz="2000" b="1" i="1" dirty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59" name="Прямая соединительная линия 158"/>
            <p:cNvCxnSpPr/>
            <p:nvPr/>
          </p:nvCxnSpPr>
          <p:spPr>
            <a:xfrm rot="5400000">
              <a:off x="7929586" y="3000372"/>
              <a:ext cx="857256" cy="42862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Прямоугольник 159"/>
            <p:cNvSpPr/>
            <p:nvPr/>
          </p:nvSpPr>
          <p:spPr>
            <a:xfrm rot="1567903">
              <a:off x="8177653" y="3532169"/>
              <a:ext cx="189885" cy="19733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62" name="Прямоугольник 161"/>
          <p:cNvSpPr/>
          <p:nvPr/>
        </p:nvSpPr>
        <p:spPr>
          <a:xfrm>
            <a:off x="6286512" y="5039037"/>
            <a:ext cx="2285984" cy="461665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окружности</a:t>
            </a:r>
            <a:endParaRPr lang="ru-RU" sz="24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Группа 162"/>
          <p:cNvGrpSpPr/>
          <p:nvPr/>
        </p:nvGrpSpPr>
        <p:grpSpPr>
          <a:xfrm>
            <a:off x="3143240" y="5715016"/>
            <a:ext cx="1071570" cy="1000132"/>
            <a:chOff x="7872442" y="2786057"/>
            <a:chExt cx="985838" cy="928695"/>
          </a:xfrm>
        </p:grpSpPr>
        <p:grpSp>
          <p:nvGrpSpPr>
            <p:cNvPr id="62" name="Группа 163"/>
            <p:cNvGrpSpPr/>
            <p:nvPr/>
          </p:nvGrpSpPr>
          <p:grpSpPr>
            <a:xfrm>
              <a:off x="7872442" y="2786057"/>
              <a:ext cx="985838" cy="928695"/>
              <a:chOff x="6372244" y="2714619"/>
              <a:chExt cx="985838" cy="928695"/>
            </a:xfrm>
          </p:grpSpPr>
          <p:sp>
            <p:nvSpPr>
              <p:cNvPr id="167" name="Овал 166"/>
              <p:cNvSpPr/>
              <p:nvPr/>
            </p:nvSpPr>
            <p:spPr>
              <a:xfrm>
                <a:off x="6372244" y="2714619"/>
                <a:ext cx="985838" cy="928695"/>
              </a:xfrm>
              <a:prstGeom prst="ellipse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68" name="TextBox 167"/>
              <p:cNvSpPr txBox="1"/>
              <p:nvPr/>
            </p:nvSpPr>
            <p:spPr>
              <a:xfrm>
                <a:off x="6771064" y="3000372"/>
                <a:ext cx="3241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0000FF"/>
                    </a:solidFill>
                    <a:latin typeface="Calibri"/>
                    <a:cs typeface="Calibri"/>
                  </a:rPr>
                  <a:t>●</a:t>
                </a:r>
                <a:endParaRPr lang="ru-RU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69" name="TextBox 168"/>
              <p:cNvSpPr txBox="1"/>
              <p:nvPr/>
            </p:nvSpPr>
            <p:spPr>
              <a:xfrm>
                <a:off x="6642824" y="3044198"/>
                <a:ext cx="3209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0000FF"/>
                    </a:solidFill>
                    <a:latin typeface="Calibri"/>
                    <a:cs typeface="Calibri"/>
                  </a:rPr>
                  <a:t>C</a:t>
                </a:r>
                <a:endParaRPr lang="ru-RU" sz="2000" b="1" i="1" dirty="0">
                  <a:solidFill>
                    <a:srgbClr val="0000FF"/>
                  </a:solidFill>
                </a:endParaRPr>
              </a:p>
            </p:txBody>
          </p:sp>
        </p:grpSp>
        <p:cxnSp>
          <p:nvCxnSpPr>
            <p:cNvPr id="165" name="Прямая соединительная линия 164"/>
            <p:cNvCxnSpPr/>
            <p:nvPr/>
          </p:nvCxnSpPr>
          <p:spPr>
            <a:xfrm rot="5400000">
              <a:off x="7986741" y="3000372"/>
              <a:ext cx="857256" cy="428628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Прямоугольник 165"/>
            <p:cNvSpPr/>
            <p:nvPr/>
          </p:nvSpPr>
          <p:spPr>
            <a:xfrm rot="1567903">
              <a:off x="8372153" y="2786057"/>
              <a:ext cx="189885" cy="19733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5248004" y="284535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FF00"/>
                </a:solidFill>
                <a:latin typeface="Calibri"/>
                <a:cs typeface="Calibri"/>
              </a:rPr>
              <a:t>●</a:t>
            </a:r>
            <a:endParaRPr lang="ru-RU" b="1" dirty="0">
              <a:solidFill>
                <a:srgbClr val="00FF00"/>
              </a:solidFill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3786182" y="557214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FF00"/>
                </a:solidFill>
                <a:latin typeface="Calibri"/>
                <a:cs typeface="Calibri"/>
              </a:rPr>
              <a:t>●</a:t>
            </a:r>
            <a:endParaRPr lang="ru-RU" b="1" dirty="0">
              <a:solidFill>
                <a:srgbClr val="00FF00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5295398" y="3000372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9900"/>
                </a:solidFill>
              </a:rPr>
              <a:t>P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3714744" y="5324789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9900"/>
                </a:solidFill>
              </a:rPr>
              <a:t>K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74" name="Стрелка вниз 173"/>
          <p:cNvSpPr/>
          <p:nvPr/>
        </p:nvSpPr>
        <p:spPr>
          <a:xfrm>
            <a:off x="285720" y="6143644"/>
            <a:ext cx="2714644" cy="500042"/>
          </a:xfrm>
          <a:prstGeom prst="downArrow">
            <a:avLst>
              <a:gd name="adj1" fmla="val 81759"/>
              <a:gd name="adj2" fmla="val 63062"/>
            </a:avLst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Решение: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890814" y="350043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alibri"/>
                <a:cs typeface="Calibri"/>
              </a:rPr>
              <a:t>●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6786578" y="2214554"/>
            <a:ext cx="2240293" cy="461665"/>
          </a:xfrm>
          <a:prstGeom prst="rect">
            <a:avLst/>
          </a:prstGeom>
          <a:solidFill>
            <a:srgbClr val="EEFAFC"/>
          </a:solidFill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9900"/>
                </a:solidFill>
              </a:rPr>
              <a:t>Точка касания </a:t>
            </a:r>
            <a:r>
              <a:rPr lang="ru-RU" sz="2400" b="1" i="1" dirty="0" smtClean="0">
                <a:solidFill>
                  <a:srgbClr val="FF0000"/>
                </a:solidFill>
              </a:rPr>
              <a:t>?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 rot="17845314">
            <a:off x="3840148" y="4568820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Calibri"/>
                <a:cs typeface="Calibri"/>
              </a:rPr>
              <a:t>y = 2x</a:t>
            </a:r>
            <a:endParaRPr lang="ru-RU" sz="2400" b="1" i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2912992" y="2548590"/>
            <a:ext cx="301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928926" y="3048656"/>
            <a:ext cx="3016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8786842" y="130710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600" decel="100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70" decel="100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770" decel="100000"/>
                                        <p:tgtEl>
                                          <p:spTgt spid="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2" dur="7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000"/>
                            </p:stCondLst>
                            <p:childTnLst>
                              <p:par>
                                <p:cTn id="1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600" decel="100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6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00" decel="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77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1" dur="770" decel="100000"/>
                                        <p:tgtEl>
                                          <p:spTgt spid="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3" dur="77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5" dur="77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77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770" decel="100000"/>
                                        <p:tgtEl>
                                          <p:spTgt spid="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2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4" dur="77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770" decel="100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770" decel="100000"/>
                                        <p:tgtEl>
                                          <p:spTgt spid="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3" dur="77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5" dur="77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770" decel="100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770" decel="100000"/>
                                        <p:tgtEl>
                                          <p:spTgt spid="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2" dur="77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4" dur="77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600" decel="100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600" decel="100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600" decel="100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00" decel="100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5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000"/>
                            </p:stCondLst>
                            <p:childTnLst>
                              <p:par>
                                <p:cTn id="2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60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77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3" dur="770" decel="100000"/>
                                        <p:tgtEl>
                                          <p:spTgt spid="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5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7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77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4" dur="770" decel="100000"/>
                                        <p:tgtEl>
                                          <p:spTgt spid="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6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8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000"/>
                            </p:stCondLst>
                            <p:childTnLst>
                              <p:par>
                                <p:cTn id="26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000"/>
                            </p:stCondLst>
                            <p:childTnLst>
                              <p:par>
                                <p:cTn id="2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600" decel="100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160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0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60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2000"/>
                            </p:stCondLst>
                            <p:childTnLst>
                              <p:par>
                                <p:cTn id="2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600" decel="100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6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6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00" decel="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4000"/>
                            </p:stCondLst>
                            <p:childTnLst>
                              <p:par>
                                <p:cTn id="3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1600" decel="100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7" dur="16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6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2000"/>
                            </p:stCondLst>
                            <p:childTnLst>
                              <p:par>
                                <p:cTn id="3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770" decel="100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6" dur="770" decel="100000"/>
                                        <p:tgtEl>
                                          <p:spTgt spid="1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8" dur="77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0" dur="77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3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39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0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4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77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6" dur="770" decel="100000"/>
                                        <p:tgtEl>
                                          <p:spTgt spid="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8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0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2000"/>
                            </p:stCondLst>
                            <p:childTnLst>
                              <p:par>
                                <p:cTn id="36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770" decel="100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6" dur="770" decel="100000"/>
                                        <p:tgtEl>
                                          <p:spTgt spid="1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8" dur="77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0" dur="77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4000"/>
                            </p:stCondLst>
                            <p:childTnLst>
                              <p:par>
                                <p:cTn id="373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770" decel="100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6" dur="770" decel="100000"/>
                                        <p:tgtEl>
                                          <p:spTgt spid="1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8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0" dur="77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6000"/>
                            </p:stCondLst>
                            <p:childTnLst>
                              <p:par>
                                <p:cTn id="3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8000"/>
                            </p:stCondLst>
                            <p:childTnLst>
                              <p:par>
                                <p:cTn id="3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2000"/>
                            </p:stCondLst>
                            <p:childTnLst>
                              <p:par>
                                <p:cTn id="396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7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9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4000"/>
                            </p:stCondLst>
                            <p:childTnLst>
                              <p:par>
                                <p:cTn id="40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06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07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08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9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770" decel="100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4" dur="770" decel="100000"/>
                                        <p:tgtEl>
                                          <p:spTgt spid="1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6" dur="77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8" dur="77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2000"/>
                            </p:stCondLst>
                            <p:childTnLst>
                              <p:par>
                                <p:cTn id="42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30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1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32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3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4000"/>
                            </p:stCondLst>
                            <p:childTnLst>
                              <p:par>
                                <p:cTn id="43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7" dur="770" decel="100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8" dur="770" decel="100000"/>
                                        <p:tgtEl>
                                          <p:spTgt spid="1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0" dur="77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2" dur="77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4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7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90" grpId="0" animBg="1"/>
      <p:bldP spid="48" grpId="0" animBg="1"/>
      <p:bldP spid="49" grpId="0"/>
      <p:bldP spid="50" grpId="0"/>
      <p:bldP spid="51" grpId="0" animBg="1"/>
      <p:bldP spid="52" grpId="0" animBg="1"/>
      <p:bldP spid="53" grpId="0"/>
      <p:bldP spid="54" grpId="0"/>
      <p:bldP spid="56" grpId="0" animBg="1"/>
      <p:bldP spid="57" grpId="0" animBg="1"/>
      <p:bldP spid="58" grpId="0"/>
      <p:bldP spid="61" grpId="0"/>
      <p:bldP spid="63" grpId="0"/>
      <p:bldP spid="64" grpId="0"/>
      <p:bldP spid="69" grpId="0"/>
      <p:bldP spid="70" grpId="0"/>
      <p:bldP spid="81" grpId="0"/>
      <p:bldP spid="82" grpId="0"/>
      <p:bldP spid="84" grpId="0" animBg="1"/>
      <p:bldP spid="88" grpId="0"/>
      <p:bldP spid="91" grpId="0"/>
      <p:bldP spid="96" grpId="0" animBg="1"/>
      <p:bldP spid="97" grpId="0"/>
      <p:bldP spid="98" grpId="0"/>
      <p:bldP spid="100" grpId="0"/>
      <p:bldP spid="101" grpId="0" animBg="1"/>
      <p:bldP spid="101" grpId="1" animBg="1"/>
      <p:bldP spid="99" grpId="0"/>
      <p:bldP spid="102" grpId="0"/>
      <p:bldP spid="109" grpId="0"/>
      <p:bldP spid="113" grpId="0"/>
      <p:bldP spid="139" grpId="0" animBg="1"/>
      <p:bldP spid="162" grpId="0" animBg="1"/>
      <p:bldP spid="170" grpId="0"/>
      <p:bldP spid="170" grpId="1"/>
      <p:bldP spid="171" grpId="0"/>
      <p:bldP spid="171" grpId="1"/>
      <p:bldP spid="172" grpId="0"/>
      <p:bldP spid="173" grpId="0"/>
      <p:bldP spid="174" grpId="0" animBg="1"/>
      <p:bldP spid="116" grpId="0"/>
      <p:bldP spid="117" grpId="0" animBg="1"/>
      <p:bldP spid="117" grpId="1" animBg="1"/>
      <p:bldP spid="118" grpId="0"/>
      <p:bldP spid="114" grpId="0"/>
      <p:bldP spid="1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egetrener.ru/videoroliki/3.03.11/3.03.11-C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129713"/>
            <a:ext cx="2706206" cy="221457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85918" y="1486903"/>
            <a:ext cx="344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С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590230" y="1229669"/>
            <a:ext cx="17828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❶ случай </a:t>
            </a:r>
            <a:r>
              <a:rPr lang="ru-RU" sz="2000" i="1" dirty="0" smtClean="0">
                <a:solidFill>
                  <a:srgbClr val="009900"/>
                </a:solidFill>
                <a:latin typeface="Calibri"/>
                <a:cs typeface="Calibri"/>
              </a:rPr>
              <a:t>(</a:t>
            </a:r>
            <a:r>
              <a:rPr lang="ru-RU" sz="1200" i="1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r>
              <a:rPr lang="ru-RU" sz="2000" i="1" dirty="0" smtClean="0">
                <a:solidFill>
                  <a:srgbClr val="009900"/>
                </a:solidFill>
                <a:latin typeface="Calibri"/>
                <a:cs typeface="Calibri"/>
              </a:rPr>
              <a:t>)</a:t>
            </a:r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Р</a:t>
            </a:r>
            <a:endParaRPr lang="ru-RU" sz="2000" b="1" i="1" dirty="0">
              <a:solidFill>
                <a:srgbClr val="00990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57158" y="558209"/>
            <a:ext cx="2714644" cy="500042"/>
          </a:xfrm>
          <a:prstGeom prst="downArrow">
            <a:avLst>
              <a:gd name="adj1" fmla="val 81759"/>
              <a:gd name="adj2" fmla="val 63062"/>
            </a:avLst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</a:rPr>
              <a:t>Решение: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4572000" y="1201151"/>
            <a:ext cx="214314" cy="785818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72652" y="1272589"/>
            <a:ext cx="1978427" cy="461665"/>
          </a:xfrm>
          <a:prstGeom prst="rect">
            <a:avLst/>
          </a:prstGeom>
          <a:solidFill>
            <a:srgbClr val="FFE7FF"/>
          </a:solidFill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 =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- 0,5x + 5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7769" y="1629779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Calibri"/>
                <a:cs typeface="Calibri"/>
              </a:rPr>
              <a:t>y = 2x</a:t>
            </a:r>
            <a:endParaRPr lang="ru-RU" sz="2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718230" y="1272589"/>
            <a:ext cx="570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>
                <a:solidFill>
                  <a:srgbClr val="009900"/>
                </a:solidFill>
                <a:latin typeface="Calibri"/>
                <a:cs typeface="Calibri"/>
              </a:rPr>
              <a:t>(</a:t>
            </a:r>
            <a:r>
              <a:rPr lang="ru-RU" sz="1200" i="1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r>
              <a:rPr lang="ru-RU" sz="2000" i="1" dirty="0" smtClean="0">
                <a:solidFill>
                  <a:srgbClr val="009900"/>
                </a:solidFill>
                <a:latin typeface="Calibri"/>
                <a:cs typeface="Calibri"/>
              </a:rPr>
              <a:t>)</a:t>
            </a:r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Р</a:t>
            </a:r>
            <a:endParaRPr lang="ru-RU" sz="2000" b="1" i="1" dirty="0">
              <a:solidFill>
                <a:srgbClr val="0099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5206" y="1201151"/>
            <a:ext cx="832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9900"/>
                </a:solidFill>
                <a:latin typeface="Calibri"/>
                <a:cs typeface="Calibri"/>
              </a:rPr>
              <a:t>(2; 4)</a:t>
            </a:r>
            <a:endParaRPr lang="ru-RU" sz="2400" b="1" i="1" dirty="0">
              <a:solidFill>
                <a:srgbClr val="0099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13307" y="2129845"/>
            <a:ext cx="2759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(x - a)</a:t>
            </a:r>
            <a:r>
              <a:rPr lang="ru-RU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+ (y - 2a)</a:t>
            </a:r>
            <a:r>
              <a:rPr lang="ru-RU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= 2 + a</a:t>
            </a:r>
            <a:endParaRPr lang="ru-RU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5074" y="1701217"/>
            <a:ext cx="2573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00FF"/>
                </a:solidFill>
              </a:rPr>
              <a:t>лежит на окружности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86314" y="2689207"/>
            <a:ext cx="36166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- a)</a:t>
            </a:r>
            <a:r>
              <a:rPr lang="ru-RU" sz="2400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+ (</a:t>
            </a:r>
            <a:r>
              <a:rPr lang="ru-RU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- 2a)</a:t>
            </a:r>
            <a:r>
              <a:rPr lang="ru-RU" sz="2400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= 2 + a</a:t>
            </a:r>
            <a:endParaRPr lang="ru-RU" sz="2400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87504" y="2403455"/>
            <a:ext cx="1356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9900"/>
                </a:solidFill>
              </a:rPr>
              <a:t>подставим</a:t>
            </a:r>
            <a:endParaRPr lang="ru-RU" b="1" i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44323" y="3168378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а₁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= </a:t>
            </a:r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3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58769" y="3168378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а₂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= </a:t>
            </a:r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1,2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3168378"/>
            <a:ext cx="1340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 + a </a:t>
            </a:r>
            <a:r>
              <a:rPr lang="ru-RU" sz="2400" b="1" dirty="0" smtClean="0">
                <a:solidFill>
                  <a:srgbClr val="800000"/>
                </a:solidFill>
                <a:latin typeface="Calibri"/>
                <a:cs typeface="Calibri"/>
              </a:rPr>
              <a:t>≥ 0</a:t>
            </a:r>
            <a:endParaRPr lang="ru-RU" sz="2400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824" y="3772919"/>
            <a:ext cx="1856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❷случай </a:t>
            </a:r>
            <a:r>
              <a:rPr lang="ru-RU" sz="2000" i="1" dirty="0" smtClean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ru-RU" sz="1200" i="1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r>
              <a:rPr lang="ru-RU" sz="2000" i="1" dirty="0" smtClean="0">
                <a:solidFill>
                  <a:srgbClr val="0000FF"/>
                </a:solidFill>
                <a:latin typeface="Calibri"/>
                <a:cs typeface="Calibri"/>
              </a:rPr>
              <a:t>) 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К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19" name="Левая фигурная скобка 18"/>
          <p:cNvSpPr/>
          <p:nvPr/>
        </p:nvSpPr>
        <p:spPr>
          <a:xfrm>
            <a:off x="2571736" y="3915795"/>
            <a:ext cx="214314" cy="785818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710094" y="3954196"/>
            <a:ext cx="1993327" cy="461665"/>
          </a:xfrm>
          <a:prstGeom prst="rect">
            <a:avLst/>
          </a:prstGeom>
          <a:solidFill>
            <a:srgbClr val="FFE7FF"/>
          </a:solidFill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- 0,5x </a:t>
            </a:r>
            <a:r>
              <a:rPr lang="en-US" sz="2400" dirty="0" smtClean="0">
                <a:solidFill>
                  <a:srgbClr val="C00000"/>
                </a:solidFill>
                <a:latin typeface="Calibri"/>
                <a:cs typeface="Calibri"/>
              </a:rPr>
              <a:t>─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14612" y="4272985"/>
            <a:ext cx="917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Calibri"/>
                <a:cs typeface="Calibri"/>
              </a:rPr>
              <a:t>y = 2x</a:t>
            </a:r>
            <a:endParaRPr lang="ru-RU" sz="2400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4715666" y="3925319"/>
            <a:ext cx="694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000" i="1" dirty="0" smtClean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ru-RU" sz="1200" i="1" dirty="0" smtClean="0">
                <a:solidFill>
                  <a:srgbClr val="0000FF"/>
                </a:solidFill>
                <a:latin typeface="Calibri"/>
                <a:cs typeface="Calibri"/>
              </a:rPr>
              <a:t>●</a:t>
            </a:r>
            <a:r>
              <a:rPr lang="ru-RU" sz="2000" i="1" dirty="0" smtClean="0">
                <a:solidFill>
                  <a:srgbClr val="0000FF"/>
                </a:solidFill>
                <a:latin typeface="Calibri"/>
                <a:cs typeface="Calibri"/>
              </a:rPr>
              <a:t>) </a:t>
            </a:r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К</a:t>
            </a:r>
            <a:endParaRPr lang="ru-RU" sz="2000" b="1" i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72132" y="3882758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  <a:latin typeface="Calibri"/>
                <a:cs typeface="Calibri"/>
              </a:rPr>
              <a:t>(-2,4; -4,8)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214810" y="4382824"/>
            <a:ext cx="45063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-2,4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- a)</a:t>
            </a:r>
            <a:r>
              <a:rPr lang="ru-RU" sz="2400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+ (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-4,8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- 2a)</a:t>
            </a:r>
            <a:r>
              <a:rPr lang="ru-RU" sz="2400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= 2 + a</a:t>
            </a:r>
            <a:endParaRPr lang="ru-RU" sz="2400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14810" y="4882890"/>
            <a:ext cx="29754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2400" b="1" baseline="300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+ 23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 + 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28,4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= 0</a:t>
            </a:r>
            <a:endParaRPr lang="ru-RU" sz="2400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358082" y="4773051"/>
            <a:ext cx="1263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 </a:t>
            </a:r>
            <a:r>
              <a:rPr lang="en-US" sz="2400" b="1" dirty="0" smtClean="0">
                <a:solidFill>
                  <a:srgbClr val="800000"/>
                </a:solidFill>
                <a:latin typeface="Calibri"/>
                <a:cs typeface="Calibri"/>
              </a:rPr>
              <a:t>&lt; 0</a:t>
            </a:r>
            <a:r>
              <a:rPr lang="ru-RU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Calibri"/>
                <a:cs typeface="Calibri"/>
              </a:rPr>
              <a:t>ø</a:t>
            </a:r>
            <a:endParaRPr lang="ru-RU" sz="3200" dirty="0">
              <a:solidFill>
                <a:srgbClr val="42424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57620" y="5857892"/>
            <a:ext cx="1426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Ответ:</a:t>
            </a:r>
            <a:endParaRPr lang="ru-RU" sz="28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57818" y="5896293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а₁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= </a:t>
            </a:r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3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72264" y="5896293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а₂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= </a:t>
            </a:r>
            <a:r>
              <a:rPr lang="ru-RU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1,2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2071670" y="1571612"/>
            <a:ext cx="2786082" cy="928694"/>
          </a:xfrm>
          <a:prstGeom prst="straightConnector1">
            <a:avLst/>
          </a:prstGeom>
          <a:ln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1285852" y="1928802"/>
            <a:ext cx="3571900" cy="928694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00034" y="4143380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Calibri"/>
                <a:cs typeface="Calibri"/>
              </a:rPr>
              <a:t>аналогично</a:t>
            </a:r>
            <a:r>
              <a:rPr lang="ru-RU" sz="2000" b="1" i="1" dirty="0" smtClean="0">
                <a:solidFill>
                  <a:srgbClr val="009900"/>
                </a:solidFill>
                <a:latin typeface="Calibri"/>
                <a:cs typeface="Calibri"/>
              </a:rPr>
              <a:t>❶</a:t>
            </a:r>
            <a:endParaRPr lang="ru-RU" sz="2000" b="1" i="1" dirty="0">
              <a:solidFill>
                <a:srgbClr val="0099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70908" y="71414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0"/>
                            </p:stCondLst>
                            <p:childTnLst>
                              <p:par>
                                <p:cTn id="5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6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000"/>
                            </p:stCondLst>
                            <p:childTnLst>
                              <p:par>
                                <p:cTn id="9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6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6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0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6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1"/>
          <p:cNvGrpSpPr/>
          <p:nvPr/>
        </p:nvGrpSpPr>
        <p:grpSpPr>
          <a:xfrm>
            <a:off x="80994" y="97980"/>
            <a:ext cx="8991600" cy="6545730"/>
            <a:chOff x="80994" y="97980"/>
            <a:chExt cx="8991600" cy="6545730"/>
          </a:xfrm>
        </p:grpSpPr>
        <p:grpSp>
          <p:nvGrpSpPr>
            <p:cNvPr id="3" name="Группа 1"/>
            <p:cNvGrpSpPr/>
            <p:nvPr/>
          </p:nvGrpSpPr>
          <p:grpSpPr>
            <a:xfrm>
              <a:off x="80994" y="2906498"/>
              <a:ext cx="8991600" cy="3737212"/>
              <a:chOff x="1500166" y="928670"/>
              <a:chExt cx="5929354" cy="2571768"/>
            </a:xfrm>
            <a:solidFill>
              <a:srgbClr val="F7F7F7"/>
            </a:solidFill>
          </p:grpSpPr>
          <p:grpSp>
            <p:nvGrpSpPr>
              <p:cNvPr id="43" name="Группа 85"/>
              <p:cNvGrpSpPr/>
              <p:nvPr/>
            </p:nvGrpSpPr>
            <p:grpSpPr>
              <a:xfrm>
                <a:off x="1500166" y="928670"/>
                <a:ext cx="5929354" cy="2571768"/>
                <a:chOff x="1500166" y="928670"/>
                <a:chExt cx="5929354" cy="2571768"/>
              </a:xfrm>
              <a:grpFill/>
            </p:grpSpPr>
            <p:cxnSp>
              <p:nvCxnSpPr>
                <p:cNvPr id="6" name="Прямая соединительная линия 5"/>
                <p:cNvCxnSpPr/>
                <p:nvPr/>
              </p:nvCxnSpPr>
              <p:spPr>
                <a:xfrm rot="10800000" flipH="1">
                  <a:off x="1500166" y="2214554"/>
                  <a:ext cx="5929354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единительная линия 6"/>
                <p:cNvCxnSpPr/>
                <p:nvPr/>
              </p:nvCxnSpPr>
              <p:spPr>
                <a:xfrm rot="10800000" flipH="1">
                  <a:off x="1571604" y="2643182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Прямая соединительная линия 7"/>
                <p:cNvCxnSpPr/>
                <p:nvPr/>
              </p:nvCxnSpPr>
              <p:spPr>
                <a:xfrm rot="10800000" flipH="1">
                  <a:off x="1571604" y="2855907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 rot="10800000" flipH="1">
                  <a:off x="1571604" y="3071810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 rot="10800000" flipH="1">
                  <a:off x="1571604" y="3284535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 rot="10800000" flipH="1">
                  <a:off x="1571604" y="2000241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10800000" flipH="1">
                  <a:off x="1571604" y="1785927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10800000" flipH="1">
                  <a:off x="1571604" y="1571613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0800000" flipH="1">
                  <a:off x="1571604" y="1357299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10800000" flipH="1">
                  <a:off x="1571604" y="1142985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5400000" flipH="1" flipV="1">
                  <a:off x="500034" y="2214554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5400000" flipH="1" flipV="1">
                  <a:off x="71434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5400000" flipH="1" flipV="1">
                  <a:off x="92866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rot="5400000" flipH="1" flipV="1">
                  <a:off x="114297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5400000" flipH="1" flipV="1">
                  <a:off x="1357289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5400000" flipH="1" flipV="1">
                  <a:off x="157239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rot="5400000" flipH="1" flipV="1">
                  <a:off x="1785917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5400000" flipH="1" flipV="1">
                  <a:off x="2000231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rot="5400000" flipH="1" flipV="1">
                  <a:off x="2214545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rot="5400000" flipH="1" flipV="1">
                  <a:off x="2428859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 rot="5400000" flipH="1" flipV="1">
                  <a:off x="2643173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/>
                <p:nvPr/>
              </p:nvCxnSpPr>
              <p:spPr>
                <a:xfrm rot="5400000" flipH="1" flipV="1">
                  <a:off x="2857487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/>
                <p:nvPr/>
              </p:nvCxnSpPr>
              <p:spPr>
                <a:xfrm rot="5400000" flipH="1" flipV="1">
                  <a:off x="307180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/>
                <p:nvPr/>
              </p:nvCxnSpPr>
              <p:spPr>
                <a:xfrm rot="5400000" flipH="1" flipV="1">
                  <a:off x="350043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 rot="5400000" flipH="1" flipV="1">
                  <a:off x="371474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>
                <a:xfrm rot="5400000" flipH="1" flipV="1">
                  <a:off x="392905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rot="5400000" flipH="1" flipV="1">
                  <a:off x="414337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>
                <a:xfrm rot="5400000" flipH="1" flipV="1">
                  <a:off x="435768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>
                <a:xfrm rot="5400000" flipH="1" flipV="1">
                  <a:off x="457200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5400000" flipH="1" flipV="1">
                  <a:off x="478631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 flipH="1" flipV="1">
                  <a:off x="500062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5400000" flipH="1" flipV="1">
                  <a:off x="521494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rot="5400000" flipH="1" flipV="1">
                  <a:off x="542925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 flipH="1" flipV="1">
                  <a:off x="564357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rot="5400000" flipH="1" flipV="1">
                  <a:off x="585788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rot="5400000" flipH="1" flipV="1">
                  <a:off x="607219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rot="5400000" flipH="1" flipV="1">
                  <a:off x="28651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" name="Прямая соединительная линия 3"/>
              <p:cNvCxnSpPr/>
              <p:nvPr/>
            </p:nvCxnSpPr>
            <p:spPr>
              <a:xfrm rot="10800000" flipH="1">
                <a:off x="1571604" y="242727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единительная линия 4"/>
              <p:cNvCxnSpPr/>
              <p:nvPr/>
            </p:nvCxnSpPr>
            <p:spPr>
              <a:xfrm rot="5400000" flipH="1" flipV="1">
                <a:off x="328611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Группа 42"/>
            <p:cNvGrpSpPr/>
            <p:nvPr/>
          </p:nvGrpSpPr>
          <p:grpSpPr>
            <a:xfrm>
              <a:off x="80994" y="97980"/>
              <a:ext cx="8991600" cy="3737212"/>
              <a:chOff x="1500166" y="928670"/>
              <a:chExt cx="5929354" cy="2571768"/>
            </a:xfrm>
            <a:solidFill>
              <a:srgbClr val="F7F7F7"/>
            </a:solidFill>
          </p:grpSpPr>
          <p:grpSp>
            <p:nvGrpSpPr>
              <p:cNvPr id="82" name="Группа 85"/>
              <p:cNvGrpSpPr/>
              <p:nvPr/>
            </p:nvGrpSpPr>
            <p:grpSpPr>
              <a:xfrm>
                <a:off x="1500166" y="928670"/>
                <a:ext cx="5929354" cy="2571768"/>
                <a:chOff x="1500166" y="928670"/>
                <a:chExt cx="5929354" cy="2571768"/>
              </a:xfrm>
              <a:grpFill/>
            </p:grpSpPr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10800000" flipH="1">
                  <a:off x="1500166" y="2214554"/>
                  <a:ext cx="5929354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rot="10800000" flipH="1">
                  <a:off x="1571604" y="2643182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10800000" flipH="1">
                  <a:off x="1571604" y="2855907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10800000" flipH="1">
                  <a:off x="1571604" y="2000241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Прямая соединительная линия 50"/>
                <p:cNvCxnSpPr/>
                <p:nvPr/>
              </p:nvCxnSpPr>
              <p:spPr>
                <a:xfrm rot="10800000" flipH="1">
                  <a:off x="1571604" y="1785927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rot="10800000" flipH="1">
                  <a:off x="1571604" y="1571613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>
                <a:xfrm rot="10800000" flipH="1">
                  <a:off x="1571604" y="1357299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>
                <a:xfrm rot="10800000" flipH="1">
                  <a:off x="1571604" y="1142985"/>
                  <a:ext cx="5857916" cy="1588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/>
                <p:nvPr/>
              </p:nvCxnSpPr>
              <p:spPr>
                <a:xfrm rot="5400000" flipH="1" flipV="1">
                  <a:off x="500034" y="2214554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>
                <a:xfrm rot="5400000" flipH="1" flipV="1">
                  <a:off x="71434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rot="5400000" flipH="1" flipV="1">
                  <a:off x="92866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>
                <a:xfrm rot="5400000" flipH="1" flipV="1">
                  <a:off x="114297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Прямая соединительная линия 58"/>
                <p:cNvCxnSpPr/>
                <p:nvPr/>
              </p:nvCxnSpPr>
              <p:spPr>
                <a:xfrm rot="5400000" flipH="1" flipV="1">
                  <a:off x="1357289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Прямая соединительная линия 59"/>
                <p:cNvCxnSpPr/>
                <p:nvPr/>
              </p:nvCxnSpPr>
              <p:spPr>
                <a:xfrm rot="5400000" flipH="1" flipV="1">
                  <a:off x="157239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Прямая соединительная линия 60"/>
                <p:cNvCxnSpPr/>
                <p:nvPr/>
              </p:nvCxnSpPr>
              <p:spPr>
                <a:xfrm rot="5400000" flipH="1" flipV="1">
                  <a:off x="1785917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/>
                <p:nvPr/>
              </p:nvCxnSpPr>
              <p:spPr>
                <a:xfrm rot="5400000" flipH="1" flipV="1">
                  <a:off x="2000231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Прямая соединительная линия 62"/>
                <p:cNvCxnSpPr/>
                <p:nvPr/>
              </p:nvCxnSpPr>
              <p:spPr>
                <a:xfrm rot="5400000" flipH="1" flipV="1">
                  <a:off x="2214545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Прямая соединительная линия 63"/>
                <p:cNvCxnSpPr/>
                <p:nvPr/>
              </p:nvCxnSpPr>
              <p:spPr>
                <a:xfrm rot="5400000" flipH="1" flipV="1">
                  <a:off x="2428859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Прямая соединительная линия 64"/>
                <p:cNvCxnSpPr/>
                <p:nvPr/>
              </p:nvCxnSpPr>
              <p:spPr>
                <a:xfrm rot="5400000" flipH="1" flipV="1">
                  <a:off x="2643173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Прямая соединительная линия 65"/>
                <p:cNvCxnSpPr/>
                <p:nvPr/>
              </p:nvCxnSpPr>
              <p:spPr>
                <a:xfrm rot="5400000" flipH="1" flipV="1">
                  <a:off x="2857487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Прямая соединительная линия 66"/>
                <p:cNvCxnSpPr/>
                <p:nvPr/>
              </p:nvCxnSpPr>
              <p:spPr>
                <a:xfrm rot="5400000" flipH="1" flipV="1">
                  <a:off x="307180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 flipH="1" flipV="1">
                  <a:off x="350043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Прямая соединительная линия 68"/>
                <p:cNvCxnSpPr/>
                <p:nvPr/>
              </p:nvCxnSpPr>
              <p:spPr>
                <a:xfrm rot="5400000" flipH="1" flipV="1">
                  <a:off x="371474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5400000" flipH="1" flipV="1">
                  <a:off x="392905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Прямая соединительная линия 70"/>
                <p:cNvCxnSpPr/>
                <p:nvPr/>
              </p:nvCxnSpPr>
              <p:spPr>
                <a:xfrm rot="5400000" flipH="1" flipV="1">
                  <a:off x="414337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5400000" flipH="1" flipV="1">
                  <a:off x="435768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/>
                <p:nvPr/>
              </p:nvCxnSpPr>
              <p:spPr>
                <a:xfrm rot="5400000" flipH="1" flipV="1">
                  <a:off x="457200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Прямая соединительная линия 73"/>
                <p:cNvCxnSpPr/>
                <p:nvPr/>
              </p:nvCxnSpPr>
              <p:spPr>
                <a:xfrm rot="5400000" flipH="1" flipV="1">
                  <a:off x="478631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 rot="5400000" flipH="1" flipV="1">
                  <a:off x="500062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rot="5400000" flipH="1" flipV="1">
                  <a:off x="5214942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rot="5400000" flipH="1" flipV="1">
                  <a:off x="5429256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>
                <a:xfrm rot="5400000" flipH="1" flipV="1">
                  <a:off x="5643570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 rot="5400000" flipH="1" flipV="1">
                  <a:off x="585788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Прямая соединительная линия 79"/>
                <p:cNvCxnSpPr/>
                <p:nvPr/>
              </p:nvCxnSpPr>
              <p:spPr>
                <a:xfrm rot="5400000" flipH="1" flipV="1">
                  <a:off x="6072198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 rot="5400000" flipH="1" flipV="1">
                  <a:off x="286514" y="2213760"/>
                  <a:ext cx="2570974" cy="794"/>
                </a:xfrm>
                <a:prstGeom prst="line">
                  <a:avLst/>
                </a:prstGeom>
                <a:grpFill/>
                <a:ln w="6350">
                  <a:solidFill>
                    <a:schemeClr val="bg1">
                      <a:lumMod val="7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5" name="Прямая соединительная линия 44"/>
              <p:cNvCxnSpPr/>
              <p:nvPr/>
            </p:nvCxnSpPr>
            <p:spPr>
              <a:xfrm rot="10800000" flipH="1">
                <a:off x="1571604" y="242727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 flipH="1" flipV="1">
                <a:off x="328611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Прямоугольник 82"/>
          <p:cNvSpPr/>
          <p:nvPr/>
        </p:nvSpPr>
        <p:spPr>
          <a:xfrm>
            <a:off x="214314" y="4857760"/>
            <a:ext cx="4572000" cy="1569660"/>
          </a:xfrm>
          <a:prstGeom prst="rect">
            <a:avLst/>
          </a:prstGeom>
          <a:solidFill>
            <a:srgbClr val="F8F8F8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Найти все значения параметра a, </a:t>
            </a:r>
          </a:p>
          <a:p>
            <a:pPr algn="ctr"/>
            <a:r>
              <a:rPr lang="ru-RU" sz="2400" dirty="0" smtClean="0"/>
              <a:t>при которых система уравнений</a:t>
            </a:r>
            <a:br>
              <a:rPr lang="ru-RU" sz="2400" dirty="0" smtClean="0"/>
            </a:br>
            <a:r>
              <a:rPr lang="ru-RU" sz="2400" b="1" dirty="0" smtClean="0"/>
              <a:t>3|x - 2| + |y| = 3      </a:t>
            </a:r>
            <a:r>
              <a:rPr lang="ru-RU" sz="2400" dirty="0" smtClean="0"/>
              <a:t>имеет ровно</a:t>
            </a:r>
            <a:br>
              <a:rPr lang="ru-RU" sz="2400" dirty="0" smtClean="0"/>
            </a:br>
            <a:r>
              <a:rPr lang="ru-RU" sz="2400" b="1" dirty="0" smtClean="0"/>
              <a:t>ax - y + 2a + 2 = 0    </a:t>
            </a:r>
            <a:r>
              <a:rPr lang="ru-RU" sz="2400" dirty="0" smtClean="0"/>
              <a:t>ДВА решения.</a:t>
            </a:r>
            <a:endParaRPr lang="ru-RU" sz="2400" dirty="0"/>
          </a:p>
        </p:txBody>
      </p:sp>
      <p:sp>
        <p:nvSpPr>
          <p:cNvPr id="85" name="Прямоугольник 84"/>
          <p:cNvSpPr/>
          <p:nvPr/>
        </p:nvSpPr>
        <p:spPr>
          <a:xfrm>
            <a:off x="428596" y="642918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3|x - 2| + |y| = 3</a:t>
            </a:r>
            <a:endParaRPr lang="ru-RU" sz="2400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428596" y="1000108"/>
            <a:ext cx="2020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3</a:t>
            </a:r>
            <a:r>
              <a:rPr lang="en-US" sz="2400" dirty="0" smtClean="0"/>
              <a:t>(-</a:t>
            </a:r>
            <a:r>
              <a:rPr lang="ru-RU" sz="2400" dirty="0" smtClean="0"/>
              <a:t>x </a:t>
            </a:r>
            <a:r>
              <a:rPr lang="en-US" sz="2400" dirty="0" smtClean="0"/>
              <a:t>+</a:t>
            </a:r>
            <a:r>
              <a:rPr lang="ru-RU" sz="2400" dirty="0" smtClean="0"/>
              <a:t> 2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-</a:t>
            </a:r>
            <a:r>
              <a:rPr lang="ru-RU" sz="2400" dirty="0" smtClean="0"/>
              <a:t> y = 3</a:t>
            </a:r>
            <a:endParaRPr lang="ru-RU" sz="2400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428596" y="1324261"/>
            <a:ext cx="2079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3</a:t>
            </a:r>
            <a:r>
              <a:rPr lang="en-US" sz="2400" dirty="0" smtClean="0"/>
              <a:t>(-</a:t>
            </a:r>
            <a:r>
              <a:rPr lang="ru-RU" sz="2400" dirty="0" smtClean="0"/>
              <a:t>x </a:t>
            </a:r>
            <a:r>
              <a:rPr lang="en-US" sz="2400" dirty="0" smtClean="0"/>
              <a:t>+</a:t>
            </a:r>
            <a:r>
              <a:rPr lang="ru-RU" sz="2400" dirty="0" smtClean="0"/>
              <a:t> 2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+</a:t>
            </a:r>
            <a:r>
              <a:rPr lang="ru-RU" sz="2400" dirty="0" smtClean="0"/>
              <a:t> y = 3</a:t>
            </a:r>
            <a:endParaRPr lang="ru-RU" sz="2400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500034" y="1610013"/>
            <a:ext cx="1925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3</a:t>
            </a:r>
            <a:r>
              <a:rPr lang="en-US" sz="2400" dirty="0" smtClean="0"/>
              <a:t>(</a:t>
            </a:r>
            <a:r>
              <a:rPr lang="ru-RU" sz="2400" dirty="0" smtClean="0"/>
              <a:t>x </a:t>
            </a:r>
            <a:r>
              <a:rPr lang="en-US" sz="2400" dirty="0" smtClean="0"/>
              <a:t>-</a:t>
            </a:r>
            <a:r>
              <a:rPr lang="ru-RU" sz="2400" dirty="0" smtClean="0"/>
              <a:t> 2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+</a:t>
            </a:r>
            <a:r>
              <a:rPr lang="ru-RU" sz="2400" dirty="0" smtClean="0"/>
              <a:t> y = 3</a:t>
            </a:r>
            <a:endParaRPr lang="ru-RU" sz="2400" dirty="0"/>
          </a:p>
        </p:txBody>
      </p:sp>
      <p:sp>
        <p:nvSpPr>
          <p:cNvPr id="89" name="Прямоугольник 88"/>
          <p:cNvSpPr/>
          <p:nvPr/>
        </p:nvSpPr>
        <p:spPr>
          <a:xfrm>
            <a:off x="491205" y="1928802"/>
            <a:ext cx="1866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3</a:t>
            </a:r>
            <a:r>
              <a:rPr lang="en-US" sz="2400" dirty="0" smtClean="0"/>
              <a:t>(</a:t>
            </a:r>
            <a:r>
              <a:rPr lang="ru-RU" sz="2400" dirty="0" smtClean="0"/>
              <a:t>x </a:t>
            </a:r>
            <a:r>
              <a:rPr lang="en-US" sz="2400" dirty="0" smtClean="0"/>
              <a:t>-</a:t>
            </a:r>
            <a:r>
              <a:rPr lang="ru-RU" sz="2400" dirty="0" smtClean="0"/>
              <a:t> 2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r>
              <a:rPr lang="en-US" sz="2400" dirty="0" smtClean="0"/>
              <a:t>-</a:t>
            </a:r>
            <a:r>
              <a:rPr lang="ru-RU" sz="2400" dirty="0" smtClean="0"/>
              <a:t> y = 3</a:t>
            </a:r>
            <a:endParaRPr lang="ru-RU" sz="2400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2754154" y="1000108"/>
            <a:ext cx="1515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 y = </a:t>
            </a:r>
            <a:r>
              <a:rPr lang="en-US" sz="2400" b="1" dirty="0" smtClean="0">
                <a:solidFill>
                  <a:srgbClr val="0000FF"/>
                </a:solidFill>
              </a:rPr>
              <a:t>-</a:t>
            </a:r>
            <a:r>
              <a:rPr lang="ru-RU" sz="2400" b="1" dirty="0" smtClean="0">
                <a:solidFill>
                  <a:srgbClr val="0000FF"/>
                </a:solidFill>
              </a:rPr>
              <a:t>3х</a:t>
            </a:r>
            <a:r>
              <a:rPr lang="en-US" sz="2400" b="1" dirty="0" smtClean="0">
                <a:solidFill>
                  <a:srgbClr val="0000FF"/>
                </a:solidFill>
              </a:rPr>
              <a:t> + 3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2754154" y="1324261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y = 3</a:t>
            </a:r>
            <a:r>
              <a:rPr lang="en-US" sz="2400" b="1" dirty="0" smtClean="0">
                <a:solidFill>
                  <a:srgbClr val="9900CC"/>
                </a:solidFill>
              </a:rPr>
              <a:t>x - 3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2825592" y="1610013"/>
            <a:ext cx="1460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y = </a:t>
            </a:r>
            <a:r>
              <a:rPr lang="en-US" sz="2400" b="1" dirty="0" smtClean="0">
                <a:solidFill>
                  <a:srgbClr val="C00000"/>
                </a:solidFill>
              </a:rPr>
              <a:t>-</a:t>
            </a:r>
            <a:r>
              <a:rPr lang="ru-RU" sz="2400" b="1" dirty="0" smtClean="0">
                <a:solidFill>
                  <a:srgbClr val="C00000"/>
                </a:solidFill>
              </a:rPr>
              <a:t>3х</a:t>
            </a:r>
            <a:r>
              <a:rPr lang="en-US" sz="2400" b="1" dirty="0" smtClean="0">
                <a:solidFill>
                  <a:srgbClr val="C00000"/>
                </a:solidFill>
              </a:rPr>
              <a:t> + 9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816763" y="1928802"/>
            <a:ext cx="1306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y = 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x - 9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57158" y="252691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По определению модуля:</a:t>
            </a:r>
            <a:endParaRPr lang="ru-RU" sz="2400" i="1" dirty="0">
              <a:solidFill>
                <a:srgbClr val="0000FF"/>
              </a:solidFill>
            </a:endParaRPr>
          </a:p>
        </p:txBody>
      </p:sp>
      <p:cxnSp>
        <p:nvCxnSpPr>
          <p:cNvPr id="95" name="Прямая со стрелкой 94"/>
          <p:cNvCxnSpPr/>
          <p:nvPr/>
        </p:nvCxnSpPr>
        <p:spPr>
          <a:xfrm rot="5400000" flipH="1" flipV="1">
            <a:off x="3107521" y="3535363"/>
            <a:ext cx="592935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/>
          <p:nvPr/>
        </p:nvCxnSpPr>
        <p:spPr>
          <a:xfrm>
            <a:off x="4071934" y="3570288"/>
            <a:ext cx="457203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Блок-схема: решение 104"/>
          <p:cNvSpPr/>
          <p:nvPr/>
        </p:nvSpPr>
        <p:spPr>
          <a:xfrm rot="16200000">
            <a:off x="5715012" y="3214687"/>
            <a:ext cx="1928826" cy="642940"/>
          </a:xfrm>
          <a:prstGeom prst="flowChartDecision">
            <a:avLst/>
          </a:prstGeom>
          <a:solidFill>
            <a:srgbClr val="66FFFF">
              <a:alpha val="2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84" name="Группа 107"/>
          <p:cNvGrpSpPr/>
          <p:nvPr/>
        </p:nvGrpSpPr>
        <p:grpSpPr>
          <a:xfrm>
            <a:off x="5929322" y="2357430"/>
            <a:ext cx="500066" cy="461665"/>
            <a:chOff x="6929454" y="3319161"/>
            <a:chExt cx="500066" cy="461665"/>
          </a:xfrm>
        </p:grpSpPr>
        <p:sp>
          <p:nvSpPr>
            <p:cNvPr id="106" name="TextBox 105"/>
            <p:cNvSpPr txBox="1"/>
            <p:nvPr/>
          </p:nvSpPr>
          <p:spPr>
            <a:xfrm>
              <a:off x="7089362" y="3319161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3</a:t>
              </a:r>
              <a:endParaRPr lang="ru-RU" sz="2400" i="1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grpSp>
        <p:nvGrpSpPr>
          <p:cNvPr id="97" name="Группа 108"/>
          <p:cNvGrpSpPr/>
          <p:nvPr/>
        </p:nvGrpSpPr>
        <p:grpSpPr>
          <a:xfrm>
            <a:off x="6072198" y="3181649"/>
            <a:ext cx="428628" cy="545245"/>
            <a:chOff x="6824954" y="3181649"/>
            <a:chExt cx="428628" cy="545245"/>
          </a:xfrm>
        </p:grpSpPr>
        <p:sp>
          <p:nvSpPr>
            <p:cNvPr id="110" name="TextBox 109"/>
            <p:cNvSpPr txBox="1"/>
            <p:nvPr/>
          </p:nvSpPr>
          <p:spPr>
            <a:xfrm>
              <a:off x="6824954" y="3181649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1</a:t>
              </a:r>
              <a:endParaRPr lang="ru-RU" sz="2400" i="1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4179089" y="2750339"/>
            <a:ext cx="4357722" cy="142876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Группа 118"/>
          <p:cNvGrpSpPr/>
          <p:nvPr/>
        </p:nvGrpSpPr>
        <p:grpSpPr>
          <a:xfrm>
            <a:off x="5906184" y="4253219"/>
            <a:ext cx="594642" cy="461665"/>
            <a:chOff x="6929454" y="3319161"/>
            <a:chExt cx="594642" cy="461665"/>
          </a:xfrm>
        </p:grpSpPr>
        <p:sp>
          <p:nvSpPr>
            <p:cNvPr id="120" name="TextBox 119"/>
            <p:cNvSpPr txBox="1"/>
            <p:nvPr/>
          </p:nvSpPr>
          <p:spPr>
            <a:xfrm>
              <a:off x="7089362" y="3319161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-</a:t>
              </a:r>
              <a:r>
                <a:rPr lang="ru-RU" sz="2400" i="1" dirty="0" smtClean="0"/>
                <a:t>3</a:t>
              </a:r>
              <a:endParaRPr lang="ru-RU" sz="2400" i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cxnSp>
        <p:nvCxnSpPr>
          <p:cNvPr id="122" name="Прямая соединительная линия 121"/>
          <p:cNvCxnSpPr/>
          <p:nvPr/>
        </p:nvCxnSpPr>
        <p:spPr>
          <a:xfrm rot="5400000">
            <a:off x="3821901" y="3250405"/>
            <a:ext cx="4786346" cy="1571636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Группа 127"/>
          <p:cNvGrpSpPr/>
          <p:nvPr/>
        </p:nvGrpSpPr>
        <p:grpSpPr>
          <a:xfrm>
            <a:off x="5929322" y="500042"/>
            <a:ext cx="500066" cy="461665"/>
            <a:chOff x="6929454" y="3319161"/>
            <a:chExt cx="500066" cy="461665"/>
          </a:xfrm>
        </p:grpSpPr>
        <p:sp>
          <p:nvSpPr>
            <p:cNvPr id="129" name="TextBox 128"/>
            <p:cNvSpPr txBox="1"/>
            <p:nvPr/>
          </p:nvSpPr>
          <p:spPr>
            <a:xfrm>
              <a:off x="7089362" y="3319161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9</a:t>
              </a:r>
              <a:endParaRPr lang="ru-RU" sz="2400" i="1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cxnSp>
        <p:nvCxnSpPr>
          <p:cNvPr id="134" name="Прямая соединительная линия 133"/>
          <p:cNvCxnSpPr/>
          <p:nvPr/>
        </p:nvCxnSpPr>
        <p:spPr>
          <a:xfrm rot="16200000" flipH="1">
            <a:off x="4429125" y="1785928"/>
            <a:ext cx="4500592" cy="150019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Группа 135"/>
          <p:cNvGrpSpPr/>
          <p:nvPr/>
        </p:nvGrpSpPr>
        <p:grpSpPr>
          <a:xfrm>
            <a:off x="5929322" y="6110607"/>
            <a:ext cx="594642" cy="461665"/>
            <a:chOff x="6929454" y="3319161"/>
            <a:chExt cx="594642" cy="461665"/>
          </a:xfrm>
        </p:grpSpPr>
        <p:sp>
          <p:nvSpPr>
            <p:cNvPr id="137" name="TextBox 136"/>
            <p:cNvSpPr txBox="1"/>
            <p:nvPr/>
          </p:nvSpPr>
          <p:spPr>
            <a:xfrm>
              <a:off x="7089362" y="3319161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-9</a:t>
              </a:r>
              <a:endParaRPr lang="ru-RU" sz="2400" i="1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cxnSp>
        <p:nvCxnSpPr>
          <p:cNvPr id="139" name="Прямая соединительная линия 138"/>
          <p:cNvCxnSpPr/>
          <p:nvPr/>
        </p:nvCxnSpPr>
        <p:spPr>
          <a:xfrm rot="5400000">
            <a:off x="4464855" y="3393269"/>
            <a:ext cx="4643446" cy="157163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Группа 130"/>
          <p:cNvGrpSpPr/>
          <p:nvPr/>
        </p:nvGrpSpPr>
        <p:grpSpPr>
          <a:xfrm>
            <a:off x="6858016" y="3181649"/>
            <a:ext cx="466002" cy="550609"/>
            <a:chOff x="6929454" y="3176285"/>
            <a:chExt cx="466002" cy="550609"/>
          </a:xfrm>
        </p:grpSpPr>
        <p:sp>
          <p:nvSpPr>
            <p:cNvPr id="132" name="TextBox 131"/>
            <p:cNvSpPr txBox="1"/>
            <p:nvPr/>
          </p:nvSpPr>
          <p:spPr>
            <a:xfrm>
              <a:off x="7055298" y="317628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/>
                <a:t>3</a:t>
              </a:r>
              <a:endParaRPr lang="ru-RU" sz="2400" i="1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6929454" y="3357562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latin typeface="Calibri"/>
                  <a:cs typeface="Calibri"/>
                </a:rPr>
                <a:t>●</a:t>
              </a:r>
              <a:endParaRPr lang="ru-RU" dirty="0"/>
            </a:p>
          </p:txBody>
        </p:sp>
      </p:grpSp>
      <p:cxnSp>
        <p:nvCxnSpPr>
          <p:cNvPr id="150" name="Прямая соединительная линия 149"/>
          <p:cNvCxnSpPr/>
          <p:nvPr/>
        </p:nvCxnSpPr>
        <p:spPr>
          <a:xfrm>
            <a:off x="357158" y="1069958"/>
            <a:ext cx="3786214" cy="1588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Левая фигурная скобка 151"/>
          <p:cNvSpPr/>
          <p:nvPr/>
        </p:nvSpPr>
        <p:spPr>
          <a:xfrm>
            <a:off x="357158" y="1071546"/>
            <a:ext cx="142876" cy="121444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3" name="Левая фигурная скобка 152"/>
          <p:cNvSpPr/>
          <p:nvPr/>
        </p:nvSpPr>
        <p:spPr>
          <a:xfrm flipH="1">
            <a:off x="4143372" y="1071546"/>
            <a:ext cx="357190" cy="121444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4" name="Прямоугольник 153"/>
          <p:cNvSpPr/>
          <p:nvPr/>
        </p:nvSpPr>
        <p:spPr>
          <a:xfrm>
            <a:off x="4440091" y="1395699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строим</a:t>
            </a:r>
            <a:endParaRPr lang="ru-RU" sz="2400" dirty="0"/>
          </a:p>
        </p:txBody>
      </p:sp>
      <p:sp>
        <p:nvSpPr>
          <p:cNvPr id="155" name="Прямоугольник 154"/>
          <p:cNvSpPr/>
          <p:nvPr/>
        </p:nvSpPr>
        <p:spPr>
          <a:xfrm>
            <a:off x="357158" y="2786058"/>
            <a:ext cx="27236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ax - y + 2a + 2 = 0</a:t>
            </a:r>
            <a:endParaRPr lang="ru-RU" sz="2800" dirty="0"/>
          </a:p>
        </p:txBody>
      </p:sp>
      <p:sp>
        <p:nvSpPr>
          <p:cNvPr id="156" name="Прямоугольник 155"/>
          <p:cNvSpPr/>
          <p:nvPr/>
        </p:nvSpPr>
        <p:spPr>
          <a:xfrm>
            <a:off x="357158" y="2467269"/>
            <a:ext cx="21431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2-е уравнение:</a:t>
            </a:r>
            <a:endParaRPr lang="ru-RU" sz="2400" i="1" dirty="0">
              <a:solidFill>
                <a:srgbClr val="0000FF"/>
              </a:solidFill>
            </a:endParaRPr>
          </a:p>
        </p:txBody>
      </p:sp>
      <p:cxnSp>
        <p:nvCxnSpPr>
          <p:cNvPr id="157" name="Прямая соединительная линия 156"/>
          <p:cNvCxnSpPr/>
          <p:nvPr/>
        </p:nvCxnSpPr>
        <p:spPr>
          <a:xfrm>
            <a:off x="428596" y="3284536"/>
            <a:ext cx="3786214" cy="1588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Прямоугольник 157"/>
          <p:cNvSpPr/>
          <p:nvPr/>
        </p:nvSpPr>
        <p:spPr>
          <a:xfrm>
            <a:off x="434436" y="3334408"/>
            <a:ext cx="1579278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Выразим у</a:t>
            </a:r>
            <a:endParaRPr lang="ru-RU" sz="2400" i="1" dirty="0"/>
          </a:p>
        </p:txBody>
      </p:sp>
      <p:sp>
        <p:nvSpPr>
          <p:cNvPr id="159" name="Прямоугольник 158"/>
          <p:cNvSpPr/>
          <p:nvPr/>
        </p:nvSpPr>
        <p:spPr>
          <a:xfrm>
            <a:off x="428596" y="3357562"/>
            <a:ext cx="2211246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dirty="0" smtClean="0"/>
              <a:t>у = -ах - 2а - 2</a:t>
            </a:r>
            <a:endParaRPr lang="ru-RU" sz="2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6500826" y="2324393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2400" dirty="0">
              <a:solidFill>
                <a:srgbClr val="9900CC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6500826" y="4253219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9900CC"/>
                </a:solidFill>
                <a:latin typeface="Calibri"/>
                <a:cs typeface="Calibri"/>
              </a:rPr>
              <a:t>●</a:t>
            </a:r>
            <a:endParaRPr lang="ru-RU" sz="2400" dirty="0">
              <a:solidFill>
                <a:srgbClr val="9900CC"/>
              </a:solidFill>
            </a:endParaRPr>
          </a:p>
        </p:txBody>
      </p:sp>
      <p:cxnSp>
        <p:nvCxnSpPr>
          <p:cNvPr id="165" name="Прямая соединительная линия 164"/>
          <p:cNvCxnSpPr/>
          <p:nvPr/>
        </p:nvCxnSpPr>
        <p:spPr>
          <a:xfrm flipV="1">
            <a:off x="5572132" y="2000240"/>
            <a:ext cx="2214578" cy="2000264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V="1">
            <a:off x="5276856" y="3286124"/>
            <a:ext cx="2867044" cy="2276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flipV="1">
            <a:off x="5062542" y="4429132"/>
            <a:ext cx="2867044" cy="5619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 flipV="1">
            <a:off x="5214942" y="3643314"/>
            <a:ext cx="2857520" cy="785818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>
            <a:off x="2643174" y="6427808"/>
            <a:ext cx="2000264" cy="1588"/>
          </a:xfrm>
          <a:prstGeom prst="line">
            <a:avLst/>
          </a:prstGeom>
          <a:ln w="571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Прямоугольник 147"/>
          <p:cNvSpPr/>
          <p:nvPr/>
        </p:nvSpPr>
        <p:spPr>
          <a:xfrm>
            <a:off x="2571736" y="3395963"/>
            <a:ext cx="1357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- прямая</a:t>
            </a:r>
            <a:endParaRPr lang="ru-RU" sz="2400" i="1" dirty="0">
              <a:solidFill>
                <a:srgbClr val="0000FF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7929586" y="4143380"/>
            <a:ext cx="38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/>
                <a:cs typeface="Calibri"/>
              </a:rPr>
              <a:t>Ø</a:t>
            </a:r>
            <a:endParaRPr lang="ru-RU" sz="2400" dirty="0"/>
          </a:p>
        </p:txBody>
      </p:sp>
      <p:cxnSp>
        <p:nvCxnSpPr>
          <p:cNvPr id="160" name="Прямая соединительная линия 159"/>
          <p:cNvCxnSpPr/>
          <p:nvPr/>
        </p:nvCxnSpPr>
        <p:spPr>
          <a:xfrm flipV="1">
            <a:off x="5214942" y="2143116"/>
            <a:ext cx="2714644" cy="9286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8081688" y="3000372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❶</a:t>
            </a:r>
            <a:endParaRPr lang="ru-RU" b="1" i="1" dirty="0"/>
          </a:p>
        </p:txBody>
      </p:sp>
      <p:sp>
        <p:nvSpPr>
          <p:cNvPr id="171" name="TextBox 170"/>
          <p:cNvSpPr txBox="1"/>
          <p:nvPr/>
        </p:nvSpPr>
        <p:spPr>
          <a:xfrm>
            <a:off x="7929586" y="1916660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Calibri"/>
                <a:cs typeface="Calibri"/>
              </a:rPr>
              <a:t>❶</a:t>
            </a:r>
            <a:endParaRPr lang="ru-RU" b="1" i="1" dirty="0"/>
          </a:p>
        </p:txBody>
      </p:sp>
      <p:sp>
        <p:nvSpPr>
          <p:cNvPr id="173" name="TextBox 172"/>
          <p:cNvSpPr txBox="1"/>
          <p:nvPr/>
        </p:nvSpPr>
        <p:spPr>
          <a:xfrm>
            <a:off x="8010250" y="3559734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FF6600"/>
                </a:solidFill>
                <a:latin typeface="Calibri"/>
                <a:cs typeface="Calibri"/>
              </a:rPr>
              <a:t>❷</a:t>
            </a:r>
            <a:endParaRPr lang="ru-RU" b="1" i="1" dirty="0">
              <a:solidFill>
                <a:srgbClr val="FF6600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6391012" y="3857628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66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FF66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6660734" y="378619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66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FF66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7653060" y="1702346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FF6600"/>
                </a:solidFill>
                <a:latin typeface="Calibri"/>
                <a:cs typeface="Calibri"/>
              </a:rPr>
              <a:t>❷</a:t>
            </a:r>
            <a:endParaRPr lang="ru-RU" b="1" i="1" dirty="0">
              <a:solidFill>
                <a:srgbClr val="FF66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6319574" y="2957452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66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FF660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6643702" y="2671700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6600"/>
                </a:solidFill>
                <a:latin typeface="Calibri"/>
                <a:cs typeface="Calibri"/>
              </a:rPr>
              <a:t>●</a:t>
            </a:r>
            <a:endParaRPr lang="ru-RU" sz="2000" dirty="0">
              <a:solidFill>
                <a:srgbClr val="FF6600"/>
              </a:solidFill>
            </a:endParaRPr>
          </a:p>
        </p:txBody>
      </p:sp>
      <p:sp>
        <p:nvSpPr>
          <p:cNvPr id="179" name="Прямоугольник 178"/>
          <p:cNvSpPr/>
          <p:nvPr/>
        </p:nvSpPr>
        <p:spPr>
          <a:xfrm>
            <a:off x="357158" y="3786190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rgbClr val="FF6600"/>
                </a:solidFill>
              </a:rPr>
              <a:t>2 решения:</a:t>
            </a:r>
            <a:endParaRPr lang="ru-RU" sz="2800" i="1" dirty="0">
              <a:solidFill>
                <a:srgbClr val="FF6600"/>
              </a:solidFill>
            </a:endParaRPr>
          </a:p>
        </p:txBody>
      </p:sp>
      <p:grpSp>
        <p:nvGrpSpPr>
          <p:cNvPr id="102" name="Группа 182"/>
          <p:cNvGrpSpPr/>
          <p:nvPr/>
        </p:nvGrpSpPr>
        <p:grpSpPr>
          <a:xfrm>
            <a:off x="6500826" y="3324525"/>
            <a:ext cx="370614" cy="675979"/>
            <a:chOff x="6500826" y="3324525"/>
            <a:chExt cx="370614" cy="675979"/>
          </a:xfrm>
        </p:grpSpPr>
        <p:sp>
          <p:nvSpPr>
            <p:cNvPr id="181" name="TextBox 180"/>
            <p:cNvSpPr txBox="1"/>
            <p:nvPr/>
          </p:nvSpPr>
          <p:spPr>
            <a:xfrm>
              <a:off x="6500826" y="3324525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>
                  <a:solidFill>
                    <a:srgbClr val="9900CC"/>
                  </a:solidFill>
                  <a:latin typeface="Calibri"/>
                  <a:cs typeface="Calibri"/>
                </a:rPr>
                <a:t>●</a:t>
              </a:r>
              <a:endParaRPr lang="ru-RU" sz="2400" dirty="0">
                <a:solidFill>
                  <a:srgbClr val="9900CC"/>
                </a:solidFill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517858" y="3538839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>
                  <a:solidFill>
                    <a:srgbClr val="9900CC"/>
                  </a:solidFill>
                  <a:latin typeface="Calibri"/>
                  <a:cs typeface="Calibri"/>
                </a:rPr>
                <a:t>2</a:t>
              </a:r>
              <a:endParaRPr lang="ru-RU" sz="2400" dirty="0">
                <a:solidFill>
                  <a:srgbClr val="9900CC"/>
                </a:solidFill>
              </a:endParaRPr>
            </a:p>
          </p:txBody>
        </p:sp>
      </p:grpSp>
      <p:sp>
        <p:nvSpPr>
          <p:cNvPr id="194" name="Прямоугольник 193"/>
          <p:cNvSpPr/>
          <p:nvPr/>
        </p:nvSpPr>
        <p:spPr>
          <a:xfrm>
            <a:off x="3743904" y="3786190"/>
            <a:ext cx="399468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у</a:t>
            </a:r>
            <a:endParaRPr lang="ru-RU" sz="2400" b="1" dirty="0">
              <a:solidFill>
                <a:srgbClr val="9900CC"/>
              </a:solidFill>
            </a:endParaRPr>
          </a:p>
        </p:txBody>
      </p:sp>
      <p:cxnSp>
        <p:nvCxnSpPr>
          <p:cNvPr id="196" name="Прямая со стрелкой 195"/>
          <p:cNvCxnSpPr/>
          <p:nvPr/>
        </p:nvCxnSpPr>
        <p:spPr>
          <a:xfrm rot="5400000">
            <a:off x="7821635" y="3536157"/>
            <a:ext cx="1929620" cy="794"/>
          </a:xfrm>
          <a:prstGeom prst="straightConnector1">
            <a:avLst/>
          </a:prstGeom>
          <a:ln w="38100">
            <a:solidFill>
              <a:srgbClr val="9900CC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Прямоугольник 199"/>
          <p:cNvSpPr/>
          <p:nvPr/>
        </p:nvSpPr>
        <p:spPr>
          <a:xfrm>
            <a:off x="3143240" y="3819227"/>
            <a:ext cx="72648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-3 </a:t>
            </a:r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4080463" y="3819227"/>
            <a:ext cx="562975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 </a:t>
            </a:r>
            <a:r>
              <a:rPr lang="ru-RU" sz="2400" b="1" dirty="0" smtClean="0">
                <a:solidFill>
                  <a:srgbClr val="9900CC"/>
                </a:solidFill>
              </a:rPr>
              <a:t>3</a:t>
            </a:r>
            <a:endParaRPr lang="ru-RU" sz="2400" b="1" dirty="0">
              <a:solidFill>
                <a:srgbClr val="9900CC"/>
              </a:solidFill>
            </a:endParaRPr>
          </a:p>
        </p:txBody>
      </p:sp>
      <p:cxnSp>
        <p:nvCxnSpPr>
          <p:cNvPr id="203" name="Прямая со стрелкой 202"/>
          <p:cNvCxnSpPr/>
          <p:nvPr/>
        </p:nvCxnSpPr>
        <p:spPr>
          <a:xfrm rot="10800000">
            <a:off x="1428728" y="3714752"/>
            <a:ext cx="785818" cy="142876"/>
          </a:xfrm>
          <a:prstGeom prst="straightConnector1">
            <a:avLst/>
          </a:prstGeom>
          <a:ln w="19050">
            <a:solidFill>
              <a:srgbClr val="99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Прямоугольник 204"/>
          <p:cNvSpPr/>
          <p:nvPr/>
        </p:nvSpPr>
        <p:spPr>
          <a:xfrm>
            <a:off x="1142976" y="4286256"/>
            <a:ext cx="173477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dirty="0" smtClean="0"/>
              <a:t>-</a:t>
            </a:r>
            <a:r>
              <a:rPr lang="ru-RU" sz="2800" dirty="0" smtClean="0">
                <a:solidFill>
                  <a:srgbClr val="9900CC"/>
                </a:solidFill>
              </a:rPr>
              <a:t>2</a:t>
            </a:r>
            <a:r>
              <a:rPr lang="ru-RU" sz="2800" dirty="0" smtClean="0"/>
              <a:t>а - 2а - 2</a:t>
            </a:r>
            <a:endParaRPr lang="ru-RU" sz="2800" dirty="0"/>
          </a:p>
        </p:txBody>
      </p:sp>
      <p:sp>
        <p:nvSpPr>
          <p:cNvPr id="206" name="Прямоугольник 205"/>
          <p:cNvSpPr/>
          <p:nvPr/>
        </p:nvSpPr>
        <p:spPr>
          <a:xfrm>
            <a:off x="571472" y="4324657"/>
            <a:ext cx="72648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-3 </a:t>
            </a:r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207" name="Прямоугольник 206"/>
          <p:cNvSpPr/>
          <p:nvPr/>
        </p:nvSpPr>
        <p:spPr>
          <a:xfrm>
            <a:off x="2723141" y="4324657"/>
            <a:ext cx="562975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 </a:t>
            </a:r>
            <a:r>
              <a:rPr lang="ru-RU" sz="2400" b="1" dirty="0" smtClean="0">
                <a:solidFill>
                  <a:srgbClr val="9900CC"/>
                </a:solidFill>
              </a:rPr>
              <a:t>3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208" name="Прямоугольник 207"/>
          <p:cNvSpPr/>
          <p:nvPr/>
        </p:nvSpPr>
        <p:spPr>
          <a:xfrm>
            <a:off x="3857620" y="4319293"/>
            <a:ext cx="649537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2800" dirty="0" smtClean="0"/>
              <a:t>-</a:t>
            </a:r>
            <a:r>
              <a:rPr lang="ru-RU" sz="2800" dirty="0" smtClean="0">
                <a:solidFill>
                  <a:srgbClr val="9900CC"/>
                </a:solidFill>
              </a:rPr>
              <a:t>4</a:t>
            </a:r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209" name="Прямоугольник 208"/>
          <p:cNvSpPr/>
          <p:nvPr/>
        </p:nvSpPr>
        <p:spPr>
          <a:xfrm>
            <a:off x="3286116" y="4357694"/>
            <a:ext cx="72648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-1 </a:t>
            </a:r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210" name="Прямоугольник 209"/>
          <p:cNvSpPr/>
          <p:nvPr/>
        </p:nvSpPr>
        <p:spPr>
          <a:xfrm>
            <a:off x="4357686" y="4357694"/>
            <a:ext cx="562975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  <a:latin typeface="Calibri"/>
                <a:cs typeface="Calibri"/>
              </a:rPr>
              <a:t>&lt; 5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211" name="Прямоугольник 210"/>
          <p:cNvSpPr/>
          <p:nvPr/>
        </p:nvSpPr>
        <p:spPr>
          <a:xfrm>
            <a:off x="7429520" y="5715016"/>
            <a:ext cx="381836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200" dirty="0" smtClean="0"/>
              <a:t>а</a:t>
            </a:r>
            <a:endParaRPr lang="ru-RU" sz="3200" dirty="0"/>
          </a:p>
        </p:txBody>
      </p:sp>
      <p:sp>
        <p:nvSpPr>
          <p:cNvPr id="212" name="Прямоугольник 211"/>
          <p:cNvSpPr/>
          <p:nvPr/>
        </p:nvSpPr>
        <p:spPr>
          <a:xfrm>
            <a:off x="6572264" y="5786454"/>
            <a:ext cx="993221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9900CC"/>
                </a:solidFill>
              </a:rPr>
              <a:t> -</a:t>
            </a:r>
            <a:r>
              <a:rPr lang="en-US" sz="2800" b="1" dirty="0" smtClean="0">
                <a:solidFill>
                  <a:srgbClr val="9900CC"/>
                </a:solidFill>
              </a:rPr>
              <a:t> </a:t>
            </a:r>
            <a:r>
              <a:rPr lang="ru-RU" sz="2800" b="1" dirty="0" smtClean="0">
                <a:solidFill>
                  <a:srgbClr val="9900CC"/>
                </a:solidFill>
                <a:latin typeface="Calibri"/>
                <a:cs typeface="Calibri"/>
              </a:rPr>
              <a:t>⁵⁄₄</a:t>
            </a:r>
            <a:r>
              <a:rPr lang="ru-RU" sz="2800" b="1" dirty="0" smtClean="0">
                <a:solidFill>
                  <a:srgbClr val="9900CC"/>
                </a:solidFill>
              </a:rPr>
              <a:t> </a:t>
            </a:r>
            <a:r>
              <a:rPr lang="ru-RU" sz="2800" b="1" dirty="0" smtClean="0">
                <a:solidFill>
                  <a:srgbClr val="9900CC"/>
                </a:solidFill>
                <a:latin typeface="Calibri"/>
                <a:cs typeface="Calibri"/>
              </a:rPr>
              <a:t>&lt;</a:t>
            </a:r>
            <a:endParaRPr lang="ru-RU" sz="2800" b="1" dirty="0">
              <a:solidFill>
                <a:srgbClr val="9900CC"/>
              </a:solidFill>
            </a:endParaRPr>
          </a:p>
        </p:txBody>
      </p:sp>
      <p:sp>
        <p:nvSpPr>
          <p:cNvPr id="213" name="Прямоугольник 212"/>
          <p:cNvSpPr/>
          <p:nvPr/>
        </p:nvSpPr>
        <p:spPr>
          <a:xfrm>
            <a:off x="7715272" y="5786454"/>
            <a:ext cx="703398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9900CC"/>
                </a:solidFill>
                <a:latin typeface="Calibri"/>
                <a:cs typeface="Calibri"/>
              </a:rPr>
              <a:t>&lt; ¹⁄₄</a:t>
            </a:r>
            <a:endParaRPr lang="ru-RU" sz="2800" b="1" dirty="0">
              <a:solidFill>
                <a:srgbClr val="9900CC"/>
              </a:solidFill>
            </a:endParaRPr>
          </a:p>
        </p:txBody>
      </p:sp>
      <p:sp>
        <p:nvSpPr>
          <p:cNvPr id="180" name="Прямоугольник 179"/>
          <p:cNvSpPr/>
          <p:nvPr/>
        </p:nvSpPr>
        <p:spPr>
          <a:xfrm>
            <a:off x="2229905" y="3824591"/>
            <a:ext cx="841897" cy="461665"/>
          </a:xfrm>
          <a:prstGeom prst="rect">
            <a:avLst/>
          </a:prstGeom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9900CC"/>
                </a:solidFill>
              </a:rPr>
              <a:t> </a:t>
            </a:r>
            <a:r>
              <a:rPr lang="en-US" sz="2400" b="1" dirty="0" smtClean="0">
                <a:solidFill>
                  <a:srgbClr val="9900CC"/>
                </a:solidFill>
              </a:rPr>
              <a:t>x</a:t>
            </a:r>
            <a:r>
              <a:rPr lang="ru-RU" sz="2400" b="1" dirty="0" smtClean="0">
                <a:solidFill>
                  <a:srgbClr val="9900CC"/>
                </a:solidFill>
              </a:rPr>
              <a:t> =</a:t>
            </a:r>
            <a:r>
              <a:rPr lang="en-US" sz="2400" b="1" dirty="0" smtClean="0">
                <a:solidFill>
                  <a:srgbClr val="9900CC"/>
                </a:solidFill>
              </a:rPr>
              <a:t> </a:t>
            </a:r>
            <a:r>
              <a:rPr lang="ru-RU" sz="2400" b="1" dirty="0" smtClean="0">
                <a:solidFill>
                  <a:srgbClr val="9900CC"/>
                </a:solidFill>
              </a:rPr>
              <a:t>2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8770908" y="14285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800" decel="100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00" decel="100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00" decel="100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0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800" decel="100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0"/>
                            </p:stCondLst>
                            <p:childTnLst>
                              <p:par>
                                <p:cTn id="1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800" decel="100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00" decel="100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6000"/>
                            </p:stCondLst>
                            <p:childTnLst>
                              <p:par>
                                <p:cTn id="1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4000"/>
                            </p:stCondLst>
                            <p:childTnLst>
                              <p:par>
                                <p:cTn id="2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0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000"/>
                            </p:stCondLst>
                            <p:childTnLst>
                              <p:par>
                                <p:cTn id="2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0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1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3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3" dur="1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9000"/>
                            </p:stCondLst>
                            <p:childTnLst>
                              <p:par>
                                <p:cTn id="26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770" decel="100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0" dur="770" decel="100000"/>
                                        <p:tgtEl>
                                          <p:spTgt spid="1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2" dur="77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4" dur="77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770" decel="100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9" dur="770" decel="100000"/>
                                        <p:tgtEl>
                                          <p:spTgt spid="17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1" dur="77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3" dur="77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2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8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23000"/>
                            </p:stCondLst>
                            <p:childTnLst>
                              <p:par>
                                <p:cTn id="2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25000"/>
                            </p:stCondLst>
                            <p:childTnLst>
                              <p:par>
                                <p:cTn id="29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770" decel="100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7" dur="770" decel="100000"/>
                                        <p:tgtEl>
                                          <p:spTgt spid="1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9" dur="77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1" dur="77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770" decel="100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6" dur="770" decel="100000"/>
                                        <p:tgtEl>
                                          <p:spTgt spid="1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8" dur="77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0" dur="77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5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7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9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3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3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1" dur="770" decel="100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2" dur="770" decel="100000"/>
                                        <p:tgtEl>
                                          <p:spTgt spid="1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4" dur="77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6" dur="77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6000"/>
                            </p:stCondLst>
                            <p:childTnLst>
                              <p:par>
                                <p:cTn id="34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770" decel="100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2" dur="770" decel="100000"/>
                                        <p:tgtEl>
                                          <p:spTgt spid="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4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6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8000"/>
                            </p:stCondLst>
                            <p:childTnLst>
                              <p:par>
                                <p:cTn id="3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1" dur="1600" decel="100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2" dur="1600" decel="100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600" decel="100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600" decel="100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2000"/>
                            </p:stCondLst>
                            <p:childTnLst>
                              <p:par>
                                <p:cTn id="37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4000"/>
                            </p:stCondLst>
                            <p:childTnLst>
                              <p:par>
                                <p:cTn id="38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6000"/>
                            </p:stCondLst>
                            <p:childTnLst>
                              <p:par>
                                <p:cTn id="3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800" decel="100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8" dur="800" decel="100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800" decel="100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800" decel="100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000"/>
                            </p:stCondLst>
                            <p:childTnLst>
                              <p:par>
                                <p:cTn id="40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6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3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800" decel="100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2" dur="800" decel="100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800" decel="100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800" decel="100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1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9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6" dur="800" decel="100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7" dur="800" decel="100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800" decel="100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800" decel="100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6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4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105" grpId="0" animBg="1"/>
      <p:bldP spid="152" grpId="0" animBg="1"/>
      <p:bldP spid="153" grpId="0" animBg="1"/>
      <p:bldP spid="154" grpId="0"/>
      <p:bldP spid="155" grpId="0"/>
      <p:bldP spid="156" grpId="0"/>
      <p:bldP spid="158" grpId="0" animBg="1"/>
      <p:bldP spid="159" grpId="0" animBg="1"/>
      <p:bldP spid="161" grpId="0"/>
      <p:bldP spid="163" grpId="0"/>
      <p:bldP spid="148" grpId="0"/>
      <p:bldP spid="149" grpId="0"/>
      <p:bldP spid="149" grpId="1"/>
      <p:bldP spid="170" grpId="0"/>
      <p:bldP spid="170" grpId="1"/>
      <p:bldP spid="171" grpId="0"/>
      <p:bldP spid="171" grpId="1"/>
      <p:bldP spid="173" grpId="0"/>
      <p:bldP spid="174" grpId="0"/>
      <p:bldP spid="175" grpId="0"/>
      <p:bldP spid="176" grpId="0"/>
      <p:bldP spid="177" grpId="0"/>
      <p:bldP spid="178" grpId="0"/>
      <p:bldP spid="179" grpId="0"/>
      <p:bldP spid="194" grpId="0"/>
      <p:bldP spid="200" grpId="0"/>
      <p:bldP spid="201" grpId="0"/>
      <p:bldP spid="205" grpId="0" animBg="1"/>
      <p:bldP spid="206" grpId="0"/>
      <p:bldP spid="207" grpId="0"/>
      <p:bldP spid="208" grpId="0" animBg="1"/>
      <p:bldP spid="209" grpId="0"/>
      <p:bldP spid="210" grpId="0"/>
      <p:bldP spid="211" grpId="0" animBg="1"/>
      <p:bldP spid="212" grpId="0"/>
      <p:bldP spid="213" grpId="0"/>
      <p:bldP spid="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214282" y="4952352"/>
            <a:ext cx="8643998" cy="17145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14282" y="2737774"/>
            <a:ext cx="8643998" cy="2214578"/>
          </a:xfrm>
          <a:prstGeom prst="rect">
            <a:avLst/>
          </a:prstGeom>
          <a:solidFill>
            <a:srgbClr val="D9F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63522"/>
            <a:ext cx="5715040" cy="2451098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chemeClr val="tx1"/>
                </a:solidFill>
                <a:latin typeface="+mn-lt"/>
              </a:rPr>
              <a:t>С5.Найдите все положительные значения a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при каждом 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из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+mn-lt"/>
              </a:rPr>
              <a:t>которых </a:t>
            </a:r>
            <a:r>
              <a:rPr lang="ru-RU" sz="2400" b="1" dirty="0">
                <a:solidFill>
                  <a:schemeClr val="tx1"/>
                </a:solidFill>
                <a:latin typeface="+mn-lt"/>
              </a:rPr>
              <a:t>система уравнений</a:t>
            </a:r>
            <a:br>
              <a:rPr lang="ru-RU" sz="2400" b="1" dirty="0">
                <a:solidFill>
                  <a:schemeClr val="tx1"/>
                </a:solidFill>
                <a:latin typeface="+mn-lt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+mn-lt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+mn-lt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+mn-lt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+mn-lt"/>
              </a:rPr>
            </a:br>
            <a:r>
              <a:rPr lang="ru-RU" sz="2400" b="1" dirty="0">
                <a:solidFill>
                  <a:schemeClr val="tx1"/>
                </a:solidFill>
                <a:latin typeface="+mn-lt"/>
              </a:rPr>
              <a:t>имеет единственное решение.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>
            <p:ph idx="1"/>
          </p:nvPr>
        </p:nvGraphicFramePr>
        <p:xfrm>
          <a:off x="642910" y="909644"/>
          <a:ext cx="3902063" cy="1519224"/>
        </p:xfrm>
        <a:graphic>
          <a:graphicData uri="http://schemas.openxmlformats.org/presentationml/2006/ole">
            <p:oleObj spid="_x0000_s22530" name="Формула" r:id="rId4" imgW="1434960" imgH="55872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4941" y="2753021"/>
            <a:ext cx="356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По определению модуля: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2928934"/>
            <a:ext cx="1457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|x| </a:t>
            </a:r>
            <a:r>
              <a:rPr lang="en-US" sz="2800" dirty="0" smtClean="0">
                <a:latin typeface="Calibri"/>
                <a:cs typeface="Calibri"/>
              </a:rPr>
              <a:t>– 9</a:t>
            </a:r>
            <a:r>
              <a:rPr lang="en-US" sz="2800" dirty="0" smtClean="0">
                <a:solidFill>
                  <a:srgbClr val="0000FF"/>
                </a:solidFill>
              </a:rPr>
              <a:t> =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5416684" y="2880650"/>
            <a:ext cx="298324" cy="642942"/>
          </a:xfrm>
          <a:prstGeom prst="lef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802222" y="2714620"/>
            <a:ext cx="2760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– 9, </a:t>
            </a:r>
            <a:r>
              <a:rPr lang="ru-RU" sz="2800" dirty="0" smtClean="0">
                <a:latin typeface="Calibri"/>
                <a:cs typeface="Calibri"/>
              </a:rPr>
              <a:t>если </a:t>
            </a:r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</a:rPr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≥ 0 </a:t>
            </a:r>
            <a:r>
              <a:rPr lang="ru-RU" sz="2800" dirty="0" smtClean="0">
                <a:latin typeface="Calibri"/>
                <a:cs typeface="Calibri"/>
              </a:rPr>
              <a:t>,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1311" y="3094964"/>
            <a:ext cx="304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lang="ru-RU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– 9, </a:t>
            </a:r>
            <a:r>
              <a:rPr lang="ru-RU" sz="2800" dirty="0" smtClean="0">
                <a:latin typeface="Calibri"/>
                <a:cs typeface="Calibri"/>
              </a:rPr>
              <a:t>если </a:t>
            </a:r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</a:rPr>
              <a:t>х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˂ 0 </a:t>
            </a:r>
            <a:r>
              <a:rPr lang="ru-RU" sz="2800" dirty="0" smtClean="0">
                <a:latin typeface="Calibri"/>
                <a:cs typeface="Calibri"/>
              </a:rPr>
              <a:t>,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941" y="3821202"/>
            <a:ext cx="1579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Заметим: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00232" y="3711363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х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r>
              <a:rPr lang="ru-RU" sz="3600" i="1" dirty="0" smtClean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488" y="3711363"/>
            <a:ext cx="1263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( </a:t>
            </a:r>
            <a:r>
              <a:rPr lang="ru-RU" sz="3200" i="1" dirty="0" smtClean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 х)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9058" y="3714752"/>
            <a:ext cx="2103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= ( </a:t>
            </a:r>
            <a:r>
              <a:rPr lang="ru-RU" sz="3200" i="1" dirty="0" smtClean="0">
                <a:solidFill>
                  <a:srgbClr val="C00000"/>
                </a:solidFill>
                <a:latin typeface="Calibri"/>
                <a:cs typeface="Calibri"/>
              </a:rPr>
              <a:t>–1</a:t>
            </a:r>
            <a:r>
              <a:rPr lang="ru-RU" sz="3200" i="1" dirty="0" smtClean="0">
                <a:latin typeface="Calibri"/>
                <a:cs typeface="Calibri"/>
              </a:rPr>
              <a:t>∙</a:t>
            </a:r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 х)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r>
              <a:rPr lang="ru-RU" sz="3600" i="1" dirty="0" smtClean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0" y="3707974"/>
            <a:ext cx="1096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( </a:t>
            </a:r>
            <a:r>
              <a:rPr lang="ru-RU" sz="3200" i="1" dirty="0" smtClean="0">
                <a:solidFill>
                  <a:srgbClr val="C00000"/>
                </a:solidFill>
                <a:latin typeface="Calibri"/>
                <a:cs typeface="Calibri"/>
              </a:rPr>
              <a:t>–1</a:t>
            </a:r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)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9454" y="3711363"/>
            <a:ext cx="104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latin typeface="Calibri"/>
                <a:cs typeface="Calibri"/>
              </a:rPr>
              <a:t>∙</a:t>
            </a:r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 х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r>
              <a:rPr lang="ru-RU" sz="3600" i="1" dirty="0" smtClean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48938" y="370797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0000FF"/>
                </a:solidFill>
                <a:latin typeface="Calibri"/>
                <a:cs typeface="Calibri"/>
              </a:rPr>
              <a:t>х</a:t>
            </a:r>
            <a:r>
              <a:rPr lang="ru-RU" sz="3600" i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3600" i="1" dirty="0">
              <a:solidFill>
                <a:srgbClr val="C000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6000760" y="4286256"/>
            <a:ext cx="2428892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143108" y="4357694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alibri"/>
                <a:cs typeface="Calibri"/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lang="ru-RU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x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– 9</a:t>
            </a:r>
            <a:r>
              <a:rPr lang="ru-RU" sz="2800" dirty="0" smtClean="0">
                <a:latin typeface="Calibri"/>
                <a:cs typeface="Calibri"/>
              </a:rPr>
              <a:t>) 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r>
              <a:rPr lang="ru-RU" sz="2800" dirty="0" smtClean="0">
                <a:latin typeface="Calibri"/>
                <a:cs typeface="Calibri"/>
              </a:rPr>
              <a:t>=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05176" y="4357694"/>
            <a:ext cx="1452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ru-RU" sz="2800" dirty="0" smtClean="0">
                <a:latin typeface="Calibri"/>
                <a:cs typeface="Calibri"/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lang="ru-RU" sz="2800" dirty="0" smtClean="0">
                <a:latin typeface="Calibri"/>
                <a:cs typeface="Calibri"/>
              </a:rPr>
              <a:t>(х+9))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71247" y="4357694"/>
            <a:ext cx="1215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 ∙</a:t>
            </a:r>
            <a:r>
              <a:rPr lang="ru-RU" sz="2800" dirty="0" smtClean="0">
                <a:latin typeface="Calibri"/>
                <a:cs typeface="Calibri"/>
              </a:rPr>
              <a:t>(х+9)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4" name="Выгнутая влево стрелка 23"/>
          <p:cNvSpPr/>
          <p:nvPr/>
        </p:nvSpPr>
        <p:spPr>
          <a:xfrm>
            <a:off x="214282" y="1357298"/>
            <a:ext cx="642942" cy="4143404"/>
          </a:xfrm>
          <a:prstGeom prst="curvedRightArrow">
            <a:avLst/>
          </a:prstGeom>
          <a:solidFill>
            <a:srgbClr val="CCFFCC"/>
          </a:solidFill>
          <a:ln w="31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21195" y="5000636"/>
            <a:ext cx="3207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009900"/>
                </a:solidFill>
              </a:rPr>
              <a:t>(х </a:t>
            </a:r>
            <a:r>
              <a:rPr lang="ru-RU" sz="2800" i="1" dirty="0" smtClean="0">
                <a:solidFill>
                  <a:srgbClr val="009900"/>
                </a:solidFill>
                <a:latin typeface="Calibri"/>
                <a:cs typeface="Calibri"/>
              </a:rPr>
              <a:t>–</a:t>
            </a:r>
            <a:r>
              <a:rPr lang="ru-RU" sz="2800" i="1" dirty="0" smtClean="0">
                <a:solidFill>
                  <a:srgbClr val="009900"/>
                </a:solidFill>
              </a:rPr>
              <a:t> 9)</a:t>
            </a:r>
            <a:r>
              <a:rPr lang="ru-RU" sz="2800" i="1" dirty="0" smtClean="0">
                <a:solidFill>
                  <a:srgbClr val="009900"/>
                </a:solidFill>
                <a:latin typeface="Calibri"/>
                <a:cs typeface="Calibri"/>
              </a:rPr>
              <a:t>² + (у – 5)² = 9</a:t>
            </a:r>
            <a:endParaRPr lang="ru-RU" sz="2800" i="1" dirty="0">
              <a:solidFill>
                <a:srgbClr val="0099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5720" y="5309542"/>
            <a:ext cx="947695" cy="5232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alibri"/>
                <a:cs typeface="Calibri"/>
              </a:rPr>
              <a:t>х 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009900"/>
                </a:solidFill>
                <a:latin typeface="Calibri"/>
                <a:cs typeface="Calibri"/>
              </a:rPr>
              <a:t>≥ 0</a:t>
            </a:r>
            <a:endParaRPr lang="ru-RU" sz="2800" dirty="0">
              <a:solidFill>
                <a:srgbClr val="009900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4000496" y="6238236"/>
            <a:ext cx="1071570" cy="357166"/>
          </a:xfrm>
          <a:prstGeom prst="downArrow">
            <a:avLst/>
          </a:prstGeom>
          <a:solidFill>
            <a:srgbClr val="0000FF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214546" y="4856172"/>
            <a:ext cx="142876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85720" y="5929330"/>
            <a:ext cx="1313052" cy="52322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Calibri"/>
                <a:cs typeface="Calibri"/>
              </a:rPr>
              <a:t>центры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01626" y="5952484"/>
            <a:ext cx="95571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9900"/>
                </a:solidFill>
                <a:latin typeface="Calibri"/>
                <a:cs typeface="Calibri"/>
              </a:rPr>
              <a:t>(9; 5)</a:t>
            </a:r>
            <a:endParaRPr lang="ru-RU" sz="2800" b="1" dirty="0">
              <a:solidFill>
                <a:srgbClr val="0099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15762" y="5952484"/>
            <a:ext cx="105670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(-9; 5)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80561" y="5906176"/>
            <a:ext cx="906017" cy="5232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libri"/>
                <a:cs typeface="Calibri"/>
              </a:rPr>
              <a:t>R = </a:t>
            </a:r>
            <a:r>
              <a:rPr lang="ru-RU" sz="2800" b="1" dirty="0" smtClean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39" name="Picture 2" descr="C:\Users\111\AppData\Local\Temp\Rar$DI02.996\Рисунок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6357950" y="878238"/>
            <a:ext cx="1714513" cy="162756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5214942" y="4334540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Calibri"/>
                <a:cs typeface="Calibri"/>
              </a:rPr>
              <a:t>=</a:t>
            </a:r>
            <a:r>
              <a:rPr lang="ru-RU" sz="2800" i="1" dirty="0" smtClean="0">
                <a:solidFill>
                  <a:srgbClr val="0000FF"/>
                </a:solidFill>
                <a:latin typeface="Calibri"/>
                <a:cs typeface="Calibri"/>
              </a:rPr>
              <a:t>( 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–1</a:t>
            </a:r>
            <a:r>
              <a:rPr lang="ru-RU" sz="2800" i="1" dirty="0" smtClean="0">
                <a:solidFill>
                  <a:srgbClr val="0000FF"/>
                </a:solidFill>
                <a:latin typeface="Calibri"/>
                <a:cs typeface="Calibri"/>
              </a:rPr>
              <a:t>)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197528" y="4357694"/>
            <a:ext cx="13035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alibri"/>
                <a:cs typeface="Calibri"/>
              </a:rPr>
              <a:t>=</a:t>
            </a:r>
            <a:r>
              <a:rPr lang="en-US" sz="2800" dirty="0" smtClean="0">
                <a:latin typeface="Calibri"/>
                <a:cs typeface="Calibri"/>
              </a:rPr>
              <a:t> </a:t>
            </a:r>
            <a:r>
              <a:rPr lang="ru-RU" sz="2800" dirty="0" smtClean="0">
                <a:latin typeface="Calibri"/>
                <a:cs typeface="Calibri"/>
              </a:rPr>
              <a:t>(х+9)</a:t>
            </a:r>
            <a:r>
              <a:rPr lang="ru-RU" sz="2800" b="1" dirty="0" smtClean="0">
                <a:solidFill>
                  <a:srgbClr val="C00000"/>
                </a:solidFill>
                <a:latin typeface="Calibri"/>
                <a:cs typeface="Calibri"/>
              </a:rPr>
              <a:t>²</a:t>
            </a:r>
            <a:endParaRPr lang="ru-RU" sz="2800" dirty="0">
              <a:solidFill>
                <a:srgbClr val="0000FF"/>
              </a:solidFill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7500958" y="4857760"/>
            <a:ext cx="1000132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643438" y="4977482"/>
            <a:ext cx="3289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(</a:t>
            </a:r>
            <a:r>
              <a:rPr lang="en-US" sz="2800" i="1" dirty="0" smtClean="0">
                <a:solidFill>
                  <a:srgbClr val="C00000"/>
                </a:solidFill>
              </a:rPr>
              <a:t>- </a:t>
            </a:r>
            <a:r>
              <a:rPr lang="ru-RU" sz="2800" i="1" dirty="0" smtClean="0">
                <a:solidFill>
                  <a:srgbClr val="C00000"/>
                </a:solidFill>
              </a:rPr>
              <a:t>х 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–</a:t>
            </a:r>
            <a:r>
              <a:rPr lang="en-US" sz="2800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ru-RU" sz="2800" i="1" dirty="0" smtClean="0">
                <a:solidFill>
                  <a:srgbClr val="C00000"/>
                </a:solidFill>
              </a:rPr>
              <a:t>9)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² + (у – 5)² = 9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14876" y="5000636"/>
            <a:ext cx="3097323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(х + 9)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² + (у – 5)² = 9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58148" y="5380980"/>
            <a:ext cx="947695" cy="523220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alibri"/>
                <a:cs typeface="Calibri"/>
              </a:rPr>
              <a:t>х 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Calibri"/>
                <a:cs typeface="Calibri"/>
              </a:rPr>
              <a:t>˂ 0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2071670" y="5526961"/>
            <a:ext cx="496728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dirty="0">
                <a:solidFill>
                  <a:srgbClr val="0000FF"/>
                </a:solidFill>
              </a:rPr>
              <a:t>График уравнения - совокупность двух окружностей.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699470" y="142852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6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000"/>
                            </p:stCondLst>
                            <p:childTnLst>
                              <p:par>
                                <p:cTn id="1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9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1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2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3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300"/>
                            </p:stCondLst>
                            <p:childTnLst>
                              <p:par>
                                <p:cTn id="20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9300"/>
                            </p:stCondLst>
                            <p:childTnLst>
                              <p:par>
                                <p:cTn id="2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000"/>
                            </p:stCondLst>
                            <p:childTnLst>
                              <p:par>
                                <p:cTn id="2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 animBg="1"/>
      <p:bldP spid="5" grpId="0"/>
      <p:bldP spid="6" grpId="0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1" grpId="0"/>
      <p:bldP spid="22" grpId="0"/>
      <p:bldP spid="23" grpId="0"/>
      <p:bldP spid="24" grpId="0" animBg="1"/>
      <p:bldP spid="25" grpId="0"/>
      <p:bldP spid="27" grpId="0" animBg="1"/>
      <p:bldP spid="30" grpId="0" animBg="1"/>
      <p:bldP spid="33" grpId="0" animBg="1"/>
      <p:bldP spid="34" grpId="0"/>
      <p:bldP spid="35" grpId="0"/>
      <p:bldP spid="36" grpId="0" animBg="1"/>
      <p:bldP spid="40" grpId="0"/>
      <p:bldP spid="41" grpId="0"/>
      <p:bldP spid="42" grpId="0"/>
      <p:bldP spid="26" grpId="0" animBg="1"/>
      <p:bldP spid="28" grpId="0" animBg="1"/>
      <p:bldP spid="29" grpId="0"/>
      <p:bldP spid="2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Line 2"/>
          <p:cNvSpPr>
            <a:spLocks noChangeShapeType="1"/>
          </p:cNvSpPr>
          <p:nvPr/>
        </p:nvSpPr>
        <p:spPr bwMode="auto">
          <a:xfrm flipV="1">
            <a:off x="4571999" y="1785926"/>
            <a:ext cx="45719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>
            <a:off x="755650" y="4797425"/>
            <a:ext cx="79200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4211638" y="4724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О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8496300" y="4724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х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4714876" y="971536"/>
            <a:ext cx="35719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у</a:t>
            </a:r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>
            <a:off x="4859338" y="4724400"/>
            <a:ext cx="0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4711704" y="47577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/>
              <a:t>1</a:t>
            </a:r>
          </a:p>
        </p:txBody>
      </p:sp>
      <p:sp>
        <p:nvSpPr>
          <p:cNvPr id="62476" name="Oval 12"/>
          <p:cNvSpPr>
            <a:spLocks noChangeArrowheads="1"/>
          </p:cNvSpPr>
          <p:nvPr/>
        </p:nvSpPr>
        <p:spPr bwMode="auto">
          <a:xfrm>
            <a:off x="971550" y="2276475"/>
            <a:ext cx="1727200" cy="1727200"/>
          </a:xfrm>
          <a:prstGeom prst="ellipse">
            <a:avLst/>
          </a:prstGeom>
          <a:noFill/>
          <a:ln w="412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1835150" y="3141663"/>
            <a:ext cx="2736850" cy="0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V="1">
            <a:off x="1835150" y="3141663"/>
            <a:ext cx="0" cy="1655762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1547813" y="4714884"/>
            <a:ext cx="4524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C00000"/>
                </a:solidFill>
              </a:rPr>
              <a:t>-9</a:t>
            </a:r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V="1">
            <a:off x="2700338" y="3141663"/>
            <a:ext cx="0" cy="1655762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2484439" y="4760913"/>
            <a:ext cx="444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C00000"/>
                </a:solidFill>
              </a:rPr>
              <a:t>-6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1549399" y="2686048"/>
            <a:ext cx="3793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rgbClr val="C00000"/>
                </a:solidFill>
              </a:rPr>
              <a:t>B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1928794" y="2753021"/>
            <a:ext cx="71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smtClean="0"/>
              <a:t>R</a:t>
            </a:r>
            <a:r>
              <a:rPr lang="ru-RU" sz="2400" i="1" dirty="0" smtClean="0"/>
              <a:t>=</a:t>
            </a:r>
            <a:r>
              <a:rPr lang="ru-RU" sz="2400" i="1" dirty="0" smtClean="0">
                <a:solidFill>
                  <a:srgbClr val="FF0000"/>
                </a:solidFill>
              </a:rPr>
              <a:t>3</a:t>
            </a:r>
            <a:endParaRPr lang="ru-RU" sz="2400" i="1" dirty="0"/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4500562" y="3038773"/>
            <a:ext cx="36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/>
              <a:t>5</a:t>
            </a:r>
          </a:p>
        </p:txBody>
      </p:sp>
      <p:sp>
        <p:nvSpPr>
          <p:cNvPr id="62488" name="Line 24"/>
          <p:cNvSpPr>
            <a:spLocks noChangeShapeType="1"/>
          </p:cNvSpPr>
          <p:nvPr/>
        </p:nvSpPr>
        <p:spPr bwMode="auto">
          <a:xfrm>
            <a:off x="4500563" y="3141663"/>
            <a:ext cx="2736850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89" name="Line 25"/>
          <p:cNvSpPr>
            <a:spLocks noChangeShapeType="1"/>
          </p:cNvSpPr>
          <p:nvPr/>
        </p:nvSpPr>
        <p:spPr bwMode="auto">
          <a:xfrm flipV="1">
            <a:off x="7308850" y="3141663"/>
            <a:ext cx="0" cy="1655762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6443663" y="2276475"/>
            <a:ext cx="1727200" cy="1727200"/>
          </a:xfrm>
          <a:prstGeom prst="ellips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2492" name="Line 28"/>
          <p:cNvSpPr>
            <a:spLocks noChangeShapeType="1"/>
          </p:cNvSpPr>
          <p:nvPr/>
        </p:nvSpPr>
        <p:spPr bwMode="auto">
          <a:xfrm flipV="1">
            <a:off x="6443663" y="3213100"/>
            <a:ext cx="0" cy="161925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93" name="Text Box 29"/>
          <p:cNvSpPr txBox="1">
            <a:spLocks noChangeArrowheads="1"/>
          </p:cNvSpPr>
          <p:nvPr/>
        </p:nvSpPr>
        <p:spPr bwMode="auto">
          <a:xfrm>
            <a:off x="7143768" y="2686048"/>
            <a:ext cx="36194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009900"/>
                </a:solidFill>
              </a:rPr>
              <a:t>А</a:t>
            </a:r>
          </a:p>
        </p:txBody>
      </p:sp>
      <p:sp>
        <p:nvSpPr>
          <p:cNvPr id="62494" name="Line 30"/>
          <p:cNvSpPr>
            <a:spLocks noChangeShapeType="1"/>
          </p:cNvSpPr>
          <p:nvPr/>
        </p:nvSpPr>
        <p:spPr bwMode="auto">
          <a:xfrm>
            <a:off x="4859338" y="4724400"/>
            <a:ext cx="0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96" name="Line 32"/>
          <p:cNvSpPr>
            <a:spLocks noChangeShapeType="1"/>
          </p:cNvSpPr>
          <p:nvPr/>
        </p:nvSpPr>
        <p:spPr bwMode="auto">
          <a:xfrm flipH="1">
            <a:off x="6443663" y="3141663"/>
            <a:ext cx="863600" cy="0"/>
          </a:xfrm>
          <a:prstGeom prst="line">
            <a:avLst/>
          </a:prstGeom>
          <a:noFill/>
          <a:ln w="38100">
            <a:solidFill>
              <a:srgbClr val="FF7415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2497" name="Text Box 33"/>
          <p:cNvSpPr txBox="1">
            <a:spLocks noChangeArrowheads="1"/>
          </p:cNvSpPr>
          <p:nvPr/>
        </p:nvSpPr>
        <p:spPr bwMode="auto">
          <a:xfrm>
            <a:off x="6588126" y="2753021"/>
            <a:ext cx="6985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smtClean="0"/>
              <a:t>R</a:t>
            </a:r>
            <a:r>
              <a:rPr lang="ru-RU" sz="2400" i="1" dirty="0" smtClean="0"/>
              <a:t>=</a:t>
            </a:r>
            <a:r>
              <a:rPr lang="ru-RU" sz="2400" i="1" dirty="0" smtClean="0">
                <a:solidFill>
                  <a:srgbClr val="FF0000"/>
                </a:solidFill>
              </a:rPr>
              <a:t>3</a:t>
            </a:r>
            <a:endParaRPr lang="ru-RU" sz="2400" i="1" dirty="0"/>
          </a:p>
        </p:txBody>
      </p:sp>
      <p:sp>
        <p:nvSpPr>
          <p:cNvPr id="62498" name="Rectangle 34"/>
          <p:cNvSpPr>
            <a:spLocks noChangeArrowheads="1"/>
          </p:cNvSpPr>
          <p:nvPr/>
        </p:nvSpPr>
        <p:spPr bwMode="auto">
          <a:xfrm>
            <a:off x="7956550" y="4797425"/>
            <a:ext cx="5445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12</a:t>
            </a: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7232655" y="4714884"/>
            <a:ext cx="336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rgbClr val="009900"/>
                </a:solidFill>
              </a:rPr>
              <a:t>9</a:t>
            </a:r>
          </a:p>
        </p:txBody>
      </p:sp>
      <p:sp>
        <p:nvSpPr>
          <p:cNvPr id="62500" name="Rectangle 36"/>
          <p:cNvSpPr>
            <a:spLocks noChangeArrowheads="1"/>
          </p:cNvSpPr>
          <p:nvPr/>
        </p:nvSpPr>
        <p:spPr bwMode="auto">
          <a:xfrm>
            <a:off x="6227763" y="4797425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9900"/>
                </a:solidFill>
              </a:rPr>
              <a:t>6</a:t>
            </a:r>
          </a:p>
        </p:txBody>
      </p:sp>
      <p:sp>
        <p:nvSpPr>
          <p:cNvPr id="62503" name="Text Box 39"/>
          <p:cNvSpPr txBox="1">
            <a:spLocks noChangeArrowheads="1"/>
          </p:cNvSpPr>
          <p:nvPr/>
        </p:nvSpPr>
        <p:spPr bwMode="auto">
          <a:xfrm>
            <a:off x="142844" y="272457"/>
            <a:ext cx="5786478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/>
              <a:t>График 1-го уравнения </a:t>
            </a:r>
            <a:r>
              <a:rPr lang="ru-RU" sz="3200" dirty="0"/>
              <a:t>системы: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104" y="292893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43768" y="292893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99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009900"/>
              </a:solidFill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1857356" y="3141660"/>
            <a:ext cx="85725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57818" y="1000108"/>
            <a:ext cx="3207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009900"/>
                </a:solidFill>
              </a:rPr>
              <a:t>(х </a:t>
            </a:r>
            <a:r>
              <a:rPr lang="ru-RU" sz="2800" i="1" dirty="0" smtClean="0">
                <a:solidFill>
                  <a:srgbClr val="009900"/>
                </a:solidFill>
                <a:latin typeface="Calibri"/>
                <a:cs typeface="Calibri"/>
              </a:rPr>
              <a:t>–</a:t>
            </a:r>
            <a:r>
              <a:rPr lang="ru-RU" sz="2800" i="1" dirty="0" smtClean="0">
                <a:solidFill>
                  <a:srgbClr val="009900"/>
                </a:solidFill>
              </a:rPr>
              <a:t> 9)</a:t>
            </a:r>
            <a:r>
              <a:rPr lang="ru-RU" sz="2800" i="1" dirty="0" smtClean="0">
                <a:solidFill>
                  <a:srgbClr val="009900"/>
                </a:solidFill>
                <a:latin typeface="Calibri"/>
                <a:cs typeface="Calibri"/>
              </a:rPr>
              <a:t>² + (у – 5)² = 9</a:t>
            </a:r>
            <a:endParaRPr lang="ru-RU" sz="2800" i="1" dirty="0">
              <a:solidFill>
                <a:srgbClr val="0099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60363" y="1000108"/>
            <a:ext cx="3097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(х + 9)</a:t>
            </a:r>
            <a:r>
              <a:rPr lang="ru-RU" sz="2800" i="1" dirty="0" smtClean="0">
                <a:solidFill>
                  <a:srgbClr val="C00000"/>
                </a:solidFill>
                <a:latin typeface="Calibri"/>
                <a:cs typeface="Calibri"/>
              </a:rPr>
              <a:t>² + (у – 5)² = 9</a:t>
            </a:r>
            <a:endParaRPr lang="ru-RU" sz="2800" i="1" dirty="0">
              <a:solidFill>
                <a:srgbClr val="C00000"/>
              </a:solidFill>
            </a:endParaRPr>
          </a:p>
        </p:txBody>
      </p:sp>
      <p:graphicFrame>
        <p:nvGraphicFramePr>
          <p:cNvPr id="62501" name="Object 37"/>
          <p:cNvGraphicFramePr>
            <a:graphicFrameLocks noChangeAspect="1"/>
          </p:cNvGraphicFramePr>
          <p:nvPr>
            <p:ph/>
          </p:nvPr>
        </p:nvGraphicFramePr>
        <p:xfrm>
          <a:off x="6000760" y="285728"/>
          <a:ext cx="2660653" cy="557696"/>
        </p:xfrm>
        <a:graphic>
          <a:graphicData uri="http://schemas.openxmlformats.org/presentationml/2006/ole">
            <p:oleObj spid="_x0000_s23554" name="Формула" r:id="rId3" imgW="1333440" imgH="279360" progId="Equation.3">
              <p:embed/>
            </p:oleObj>
          </a:graphicData>
        </a:graphic>
      </p:graphicFrame>
      <p:cxnSp>
        <p:nvCxnSpPr>
          <p:cNvPr id="40" name="Прямая со стрелкой 39"/>
          <p:cNvCxnSpPr/>
          <p:nvPr/>
        </p:nvCxnSpPr>
        <p:spPr>
          <a:xfrm rot="10800000" flipV="1">
            <a:off x="2571736" y="857232"/>
            <a:ext cx="3500462" cy="21431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072198" y="857233"/>
            <a:ext cx="571504" cy="214313"/>
          </a:xfrm>
          <a:prstGeom prst="straightConnector1">
            <a:avLst/>
          </a:prstGeom>
          <a:ln w="28575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4282" y="1395699"/>
            <a:ext cx="1901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Центр (-9; 5)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22300" y="1357298"/>
            <a:ext cx="1807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009900"/>
                </a:solidFill>
              </a:rPr>
              <a:t>Центр (9; 5)</a:t>
            </a:r>
            <a:endParaRPr lang="ru-RU" sz="2400" i="1" dirty="0">
              <a:solidFill>
                <a:srgbClr val="009900"/>
              </a:solidFill>
            </a:endParaRP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214282" y="214290"/>
            <a:ext cx="5643602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/>
              <a:t>Первые  уравнения  </a:t>
            </a:r>
            <a:r>
              <a:rPr lang="ru-RU" sz="3200" dirty="0"/>
              <a:t>системы:</a:t>
            </a:r>
          </a:p>
        </p:txBody>
      </p:sp>
      <p:sp>
        <p:nvSpPr>
          <p:cNvPr id="43" name="Oval 933"/>
          <p:cNvSpPr>
            <a:spLocks noChangeArrowheads="1"/>
          </p:cNvSpPr>
          <p:nvPr/>
        </p:nvSpPr>
        <p:spPr bwMode="auto">
          <a:xfrm>
            <a:off x="2051050" y="3284538"/>
            <a:ext cx="3041650" cy="304165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49" name="Line 902"/>
          <p:cNvSpPr>
            <a:spLocks noChangeShapeType="1"/>
          </p:cNvSpPr>
          <p:nvPr/>
        </p:nvSpPr>
        <p:spPr bwMode="auto">
          <a:xfrm flipV="1">
            <a:off x="4571999" y="1071546"/>
            <a:ext cx="45719" cy="542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0" name="Line 903"/>
          <p:cNvSpPr>
            <a:spLocks noChangeShapeType="1"/>
          </p:cNvSpPr>
          <p:nvPr/>
        </p:nvSpPr>
        <p:spPr bwMode="auto">
          <a:xfrm>
            <a:off x="755650" y="4797425"/>
            <a:ext cx="79200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1" name="Text Box 905"/>
          <p:cNvSpPr txBox="1">
            <a:spLocks noChangeArrowheads="1"/>
          </p:cNvSpPr>
          <p:nvPr/>
        </p:nvSpPr>
        <p:spPr bwMode="auto">
          <a:xfrm>
            <a:off x="7212034" y="4714884"/>
            <a:ext cx="503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009900"/>
                </a:solidFill>
              </a:rPr>
              <a:t>9</a:t>
            </a:r>
          </a:p>
        </p:txBody>
      </p:sp>
      <p:sp>
        <p:nvSpPr>
          <p:cNvPr id="52" name="Text Box 906"/>
          <p:cNvSpPr txBox="1">
            <a:spLocks noChangeArrowheads="1"/>
          </p:cNvSpPr>
          <p:nvPr/>
        </p:nvSpPr>
        <p:spPr bwMode="auto">
          <a:xfrm>
            <a:off x="4500562" y="3038773"/>
            <a:ext cx="36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/>
              <a:t>5</a:t>
            </a:r>
          </a:p>
        </p:txBody>
      </p:sp>
      <p:sp>
        <p:nvSpPr>
          <p:cNvPr id="53" name="Line 908"/>
          <p:cNvSpPr>
            <a:spLocks noChangeShapeType="1"/>
          </p:cNvSpPr>
          <p:nvPr/>
        </p:nvSpPr>
        <p:spPr bwMode="auto">
          <a:xfrm>
            <a:off x="4572000" y="3141663"/>
            <a:ext cx="2952750" cy="0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4" name="Line 909"/>
          <p:cNvSpPr>
            <a:spLocks noChangeShapeType="1"/>
          </p:cNvSpPr>
          <p:nvPr/>
        </p:nvSpPr>
        <p:spPr bwMode="auto">
          <a:xfrm flipV="1">
            <a:off x="7308850" y="3068638"/>
            <a:ext cx="0" cy="1728787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5" name="Oval 910"/>
          <p:cNvSpPr>
            <a:spLocks noChangeArrowheads="1"/>
          </p:cNvSpPr>
          <p:nvPr/>
        </p:nvSpPr>
        <p:spPr bwMode="auto">
          <a:xfrm>
            <a:off x="7272338" y="3105150"/>
            <a:ext cx="71437" cy="71438"/>
          </a:xfrm>
          <a:prstGeom prst="ellipse">
            <a:avLst/>
          </a:pr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6" name="Oval 911"/>
          <p:cNvSpPr>
            <a:spLocks noChangeArrowheads="1"/>
          </p:cNvSpPr>
          <p:nvPr/>
        </p:nvSpPr>
        <p:spPr bwMode="auto">
          <a:xfrm>
            <a:off x="6443663" y="2276475"/>
            <a:ext cx="1727200" cy="1727200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7" name="Line 914"/>
          <p:cNvSpPr>
            <a:spLocks noChangeShapeType="1"/>
          </p:cNvSpPr>
          <p:nvPr/>
        </p:nvSpPr>
        <p:spPr bwMode="auto">
          <a:xfrm flipV="1">
            <a:off x="6443663" y="3141663"/>
            <a:ext cx="0" cy="1655762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8" name="Line 915"/>
          <p:cNvSpPr>
            <a:spLocks noChangeShapeType="1"/>
          </p:cNvSpPr>
          <p:nvPr/>
        </p:nvSpPr>
        <p:spPr bwMode="auto">
          <a:xfrm flipV="1">
            <a:off x="8172450" y="3141663"/>
            <a:ext cx="0" cy="1728787"/>
          </a:xfrm>
          <a:prstGeom prst="line">
            <a:avLst/>
          </a:prstGeom>
          <a:noFill/>
          <a:ln w="9525">
            <a:solidFill>
              <a:srgbClr val="0099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59" name="Rectangle 916"/>
          <p:cNvSpPr>
            <a:spLocks noChangeArrowheads="1"/>
          </p:cNvSpPr>
          <p:nvPr/>
        </p:nvSpPr>
        <p:spPr bwMode="auto">
          <a:xfrm>
            <a:off x="7956550" y="4797425"/>
            <a:ext cx="576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9900"/>
                </a:solidFill>
              </a:rPr>
              <a:t>12</a:t>
            </a:r>
          </a:p>
        </p:txBody>
      </p:sp>
      <p:sp>
        <p:nvSpPr>
          <p:cNvPr id="60" name="Rectangle 918"/>
          <p:cNvSpPr>
            <a:spLocks noChangeArrowheads="1"/>
          </p:cNvSpPr>
          <p:nvPr/>
        </p:nvSpPr>
        <p:spPr bwMode="auto">
          <a:xfrm>
            <a:off x="6215074" y="4797425"/>
            <a:ext cx="340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9900"/>
                </a:solidFill>
              </a:rPr>
              <a:t>6</a:t>
            </a:r>
          </a:p>
        </p:txBody>
      </p:sp>
      <p:sp>
        <p:nvSpPr>
          <p:cNvPr id="61" name="Oval 919"/>
          <p:cNvSpPr>
            <a:spLocks noChangeArrowheads="1"/>
          </p:cNvSpPr>
          <p:nvPr/>
        </p:nvSpPr>
        <p:spPr bwMode="auto">
          <a:xfrm>
            <a:off x="971550" y="2276475"/>
            <a:ext cx="1727200" cy="1727200"/>
          </a:xfrm>
          <a:prstGeom prst="ellips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2" name="Line 922"/>
          <p:cNvSpPr>
            <a:spLocks noChangeShapeType="1"/>
          </p:cNvSpPr>
          <p:nvPr/>
        </p:nvSpPr>
        <p:spPr bwMode="auto">
          <a:xfrm flipV="1">
            <a:off x="1835150" y="3141663"/>
            <a:ext cx="0" cy="1655762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3" name="Oval 926"/>
          <p:cNvSpPr>
            <a:spLocks noChangeArrowheads="1"/>
          </p:cNvSpPr>
          <p:nvPr/>
        </p:nvSpPr>
        <p:spPr bwMode="auto">
          <a:xfrm>
            <a:off x="2411413" y="3716338"/>
            <a:ext cx="71437" cy="71437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4" name="Oval 927"/>
          <p:cNvSpPr>
            <a:spLocks noChangeArrowheads="1"/>
          </p:cNvSpPr>
          <p:nvPr/>
        </p:nvSpPr>
        <p:spPr bwMode="auto">
          <a:xfrm>
            <a:off x="1798638" y="3105150"/>
            <a:ext cx="71437" cy="71438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5" name="Line 928"/>
          <p:cNvSpPr>
            <a:spLocks noChangeShapeType="1"/>
          </p:cNvSpPr>
          <p:nvPr/>
        </p:nvSpPr>
        <p:spPr bwMode="auto">
          <a:xfrm>
            <a:off x="1835150" y="3141663"/>
            <a:ext cx="2736850" cy="0"/>
          </a:xfrm>
          <a:prstGeom prst="line">
            <a:avLst/>
          </a:prstGeom>
          <a:noFill/>
          <a:ln w="9525">
            <a:solidFill>
              <a:srgbClr val="C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66" name="Text Box 929"/>
          <p:cNvSpPr txBox="1">
            <a:spLocks noChangeArrowheads="1"/>
          </p:cNvSpPr>
          <p:nvPr/>
        </p:nvSpPr>
        <p:spPr bwMode="auto">
          <a:xfrm>
            <a:off x="3286116" y="4786322"/>
            <a:ext cx="50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-3</a:t>
            </a:r>
          </a:p>
        </p:txBody>
      </p:sp>
      <p:sp>
        <p:nvSpPr>
          <p:cNvPr id="67" name="Oval 930"/>
          <p:cNvSpPr>
            <a:spLocks noChangeArrowheads="1"/>
          </p:cNvSpPr>
          <p:nvPr/>
        </p:nvSpPr>
        <p:spPr bwMode="auto">
          <a:xfrm>
            <a:off x="3132138" y="4365625"/>
            <a:ext cx="863600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8" name="Oval 931"/>
          <p:cNvSpPr>
            <a:spLocks noChangeArrowheads="1"/>
          </p:cNvSpPr>
          <p:nvPr/>
        </p:nvSpPr>
        <p:spPr bwMode="auto">
          <a:xfrm>
            <a:off x="2916238" y="4149725"/>
            <a:ext cx="1295400" cy="1295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9" name="Oval 932"/>
          <p:cNvSpPr>
            <a:spLocks noChangeArrowheads="1"/>
          </p:cNvSpPr>
          <p:nvPr/>
        </p:nvSpPr>
        <p:spPr bwMode="auto">
          <a:xfrm>
            <a:off x="2590800" y="3824288"/>
            <a:ext cx="1943100" cy="194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0" name="Line 934"/>
          <p:cNvSpPr>
            <a:spLocks noChangeShapeType="1"/>
          </p:cNvSpPr>
          <p:nvPr/>
        </p:nvSpPr>
        <p:spPr bwMode="auto">
          <a:xfrm>
            <a:off x="1835150" y="3141663"/>
            <a:ext cx="1728788" cy="165576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71" name="AutoShape 935"/>
          <p:cNvSpPr>
            <a:spLocks noChangeArrowheads="1"/>
          </p:cNvSpPr>
          <p:nvPr/>
        </p:nvSpPr>
        <p:spPr bwMode="auto">
          <a:xfrm>
            <a:off x="1835150" y="3143248"/>
            <a:ext cx="1728788" cy="1655762"/>
          </a:xfrm>
          <a:prstGeom prst="rtTriangle">
            <a:avLst/>
          </a:prstGeom>
          <a:solidFill>
            <a:srgbClr val="66FFCC">
              <a:alpha val="50999"/>
            </a:srgbClr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2" name="Text Box 936"/>
          <p:cNvSpPr txBox="1">
            <a:spLocks noChangeArrowheads="1"/>
          </p:cNvSpPr>
          <p:nvPr/>
        </p:nvSpPr>
        <p:spPr bwMode="auto">
          <a:xfrm>
            <a:off x="1547813" y="4724400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C00000"/>
                </a:solidFill>
              </a:rPr>
              <a:t>-9</a:t>
            </a:r>
          </a:p>
        </p:txBody>
      </p:sp>
      <p:sp>
        <p:nvSpPr>
          <p:cNvPr id="73" name="Text Box 938"/>
          <p:cNvSpPr txBox="1">
            <a:spLocks noChangeArrowheads="1"/>
          </p:cNvSpPr>
          <p:nvPr/>
        </p:nvSpPr>
        <p:spPr bwMode="auto">
          <a:xfrm>
            <a:off x="7143768" y="2686048"/>
            <a:ext cx="33498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009900"/>
                </a:solidFill>
              </a:rPr>
              <a:t>А</a:t>
            </a:r>
          </a:p>
        </p:txBody>
      </p:sp>
      <p:sp>
        <p:nvSpPr>
          <p:cNvPr id="74" name="Text Box 939"/>
          <p:cNvSpPr txBox="1">
            <a:spLocks noChangeArrowheads="1"/>
          </p:cNvSpPr>
          <p:nvPr/>
        </p:nvSpPr>
        <p:spPr bwMode="auto">
          <a:xfrm>
            <a:off x="1546226" y="2686048"/>
            <a:ext cx="31113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75" name="Text Box 940"/>
          <p:cNvSpPr txBox="1">
            <a:spLocks noChangeArrowheads="1"/>
          </p:cNvSpPr>
          <p:nvPr/>
        </p:nvSpPr>
        <p:spPr bwMode="auto">
          <a:xfrm>
            <a:off x="3428992" y="4357694"/>
            <a:ext cx="35719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/>
              <a:t>С</a:t>
            </a:r>
          </a:p>
        </p:txBody>
      </p:sp>
      <p:sp>
        <p:nvSpPr>
          <p:cNvPr id="76" name="Text Box 941"/>
          <p:cNvSpPr txBox="1">
            <a:spLocks noChangeArrowheads="1"/>
          </p:cNvSpPr>
          <p:nvPr/>
        </p:nvSpPr>
        <p:spPr bwMode="auto">
          <a:xfrm>
            <a:off x="4211638" y="4724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О</a:t>
            </a:r>
          </a:p>
        </p:txBody>
      </p:sp>
      <p:sp>
        <p:nvSpPr>
          <p:cNvPr id="77" name="Text Box 943"/>
          <p:cNvSpPr txBox="1">
            <a:spLocks noChangeArrowheads="1"/>
          </p:cNvSpPr>
          <p:nvPr/>
        </p:nvSpPr>
        <p:spPr bwMode="auto">
          <a:xfrm>
            <a:off x="8496300" y="4724400"/>
            <a:ext cx="647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х</a:t>
            </a:r>
          </a:p>
        </p:txBody>
      </p:sp>
      <p:sp>
        <p:nvSpPr>
          <p:cNvPr id="78" name="Text Box 944"/>
          <p:cNvSpPr txBox="1">
            <a:spLocks noChangeArrowheads="1"/>
          </p:cNvSpPr>
          <p:nvPr/>
        </p:nvSpPr>
        <p:spPr bwMode="auto">
          <a:xfrm>
            <a:off x="4714876" y="971536"/>
            <a:ext cx="35719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у</a:t>
            </a:r>
          </a:p>
        </p:txBody>
      </p:sp>
      <p:graphicFrame>
        <p:nvGraphicFramePr>
          <p:cNvPr id="79" name="Object 952"/>
          <p:cNvGraphicFramePr>
            <a:graphicFrameLocks noChangeAspect="1"/>
          </p:cNvGraphicFramePr>
          <p:nvPr/>
        </p:nvGraphicFramePr>
        <p:xfrm>
          <a:off x="2428860" y="1872024"/>
          <a:ext cx="1857388" cy="556844"/>
        </p:xfrm>
        <a:graphic>
          <a:graphicData uri="http://schemas.openxmlformats.org/presentationml/2006/ole">
            <p:oleObj spid="_x0000_s23555" name="Формула" r:id="rId4" imgW="761760" imgH="228600" progId="Equation.3">
              <p:embed/>
            </p:oleObj>
          </a:graphicData>
        </a:graphic>
      </p:graphicFrame>
      <p:sp>
        <p:nvSpPr>
          <p:cNvPr id="80" name="Line 954"/>
          <p:cNvSpPr>
            <a:spLocks noChangeShapeType="1"/>
          </p:cNvSpPr>
          <p:nvPr/>
        </p:nvSpPr>
        <p:spPr bwMode="auto">
          <a:xfrm>
            <a:off x="2411413" y="3716338"/>
            <a:ext cx="1152525" cy="1081087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81" name="Line 956"/>
          <p:cNvSpPr>
            <a:spLocks noChangeShapeType="1"/>
          </p:cNvSpPr>
          <p:nvPr/>
        </p:nvSpPr>
        <p:spPr bwMode="auto">
          <a:xfrm>
            <a:off x="4859338" y="4724400"/>
            <a:ext cx="0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82" name="Text Box 957"/>
          <p:cNvSpPr txBox="1">
            <a:spLocks noChangeArrowheads="1"/>
          </p:cNvSpPr>
          <p:nvPr/>
        </p:nvSpPr>
        <p:spPr bwMode="auto">
          <a:xfrm>
            <a:off x="4711704" y="47577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1</a:t>
            </a:r>
          </a:p>
        </p:txBody>
      </p:sp>
      <p:sp>
        <p:nvSpPr>
          <p:cNvPr id="83" name="Text Box 961"/>
          <p:cNvSpPr txBox="1">
            <a:spLocks noChangeArrowheads="1"/>
          </p:cNvSpPr>
          <p:nvPr/>
        </p:nvSpPr>
        <p:spPr bwMode="auto">
          <a:xfrm>
            <a:off x="142844" y="1740747"/>
            <a:ext cx="12858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 smtClean="0">
                <a:solidFill>
                  <a:srgbClr val="C00000"/>
                </a:solidFill>
              </a:rPr>
              <a:t>первый </a:t>
            </a:r>
            <a:r>
              <a:rPr lang="ru-RU" sz="2400" dirty="0">
                <a:solidFill>
                  <a:srgbClr val="C00000"/>
                </a:solidFill>
              </a:rPr>
              <a:t>ответ:</a:t>
            </a:r>
          </a:p>
        </p:txBody>
      </p:sp>
      <p:sp>
        <p:nvSpPr>
          <p:cNvPr id="84" name="Rectangle 963"/>
          <p:cNvSpPr>
            <a:spLocks noChangeArrowheads="1"/>
          </p:cNvSpPr>
          <p:nvPr/>
        </p:nvSpPr>
        <p:spPr bwMode="auto">
          <a:xfrm>
            <a:off x="2408240" y="1928802"/>
            <a:ext cx="1878008" cy="428628"/>
          </a:xfrm>
          <a:prstGeom prst="rect">
            <a:avLst/>
          </a:prstGeom>
          <a:solidFill>
            <a:schemeClr val="bg1">
              <a:alpha val="37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85" name="Oval 968"/>
          <p:cNvSpPr>
            <a:spLocks noChangeArrowheads="1"/>
          </p:cNvSpPr>
          <p:nvPr/>
        </p:nvSpPr>
        <p:spPr bwMode="auto">
          <a:xfrm>
            <a:off x="2381250" y="3652838"/>
            <a:ext cx="158750" cy="158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86" name="TextBox 85"/>
          <p:cNvSpPr txBox="1"/>
          <p:nvPr/>
        </p:nvSpPr>
        <p:spPr>
          <a:xfrm>
            <a:off x="3390616" y="463130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alibri"/>
                <a:cs typeface="Calibri"/>
              </a:rPr>
              <a:t>●</a:t>
            </a:r>
            <a:endParaRPr lang="ru-RU" dirty="0"/>
          </a:p>
        </p:txBody>
      </p:sp>
      <p:sp>
        <p:nvSpPr>
          <p:cNvPr id="87" name="TextBox 86"/>
          <p:cNvSpPr txBox="1"/>
          <p:nvPr/>
        </p:nvSpPr>
        <p:spPr>
          <a:xfrm>
            <a:off x="2365855" y="1477020"/>
            <a:ext cx="688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BC</a:t>
            </a:r>
            <a:r>
              <a:rPr lang="en-US" sz="2800" i="1" dirty="0" smtClean="0">
                <a:latin typeface="Calibri"/>
                <a:cs typeface="Calibri"/>
              </a:rPr>
              <a:t>²</a:t>
            </a:r>
            <a:endParaRPr lang="ru-RU" sz="2800" i="1" dirty="0"/>
          </a:p>
        </p:txBody>
      </p:sp>
      <p:sp>
        <p:nvSpPr>
          <p:cNvPr id="88" name="TextBox 87"/>
          <p:cNvSpPr txBox="1"/>
          <p:nvPr/>
        </p:nvSpPr>
        <p:spPr>
          <a:xfrm>
            <a:off x="3035865" y="1477020"/>
            <a:ext cx="893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=  61</a:t>
            </a:r>
            <a:endParaRPr lang="ru-RU" sz="2800" i="1" dirty="0"/>
          </a:p>
        </p:txBody>
      </p:sp>
      <p:sp>
        <p:nvSpPr>
          <p:cNvPr id="89" name="Text Box 22"/>
          <p:cNvSpPr txBox="1">
            <a:spLocks noChangeArrowheads="1"/>
          </p:cNvSpPr>
          <p:nvPr/>
        </p:nvSpPr>
        <p:spPr bwMode="auto">
          <a:xfrm>
            <a:off x="214283" y="272457"/>
            <a:ext cx="371477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/>
              <a:t>Второе уравнение </a:t>
            </a:r>
          </a:p>
        </p:txBody>
      </p:sp>
      <p:graphicFrame>
        <p:nvGraphicFramePr>
          <p:cNvPr id="90" name="Object 4"/>
          <p:cNvGraphicFramePr>
            <a:graphicFrameLocks noChangeAspect="1"/>
          </p:cNvGraphicFramePr>
          <p:nvPr/>
        </p:nvGraphicFramePr>
        <p:xfrm>
          <a:off x="5643571" y="5790105"/>
          <a:ext cx="3143271" cy="710729"/>
        </p:xfrm>
        <a:graphic>
          <a:graphicData uri="http://schemas.openxmlformats.org/presentationml/2006/ole">
            <p:oleObj spid="_x0000_s23556" name="Формула" r:id="rId5" imgW="1066680" imgH="241200" progId="Equation.3">
              <p:embed/>
            </p:oleObj>
          </a:graphicData>
        </a:graphic>
      </p:graphicFrame>
      <p:sp>
        <p:nvSpPr>
          <p:cNvPr id="91" name="TextBox 90"/>
          <p:cNvSpPr txBox="1"/>
          <p:nvPr/>
        </p:nvSpPr>
        <p:spPr>
          <a:xfrm>
            <a:off x="2786050" y="2357430"/>
            <a:ext cx="1859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окружность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4570225" y="2357430"/>
            <a:ext cx="1901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Центр  (-3;0)</a:t>
            </a:r>
            <a:endParaRPr lang="ru-RU" sz="2400" i="1" dirty="0"/>
          </a:p>
        </p:txBody>
      </p:sp>
      <p:sp>
        <p:nvSpPr>
          <p:cNvPr id="93" name="TextBox 92"/>
          <p:cNvSpPr txBox="1"/>
          <p:nvPr/>
        </p:nvSpPr>
        <p:spPr>
          <a:xfrm>
            <a:off x="2986957" y="2643182"/>
            <a:ext cx="108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Радиус</a:t>
            </a:r>
            <a:endParaRPr lang="ru-RU" sz="2400" i="1" dirty="0"/>
          </a:p>
        </p:txBody>
      </p:sp>
      <p:sp>
        <p:nvSpPr>
          <p:cNvPr id="94" name="TextBox 93"/>
          <p:cNvSpPr txBox="1"/>
          <p:nvPr/>
        </p:nvSpPr>
        <p:spPr>
          <a:xfrm>
            <a:off x="7786710" y="5497313"/>
            <a:ext cx="907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0000"/>
                </a:solidFill>
              </a:rPr>
              <a:t>R=</a:t>
            </a:r>
            <a:r>
              <a:rPr lang="ru-RU" sz="3600" b="1" i="1" dirty="0" smtClean="0">
                <a:solidFill>
                  <a:srgbClr val="FF0000"/>
                </a:solidFill>
              </a:rPr>
              <a:t>а</a:t>
            </a:r>
            <a:endParaRPr lang="ru-RU" sz="3600" i="1" dirty="0"/>
          </a:p>
        </p:txBody>
      </p:sp>
      <p:sp>
        <p:nvSpPr>
          <p:cNvPr id="95" name="TextBox 94"/>
          <p:cNvSpPr txBox="1"/>
          <p:nvPr/>
        </p:nvSpPr>
        <p:spPr>
          <a:xfrm>
            <a:off x="2071670" y="314324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</a:rPr>
              <a:t>3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700693" y="2681583"/>
            <a:ext cx="1585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МЕНЯЕТСЯ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 rot="20099936">
            <a:off x="248838" y="5543506"/>
            <a:ext cx="2109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C00000"/>
                </a:solidFill>
              </a:rPr>
              <a:t>единственная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215074" y="5214950"/>
            <a:ext cx="2512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009900"/>
                </a:solidFill>
              </a:rPr>
              <a:t>Второй случай</a:t>
            </a:r>
            <a:endParaRPr lang="ru-RU" sz="2800" i="1" dirty="0">
              <a:solidFill>
                <a:srgbClr val="009900"/>
              </a:solidFill>
            </a:endParaRPr>
          </a:p>
        </p:txBody>
      </p:sp>
      <p:sp>
        <p:nvSpPr>
          <p:cNvPr id="99" name="Line 38"/>
          <p:cNvSpPr>
            <a:spLocks noChangeShapeType="1"/>
          </p:cNvSpPr>
          <p:nvPr/>
        </p:nvSpPr>
        <p:spPr bwMode="auto">
          <a:xfrm flipV="1">
            <a:off x="3563938" y="2781300"/>
            <a:ext cx="4537075" cy="2016125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100" name="AutoShape 39"/>
          <p:cNvSpPr>
            <a:spLocks noChangeArrowheads="1"/>
          </p:cNvSpPr>
          <p:nvPr/>
        </p:nvSpPr>
        <p:spPr bwMode="auto">
          <a:xfrm flipH="1">
            <a:off x="3571868" y="3143248"/>
            <a:ext cx="3744912" cy="1655762"/>
          </a:xfrm>
          <a:prstGeom prst="rtTriangle">
            <a:avLst/>
          </a:prstGeom>
          <a:solidFill>
            <a:schemeClr val="accent1">
              <a:alpha val="4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1" name="Oval 44"/>
          <p:cNvSpPr>
            <a:spLocks noChangeArrowheads="1"/>
          </p:cNvSpPr>
          <p:nvPr/>
        </p:nvSpPr>
        <p:spPr bwMode="auto">
          <a:xfrm>
            <a:off x="8027988" y="2708275"/>
            <a:ext cx="158750" cy="1587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2" name="Левая фигурная скобка 101"/>
          <p:cNvSpPr/>
          <p:nvPr/>
        </p:nvSpPr>
        <p:spPr>
          <a:xfrm rot="16200000">
            <a:off x="5222089" y="3293271"/>
            <a:ext cx="428627" cy="3700482"/>
          </a:xfrm>
          <a:prstGeom prst="leftBrac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" name="Rectangle 12"/>
          <p:cNvSpPr>
            <a:spLocks noChangeArrowheads="1"/>
          </p:cNvSpPr>
          <p:nvPr/>
        </p:nvSpPr>
        <p:spPr bwMode="auto">
          <a:xfrm>
            <a:off x="5214942" y="5276865"/>
            <a:ext cx="5000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 dirty="0"/>
              <a:t>12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7643834" y="289589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3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072066" y="3538839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13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093419" y="1477020"/>
            <a:ext cx="831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АС </a:t>
            </a:r>
            <a:r>
              <a:rPr lang="ru-RU" sz="2800" i="1" dirty="0" smtClean="0">
                <a:latin typeface="Calibri"/>
                <a:cs typeface="Calibri"/>
              </a:rPr>
              <a:t>=</a:t>
            </a:r>
            <a:endParaRPr lang="ru-RU" sz="28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5879237" y="147702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/>
              <a:t>13</a:t>
            </a:r>
            <a:endParaRPr lang="ru-RU" sz="2800" i="1" dirty="0"/>
          </a:p>
        </p:txBody>
      </p:sp>
      <p:graphicFrame>
        <p:nvGraphicFramePr>
          <p:cNvPr id="108" name="Object 5"/>
          <p:cNvGraphicFramePr>
            <a:graphicFrameLocks noChangeAspect="1"/>
          </p:cNvGraphicFramePr>
          <p:nvPr/>
        </p:nvGraphicFramePr>
        <p:xfrm>
          <a:off x="4714876" y="1939918"/>
          <a:ext cx="2168525" cy="417512"/>
        </p:xfrm>
        <a:graphic>
          <a:graphicData uri="http://schemas.openxmlformats.org/presentationml/2006/ole">
            <p:oleObj spid="_x0000_s23557" name="Формула" r:id="rId6" imgW="927000" imgH="177480" progId="Equation.3">
              <p:embed/>
            </p:oleObj>
          </a:graphicData>
        </a:graphic>
      </p:graphicFrame>
      <p:graphicFrame>
        <p:nvGraphicFramePr>
          <p:cNvPr id="109" name="Object 12"/>
          <p:cNvGraphicFramePr>
            <a:graphicFrameLocks noChangeAspect="1"/>
          </p:cNvGraphicFramePr>
          <p:nvPr/>
        </p:nvGraphicFramePr>
        <p:xfrm>
          <a:off x="3714754" y="5572140"/>
          <a:ext cx="1428750" cy="887413"/>
        </p:xfrm>
        <a:graphic>
          <a:graphicData uri="http://schemas.openxmlformats.org/presentationml/2006/ole">
            <p:oleObj spid="_x0000_s23558" name="Формула" r:id="rId7" imgW="736560" imgH="457200" progId="Equation.3">
              <p:embed/>
            </p:oleObj>
          </a:graphicData>
        </a:graphic>
      </p:graphicFrame>
      <p:sp>
        <p:nvSpPr>
          <p:cNvPr id="110" name="Дуга 109"/>
          <p:cNvSpPr/>
          <p:nvPr/>
        </p:nvSpPr>
        <p:spPr>
          <a:xfrm rot="1363407">
            <a:off x="3573525" y="1407788"/>
            <a:ext cx="4803462" cy="4196866"/>
          </a:xfrm>
          <a:prstGeom prst="arc">
            <a:avLst>
              <a:gd name="adj1" fmla="val 16900722"/>
              <a:gd name="adj2" fmla="val 21057437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1" name="TextBox 110"/>
          <p:cNvSpPr txBox="1"/>
          <p:nvPr/>
        </p:nvSpPr>
        <p:spPr>
          <a:xfrm>
            <a:off x="8786842" y="71414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0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62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000"/>
                                        <p:tgtEl>
                                          <p:spTgt spid="62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20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6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6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000"/>
                            </p:stCondLst>
                            <p:childTnLst>
                              <p:par>
                                <p:cTn id="13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62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8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0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20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20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2000"/>
                                        <p:tgtEl>
                                          <p:spTgt spid="62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20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2000"/>
                                        <p:tgtEl>
                                          <p:spTgt spid="62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2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000"/>
                            </p:stCondLst>
                            <p:childTnLst>
                              <p:par>
                                <p:cTn id="25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4000"/>
                            </p:stCondLst>
                            <p:childTnLst>
                              <p:par>
                                <p:cTn id="25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600" decel="100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00" decel="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6000"/>
                            </p:stCondLst>
                            <p:childTnLst>
                              <p:par>
                                <p:cTn id="26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60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6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6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000"/>
                            </p:stCondLst>
                            <p:childTnLst>
                              <p:par>
                                <p:cTn id="2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60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6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6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600" decel="100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1600" decel="100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6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6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600" decel="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2000"/>
                            </p:stCondLst>
                            <p:childTnLst>
                              <p:par>
                                <p:cTn id="3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60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600" decel="100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4000"/>
                            </p:stCondLst>
                            <p:childTnLst>
                              <p:par>
                                <p:cTn id="32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4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6000"/>
                            </p:stCondLst>
                            <p:childTnLst>
                              <p:par>
                                <p:cTn id="3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6000"/>
                            </p:stCondLst>
                            <p:childTnLst>
                              <p:par>
                                <p:cTn id="3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3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3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3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8000"/>
                            </p:stCondLst>
                            <p:childTnLst>
                              <p:par>
                                <p:cTn id="34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2" dur="2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5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2000"/>
                            </p:stCondLst>
                            <p:childTnLst>
                              <p:par>
                                <p:cTn id="37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8" presetClass="entr" presetSubtype="1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5000"/>
                            </p:stCondLst>
                            <p:childTnLst>
                              <p:par>
                                <p:cTn id="39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7000"/>
                            </p:stCondLst>
                            <p:childTnLst>
                              <p:par>
                                <p:cTn id="39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9000"/>
                            </p:stCondLst>
                            <p:childTnLst>
                              <p:par>
                                <p:cTn id="40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000"/>
                            </p:stCondLst>
                            <p:childTnLst>
                              <p:par>
                                <p:cTn id="4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9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2000"/>
                            </p:stCondLst>
                            <p:childTnLst>
                              <p:par>
                                <p:cTn id="4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3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2000"/>
                            </p:stCondLst>
                            <p:childTnLst>
                              <p:par>
                                <p:cTn id="4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8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3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4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2000"/>
                            </p:stCondLst>
                            <p:childTnLst>
                              <p:par>
                                <p:cTn id="47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9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/>
      <p:bldP spid="62467" grpId="0" animBg="1"/>
      <p:bldP spid="62469" grpId="0"/>
      <p:bldP spid="62470" grpId="0"/>
      <p:bldP spid="62471" grpId="0"/>
      <p:bldP spid="62472" grpId="0" animBg="1"/>
      <p:bldP spid="62473" grpId="0" animBg="1"/>
      <p:bldP spid="62474" grpId="0"/>
      <p:bldP spid="62476" grpId="0" animBg="1"/>
      <p:bldP spid="62477" grpId="0" animBg="1"/>
      <p:bldP spid="62478" grpId="0" animBg="1"/>
      <p:bldP spid="62479" grpId="0"/>
      <p:bldP spid="62480" grpId="0" animBg="1"/>
      <p:bldP spid="62481" grpId="0"/>
      <p:bldP spid="62482" grpId="0"/>
      <p:bldP spid="62485" grpId="0"/>
      <p:bldP spid="62487" grpId="0"/>
      <p:bldP spid="62488" grpId="0" animBg="1"/>
      <p:bldP spid="62489" grpId="0" animBg="1"/>
      <p:bldP spid="62491" grpId="0" animBg="1"/>
      <p:bldP spid="62492" grpId="0" animBg="1"/>
      <p:bldP spid="62493" grpId="0"/>
      <p:bldP spid="62494" grpId="0" animBg="1"/>
      <p:bldP spid="62496" grpId="0" animBg="1"/>
      <p:bldP spid="62497" grpId="0"/>
      <p:bldP spid="62498" grpId="0"/>
      <p:bldP spid="62499" grpId="0"/>
      <p:bldP spid="62500" grpId="0"/>
      <p:bldP spid="44" grpId="0"/>
      <p:bldP spid="45" grpId="0"/>
      <p:bldP spid="36" grpId="0"/>
      <p:bldP spid="38" grpId="0"/>
      <p:bldP spid="46" grpId="0"/>
      <p:bldP spid="48" grpId="0"/>
      <p:bldP spid="43" grpId="0" animBg="1"/>
      <p:bldP spid="49" grpId="0" animBg="1"/>
      <p:bldP spid="50" grpId="0" animBg="1"/>
      <p:bldP spid="51" grpId="0"/>
      <p:bldP spid="52" grpId="0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0" grpId="0" animBg="1"/>
      <p:bldP spid="71" grpId="0" animBg="1"/>
      <p:bldP spid="73" grpId="0"/>
      <p:bldP spid="74" grpId="0"/>
      <p:bldP spid="75" grpId="0"/>
      <p:bldP spid="77" grpId="0"/>
      <p:bldP spid="78" grpId="0"/>
      <p:bldP spid="80" grpId="0" animBg="1"/>
      <p:bldP spid="81" grpId="0" animBg="1"/>
      <p:bldP spid="82" grpId="0"/>
      <p:bldP spid="83" grpId="0"/>
      <p:bldP spid="84" grpId="0" animBg="1"/>
      <p:bldP spid="85" grpId="0" animBg="1"/>
      <p:bldP spid="86" grpId="0"/>
      <p:bldP spid="87" grpId="0"/>
      <p:bldP spid="88" grpId="0"/>
      <p:bldP spid="89" grpId="0" animBg="1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 animBg="1"/>
      <p:bldP spid="100" grpId="0" animBg="1"/>
      <p:bldP spid="101" grpId="0" animBg="1"/>
      <p:bldP spid="101" grpId="1" animBg="1"/>
      <p:bldP spid="102" grpId="0" animBg="1"/>
      <p:bldP spid="103" grpId="0"/>
      <p:bldP spid="104" grpId="0"/>
      <p:bldP spid="105" grpId="0"/>
      <p:bldP spid="106" grpId="0"/>
      <p:bldP spid="107" grpId="0"/>
      <p:bldP spid="1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0994" y="120417"/>
            <a:ext cx="8991600" cy="3737211"/>
            <a:chOff x="1500166" y="928670"/>
            <a:chExt cx="5929354" cy="2571768"/>
          </a:xfrm>
          <a:solidFill>
            <a:schemeClr val="bg1">
              <a:lumMod val="95000"/>
            </a:schemeClr>
          </a:solidFill>
        </p:grpSpPr>
        <p:grpSp>
          <p:nvGrpSpPr>
            <p:cNvPr id="3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6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solidFill>
                <a:srgbClr val="F8F8F8"/>
              </a:solidFill>
              <a:ln w="6350">
                <a:solidFill>
                  <a:srgbClr val="00B0F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7" name="Прямая соединительная линия 6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Прямая соединительная линия 3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Группа 43"/>
          <p:cNvGrpSpPr/>
          <p:nvPr/>
        </p:nvGrpSpPr>
        <p:grpSpPr>
          <a:xfrm>
            <a:off x="80994" y="2928934"/>
            <a:ext cx="8991600" cy="3737210"/>
            <a:chOff x="1500166" y="928670"/>
            <a:chExt cx="5929354" cy="2571768"/>
          </a:xfrm>
          <a:solidFill>
            <a:schemeClr val="bg1">
              <a:lumMod val="95000"/>
            </a:schemeClr>
          </a:solidFill>
        </p:grpSpPr>
        <p:grpSp>
          <p:nvGrpSpPr>
            <p:cNvPr id="45" name="Группа 85"/>
            <p:cNvGrpSpPr/>
            <p:nvPr/>
          </p:nvGrpSpPr>
          <p:grpSpPr>
            <a:xfrm>
              <a:off x="1500166" y="928670"/>
              <a:ext cx="5929354" cy="2571768"/>
              <a:chOff x="1500166" y="928670"/>
              <a:chExt cx="5929354" cy="2571768"/>
            </a:xfrm>
            <a:grpFill/>
          </p:grpSpPr>
          <p:sp>
            <p:nvSpPr>
              <p:cNvPr id="48" name="Прямоугольник 2"/>
              <p:cNvSpPr/>
              <p:nvPr/>
            </p:nvSpPr>
            <p:spPr>
              <a:xfrm>
                <a:off x="1500166" y="928670"/>
                <a:ext cx="5929354" cy="2571768"/>
              </a:xfrm>
              <a:prstGeom prst="rect">
                <a:avLst/>
              </a:prstGeom>
              <a:solidFill>
                <a:srgbClr val="F8F8F8"/>
              </a:solidFill>
              <a:ln w="6350">
                <a:solidFill>
                  <a:srgbClr val="00B0F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                 </a:t>
                </a:r>
                <a:endParaRPr lang="ru-RU" dirty="0"/>
              </a:p>
            </p:txBody>
          </p:sp>
          <p:cxnSp>
            <p:nvCxnSpPr>
              <p:cNvPr id="49" name="Прямая соединительная линия 48"/>
              <p:cNvCxnSpPr/>
              <p:nvPr/>
            </p:nvCxnSpPr>
            <p:spPr>
              <a:xfrm rot="10800000" flipH="1">
                <a:off x="1500166" y="2214554"/>
                <a:ext cx="5929354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10800000" flipH="1">
                <a:off x="1571604" y="2643182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 flipH="1">
                <a:off x="1571604" y="285590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H="1">
                <a:off x="1571604" y="3071810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rot="10800000" flipH="1">
                <a:off x="1571604" y="328453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 rot="10800000" flipH="1">
                <a:off x="1571604" y="2000241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 rot="10800000" flipH="1">
                <a:off x="1571604" y="1785927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 rot="10800000" flipH="1">
                <a:off x="1571604" y="1571613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 rot="10800000" flipH="1">
                <a:off x="1571604" y="1357299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10800000" flipH="1">
                <a:off x="1571604" y="1142985"/>
                <a:ext cx="5857916" cy="1588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 flipH="1" flipV="1">
                <a:off x="500034" y="2214554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5400000" flipH="1" flipV="1">
                <a:off x="71434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5400000" flipH="1" flipV="1">
                <a:off x="92866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5400000" flipH="1" flipV="1">
                <a:off x="114297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 flipH="1" flipV="1">
                <a:off x="135728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5400000" flipH="1" flipV="1">
                <a:off x="15723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 flipH="1" flipV="1">
                <a:off x="178591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 rot="5400000" flipH="1" flipV="1">
                <a:off x="2000231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 rot="5400000" flipH="1" flipV="1">
                <a:off x="2214545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5400000" flipH="1" flipV="1">
                <a:off x="2428859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5400000" flipH="1" flipV="1">
                <a:off x="2643173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rot="5400000" flipH="1" flipV="1">
                <a:off x="2857487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5400000" flipH="1" flipV="1">
                <a:off x="307180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5400000" flipH="1" flipV="1">
                <a:off x="350043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rot="5400000" flipH="1" flipV="1">
                <a:off x="371474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rot="5400000" flipH="1" flipV="1">
                <a:off x="392905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rot="5400000" flipH="1" flipV="1">
                <a:off x="414337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 flipH="1" flipV="1">
                <a:off x="435768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rot="5400000" flipH="1" flipV="1">
                <a:off x="457200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5400000" flipH="1" flipV="1">
                <a:off x="47863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rot="5400000" flipH="1" flipV="1">
                <a:off x="500062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5400000" flipH="1" flipV="1">
                <a:off x="5214942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rot="5400000" flipH="1" flipV="1">
                <a:off x="5429256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 rot="5400000" flipH="1" flipV="1">
                <a:off x="5643570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rot="5400000" flipH="1" flipV="1">
                <a:off x="585788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rot="5400000" flipH="1" flipV="1">
                <a:off x="6072198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5400000" flipH="1" flipV="1">
                <a:off x="286514" y="2213760"/>
                <a:ext cx="2570974" cy="794"/>
              </a:xfrm>
              <a:prstGeom prst="line">
                <a:avLst/>
              </a:prstGeom>
              <a:grpFill/>
              <a:ln w="6350">
                <a:solidFill>
                  <a:srgbClr val="00B0F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Прямая соединительная линия 45"/>
            <p:cNvCxnSpPr/>
            <p:nvPr/>
          </p:nvCxnSpPr>
          <p:spPr>
            <a:xfrm rot="10800000" flipH="1">
              <a:off x="1571604" y="2427279"/>
              <a:ext cx="5857916" cy="1588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 flipH="1" flipV="1">
              <a:off x="3286116" y="2213760"/>
              <a:ext cx="2570974" cy="794"/>
            </a:xfrm>
            <a:prstGeom prst="line">
              <a:avLst/>
            </a:prstGeom>
            <a:grpFill/>
            <a:ln w="635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Rectangle 7"/>
          <p:cNvSpPr>
            <a:spLocks noChangeArrowheads="1"/>
          </p:cNvSpPr>
          <p:nvPr/>
        </p:nvSpPr>
        <p:spPr bwMode="auto">
          <a:xfrm>
            <a:off x="5143503" y="214290"/>
            <a:ext cx="3823617" cy="1643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При каких значениях параметра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424242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a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 система уравнений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cs typeface="Arial" pitchFamily="34" charset="0"/>
              </a:rPr>
              <a:t>имеет единственное решение?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93" name="Picture 8" descr="http://www.egetrener.ru/videoroliki/24.02.12-larin/C5_uslovie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78328" y="852474"/>
            <a:ext cx="3055188" cy="6477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4" name="TextBox 93"/>
          <p:cNvSpPr txBox="1"/>
          <p:nvPr/>
        </p:nvSpPr>
        <p:spPr>
          <a:xfrm>
            <a:off x="5398337" y="1967203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x+3</a:t>
            </a:r>
            <a:r>
              <a:rPr lang="en-US" sz="2400" dirty="0" smtClean="0">
                <a:latin typeface="Calibri"/>
                <a:cs typeface="Calibri"/>
              </a:rPr>
              <a:t>≥0</a:t>
            </a:r>
            <a:endParaRPr lang="ru-RU" sz="2400" dirty="0"/>
          </a:p>
        </p:txBody>
      </p:sp>
      <p:sp>
        <p:nvSpPr>
          <p:cNvPr id="95" name="TextBox 94"/>
          <p:cNvSpPr txBox="1"/>
          <p:nvPr/>
        </p:nvSpPr>
        <p:spPr>
          <a:xfrm>
            <a:off x="6486633" y="1967203"/>
            <a:ext cx="942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y+3</a:t>
            </a:r>
            <a:r>
              <a:rPr lang="en-US" sz="2400" dirty="0" smtClean="0">
                <a:latin typeface="Calibri"/>
                <a:cs typeface="Calibri"/>
              </a:rPr>
              <a:t>≥0</a:t>
            </a:r>
            <a:endParaRPr lang="ru-RU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40085" y="1967203"/>
            <a:ext cx="942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y+3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˂0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398337" y="2357430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dirty="0" smtClean="0">
                <a:latin typeface="Calibri"/>
                <a:cs typeface="Calibri"/>
              </a:rPr>
              <a:t>≥-3</a:t>
            </a:r>
            <a:endParaRPr lang="ru-RU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6486633" y="235743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</a:t>
            </a:r>
            <a:r>
              <a:rPr lang="en-US" sz="2400" dirty="0" smtClean="0">
                <a:latin typeface="Calibri"/>
                <a:cs typeface="Calibri"/>
              </a:rPr>
              <a:t>≥-3</a:t>
            </a:r>
            <a:endParaRPr lang="ru-RU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7740085" y="2357430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</a:t>
            </a:r>
            <a:r>
              <a:rPr lang="en-US" sz="2400" dirty="0" smtClean="0">
                <a:solidFill>
                  <a:srgbClr val="0000FF"/>
                </a:solidFill>
                <a:latin typeface="Calibri"/>
                <a:cs typeface="Calibri"/>
              </a:rPr>
              <a:t>˂-3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572132" y="2714620"/>
            <a:ext cx="15392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x+3+y+3=7</a:t>
            </a:r>
            <a:endParaRPr lang="ru-RU" sz="2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572132" y="3038773"/>
            <a:ext cx="1029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y=-x+1</a:t>
            </a:r>
            <a:endParaRPr lang="ru-RU" sz="2400" b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7429520" y="2714620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x+3-y-3=7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439209" y="3038773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y=x-7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119" name="Прямоугольный треугольник 118"/>
          <p:cNvSpPr/>
          <p:nvPr/>
        </p:nvSpPr>
        <p:spPr>
          <a:xfrm>
            <a:off x="3428992" y="2285992"/>
            <a:ext cx="2357454" cy="2214578"/>
          </a:xfrm>
          <a:prstGeom prst="rtTriangle">
            <a:avLst/>
          </a:prstGeom>
          <a:solidFill>
            <a:schemeClr val="bg2">
              <a:lumMod val="90000"/>
              <a:alpha val="48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4" name="Прямоугольный треугольник 123"/>
          <p:cNvSpPr/>
          <p:nvPr/>
        </p:nvSpPr>
        <p:spPr>
          <a:xfrm rot="5400000">
            <a:off x="3500430" y="4429132"/>
            <a:ext cx="2143140" cy="2286016"/>
          </a:xfrm>
          <a:prstGeom prst="rtTriangle">
            <a:avLst/>
          </a:prstGeom>
          <a:solidFill>
            <a:srgbClr val="CCFFCC">
              <a:alpha val="55000"/>
            </a:srgbClr>
          </a:solidFill>
          <a:ln w="31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5" name="TextBox 124"/>
          <p:cNvSpPr txBox="1"/>
          <p:nvPr/>
        </p:nvSpPr>
        <p:spPr>
          <a:xfrm>
            <a:off x="6112717" y="1785926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/>
                <a:cs typeface="Calibri"/>
              </a:rPr>
              <a:t>❶</a:t>
            </a:r>
            <a:endParaRPr lang="ru-RU" sz="2000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7474918" y="1785926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Calibri"/>
                <a:cs typeface="Calibri"/>
              </a:rPr>
              <a:t>❷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5351712" y="5110475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900CC"/>
                </a:solidFill>
              </a:rPr>
              <a:t>x+3</a:t>
            </a:r>
            <a:r>
              <a:rPr lang="en-US" sz="2400" dirty="0" smtClean="0">
                <a:solidFill>
                  <a:srgbClr val="9900CC"/>
                </a:solidFill>
                <a:latin typeface="Calibri"/>
                <a:cs typeface="Calibri"/>
              </a:rPr>
              <a:t>˂0</a:t>
            </a:r>
            <a:endParaRPr lang="ru-RU" sz="2400" dirty="0">
              <a:solidFill>
                <a:srgbClr val="9900CC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351712" y="5500702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900CC"/>
                </a:solidFill>
              </a:rPr>
              <a:t>x</a:t>
            </a:r>
            <a:r>
              <a:rPr lang="en-US" sz="2400" dirty="0" smtClean="0">
                <a:solidFill>
                  <a:srgbClr val="9900CC"/>
                </a:solidFill>
                <a:latin typeface="Calibri"/>
                <a:cs typeface="Calibri"/>
              </a:rPr>
              <a:t>˂-3</a:t>
            </a:r>
            <a:endParaRPr lang="ru-RU" sz="2400" dirty="0">
              <a:solidFill>
                <a:srgbClr val="9900CC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255136" y="5857892"/>
            <a:ext cx="1643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9900CC"/>
                </a:solidFill>
              </a:rPr>
              <a:t>-x-3 +y+3=7</a:t>
            </a:r>
            <a:endParaRPr lang="ru-RU" sz="2400" dirty="0">
              <a:solidFill>
                <a:srgbClr val="9900CC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264825" y="6182045"/>
            <a:ext cx="934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9900CC"/>
                </a:solidFill>
              </a:rPr>
              <a:t>y=x+7</a:t>
            </a:r>
            <a:endParaRPr lang="ru-RU" sz="2400" b="1" dirty="0">
              <a:solidFill>
                <a:srgbClr val="9900CC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112717" y="4929198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9900CC"/>
                </a:solidFill>
                <a:latin typeface="Calibri"/>
                <a:cs typeface="Calibri"/>
              </a:rPr>
              <a:t>❸</a:t>
            </a:r>
            <a:endParaRPr lang="ru-RU" sz="2000" b="1" dirty="0">
              <a:solidFill>
                <a:srgbClr val="9900CC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398469" y="5110475"/>
            <a:ext cx="942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y+3</a:t>
            </a:r>
            <a:r>
              <a:rPr lang="en-US" sz="2400" dirty="0" smtClean="0">
                <a:latin typeface="Calibri"/>
                <a:cs typeface="Calibri"/>
              </a:rPr>
              <a:t>≥0</a:t>
            </a:r>
            <a:endParaRPr lang="ru-RU" sz="2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6398469" y="550070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</a:t>
            </a:r>
            <a:r>
              <a:rPr lang="en-US" sz="2400" dirty="0" smtClean="0">
                <a:latin typeface="Calibri"/>
                <a:cs typeface="Calibri"/>
              </a:rPr>
              <a:t>≥-3</a:t>
            </a:r>
            <a:endParaRPr lang="ru-RU" sz="2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7740085" y="5110475"/>
            <a:ext cx="942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y+3</a:t>
            </a:r>
            <a:r>
              <a:rPr lang="en-US" sz="2400" dirty="0" smtClean="0">
                <a:solidFill>
                  <a:srgbClr val="008000"/>
                </a:solidFill>
                <a:latin typeface="Calibri"/>
                <a:cs typeface="Calibri"/>
              </a:rPr>
              <a:t>˂0</a:t>
            </a:r>
            <a:endParaRPr lang="ru-RU" sz="2400" dirty="0">
              <a:solidFill>
                <a:srgbClr val="008000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740085" y="550070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y</a:t>
            </a:r>
            <a:r>
              <a:rPr lang="en-US" sz="2400" dirty="0" smtClean="0">
                <a:solidFill>
                  <a:srgbClr val="008000"/>
                </a:solidFill>
                <a:latin typeface="Calibri"/>
                <a:cs typeface="Calibri"/>
              </a:rPr>
              <a:t>˂-3</a:t>
            </a:r>
            <a:endParaRPr lang="ru-RU" sz="2400" dirty="0">
              <a:solidFill>
                <a:srgbClr val="008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7429520" y="5857892"/>
            <a:ext cx="1455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-x-3-y-3=7</a:t>
            </a:r>
            <a:endParaRPr lang="ru-RU" sz="2400" dirty="0">
              <a:solidFill>
                <a:srgbClr val="008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439209" y="6182045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y=-x-13</a:t>
            </a:r>
            <a:endParaRPr lang="ru-RU" sz="2400" b="1" dirty="0">
              <a:solidFill>
                <a:srgbClr val="008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7474918" y="4929198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8000"/>
                </a:solidFill>
                <a:latin typeface="Calibri"/>
                <a:cs typeface="Calibri"/>
              </a:rPr>
              <a:t>❹</a:t>
            </a:r>
            <a:endParaRPr lang="ru-RU" sz="2000" b="1" dirty="0">
              <a:solidFill>
                <a:srgbClr val="008000"/>
              </a:solidFill>
            </a:endParaRPr>
          </a:p>
        </p:txBody>
      </p:sp>
      <p:sp>
        <p:nvSpPr>
          <p:cNvPr id="143" name="Прямоугольный треугольник 142"/>
          <p:cNvSpPr/>
          <p:nvPr/>
        </p:nvSpPr>
        <p:spPr>
          <a:xfrm rot="16200000">
            <a:off x="1178699" y="2250274"/>
            <a:ext cx="2214576" cy="2286015"/>
          </a:xfrm>
          <a:prstGeom prst="rtTriangle">
            <a:avLst/>
          </a:prstGeom>
          <a:solidFill>
            <a:srgbClr val="CC99FF">
              <a:alpha val="49000"/>
            </a:srgbClr>
          </a:solidFill>
          <a:ln w="3175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5" name="Прямоугольный треугольник 144"/>
          <p:cNvSpPr/>
          <p:nvPr/>
        </p:nvSpPr>
        <p:spPr>
          <a:xfrm rot="10800000">
            <a:off x="1142976" y="4500567"/>
            <a:ext cx="2286016" cy="2143139"/>
          </a:xfrm>
          <a:prstGeom prst="rtTriangle">
            <a:avLst/>
          </a:prstGeom>
          <a:solidFill>
            <a:srgbClr val="CCFF99">
              <a:alpha val="48627"/>
            </a:srgbClr>
          </a:solidFill>
          <a:ln w="31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8" name="Ромб 147"/>
          <p:cNvSpPr/>
          <p:nvPr/>
        </p:nvSpPr>
        <p:spPr>
          <a:xfrm>
            <a:off x="1142976" y="2285992"/>
            <a:ext cx="4572032" cy="4357718"/>
          </a:xfrm>
          <a:prstGeom prst="diamond">
            <a:avLst/>
          </a:prstGeom>
          <a:solidFill>
            <a:srgbClr val="FFFF00">
              <a:alpha val="56000"/>
            </a:srgb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0" name="TextBox 119"/>
          <p:cNvSpPr txBox="1"/>
          <p:nvPr/>
        </p:nvSpPr>
        <p:spPr>
          <a:xfrm>
            <a:off x="3321688" y="3243204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-3</a:t>
            </a:r>
            <a:endParaRPr lang="ru-RU" sz="2000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4107506" y="421481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-3</a:t>
            </a:r>
            <a:endParaRPr lang="ru-RU" sz="2000" b="1" dirty="0"/>
          </a:p>
        </p:txBody>
      </p:sp>
      <p:cxnSp>
        <p:nvCxnSpPr>
          <p:cNvPr id="87" name="Прямая со стрелкой 86"/>
          <p:cNvCxnSpPr/>
          <p:nvPr/>
        </p:nvCxnSpPr>
        <p:spPr>
          <a:xfrm rot="16200000" flipV="1">
            <a:off x="1928794" y="3571876"/>
            <a:ext cx="5014954" cy="142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357158" y="3571876"/>
            <a:ext cx="671517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2143108" y="350043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-6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4500562" y="26431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2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4286248" y="27146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2285984" y="33454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2" name="Овал 161"/>
          <p:cNvSpPr/>
          <p:nvPr/>
        </p:nvSpPr>
        <p:spPr>
          <a:xfrm>
            <a:off x="2214546" y="2714620"/>
            <a:ext cx="428628" cy="428628"/>
          </a:xfrm>
          <a:prstGeom prst="ellipse">
            <a:avLst/>
          </a:prstGeom>
          <a:solidFill>
            <a:srgbClr val="CDFFC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4" name="TextBox 163"/>
          <p:cNvSpPr txBox="1"/>
          <p:nvPr/>
        </p:nvSpPr>
        <p:spPr>
          <a:xfrm>
            <a:off x="2571736" y="292893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  <a:latin typeface="Calibri"/>
                <a:cs typeface="Calibri"/>
              </a:rPr>
              <a:t>K</a:t>
            </a:r>
            <a:endParaRPr lang="ru-RU" sz="2400" b="1" i="1" dirty="0">
              <a:solidFill>
                <a:srgbClr val="6600CC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253324" y="232439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152070" y="285728"/>
            <a:ext cx="498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x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428596" y="285728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+12x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1077279" y="285728"/>
            <a:ext cx="1096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+36 +1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1928794" y="285728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+ y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2432789" y="285728"/>
            <a:ext cx="710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- 4y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3004293" y="285728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+ 4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3440030" y="285728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- 4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3857620" y="285728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= 5a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7" name="Прямоугольник 176"/>
          <p:cNvSpPr/>
          <p:nvPr/>
        </p:nvSpPr>
        <p:spPr>
          <a:xfrm>
            <a:off x="371452" y="728650"/>
            <a:ext cx="3128978" cy="414334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4" name="TextBox 173"/>
          <p:cNvSpPr txBox="1"/>
          <p:nvPr/>
        </p:nvSpPr>
        <p:spPr>
          <a:xfrm>
            <a:off x="357158" y="714356"/>
            <a:ext cx="1292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(x + 6)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² +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519148" y="714356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(y - 2)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²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357422" y="71435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= 5a + 3</a:t>
            </a:r>
            <a:r>
              <a:rPr lang="en-US" sz="2400" b="1" i="1" dirty="0" smtClean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285720" y="1000108"/>
            <a:ext cx="1859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окружность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312550" y="1357298"/>
            <a:ext cx="1974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Центр  </a:t>
            </a:r>
            <a:r>
              <a:rPr lang="ru-RU" sz="2400" i="1" dirty="0" smtClean="0">
                <a:solidFill>
                  <a:srgbClr val="C00000"/>
                </a:solidFill>
              </a:rPr>
              <a:t>(</a:t>
            </a:r>
            <a:r>
              <a:rPr lang="ru-RU" sz="2400" b="1" i="1" dirty="0" smtClean="0">
                <a:solidFill>
                  <a:srgbClr val="C00000"/>
                </a:solidFill>
              </a:rPr>
              <a:t>-</a:t>
            </a:r>
            <a:r>
              <a:rPr lang="en-US" sz="2400" b="1" i="1" dirty="0" smtClean="0">
                <a:solidFill>
                  <a:srgbClr val="C00000"/>
                </a:solidFill>
              </a:rPr>
              <a:t>6</a:t>
            </a:r>
            <a:r>
              <a:rPr lang="ru-RU" sz="2400" b="1" i="1" dirty="0" smtClean="0">
                <a:solidFill>
                  <a:srgbClr val="C00000"/>
                </a:solidFill>
              </a:rPr>
              <a:t>;</a:t>
            </a:r>
            <a:r>
              <a:rPr lang="en-US" sz="2400" b="1" i="1" dirty="0" smtClean="0">
                <a:solidFill>
                  <a:srgbClr val="C00000"/>
                </a:solidFill>
              </a:rPr>
              <a:t> 2</a:t>
            </a:r>
            <a:r>
              <a:rPr lang="ru-RU" sz="2400" i="1" dirty="0" smtClean="0">
                <a:solidFill>
                  <a:srgbClr val="C00000"/>
                </a:solidFill>
              </a:rPr>
              <a:t>)</a:t>
            </a:r>
            <a:endParaRPr lang="ru-RU" sz="2400" i="1" dirty="0">
              <a:solidFill>
                <a:srgbClr val="C00000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85720" y="1752889"/>
            <a:ext cx="1084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/>
              <a:t>Радиус</a:t>
            </a:r>
            <a:endParaRPr lang="ru-RU" sz="2400" i="1" dirty="0"/>
          </a:p>
        </p:txBody>
      </p:sp>
      <p:sp>
        <p:nvSpPr>
          <p:cNvPr id="181" name="TextBox 180"/>
          <p:cNvSpPr txBox="1"/>
          <p:nvPr/>
        </p:nvSpPr>
        <p:spPr>
          <a:xfrm>
            <a:off x="1285852" y="1729735"/>
            <a:ext cx="136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R=</a:t>
            </a:r>
            <a:r>
              <a:rPr lang="en-US" sz="2800" i="1" dirty="0" smtClean="0">
                <a:solidFill>
                  <a:srgbClr val="FF0000"/>
                </a:solidFill>
                <a:latin typeface="Calibri"/>
                <a:cs typeface="Calibri"/>
              </a:rPr>
              <a:t>√</a:t>
            </a:r>
            <a:r>
              <a:rPr lang="ru-RU" sz="2400" i="1" dirty="0" smtClean="0">
                <a:solidFill>
                  <a:srgbClr val="FF0000"/>
                </a:solidFill>
                <a:latin typeface="Calibri"/>
                <a:cs typeface="Calibri"/>
              </a:rPr>
              <a:t>5а+3</a:t>
            </a:r>
            <a:endParaRPr lang="ru-RU" sz="2400" i="1" dirty="0"/>
          </a:p>
        </p:txBody>
      </p:sp>
      <p:sp>
        <p:nvSpPr>
          <p:cNvPr id="182" name="TextBox 181"/>
          <p:cNvSpPr txBox="1"/>
          <p:nvPr/>
        </p:nvSpPr>
        <p:spPr>
          <a:xfrm>
            <a:off x="1142976" y="1967203"/>
            <a:ext cx="1513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меняется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315363" y="228599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  <a:latin typeface="Calibri"/>
                <a:cs typeface="Calibri"/>
              </a:rPr>
              <a:t>K</a:t>
            </a:r>
            <a:endParaRPr lang="ru-RU" sz="2400" b="1" i="1" dirty="0">
              <a:solidFill>
                <a:srgbClr val="6600CC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529677" y="2285992"/>
            <a:ext cx="12562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ru-RU" sz="2400" i="1" dirty="0" smtClean="0">
                <a:solidFill>
                  <a:srgbClr val="6600CC"/>
                </a:solidFill>
              </a:rPr>
              <a:t> точка</a:t>
            </a:r>
          </a:p>
          <a:p>
            <a:r>
              <a:rPr lang="ru-RU" sz="2400" i="1" dirty="0" smtClean="0">
                <a:solidFill>
                  <a:srgbClr val="6600CC"/>
                </a:solidFill>
              </a:rPr>
              <a:t>касания</a:t>
            </a:r>
            <a:endParaRPr lang="ru-RU" sz="2400" i="1" dirty="0">
              <a:solidFill>
                <a:srgbClr val="6600CC"/>
              </a:solidFill>
            </a:endParaRPr>
          </a:p>
        </p:txBody>
      </p:sp>
      <p:cxnSp>
        <p:nvCxnSpPr>
          <p:cNvPr id="192" name="Прямая соединительная линия 191"/>
          <p:cNvCxnSpPr/>
          <p:nvPr/>
        </p:nvCxnSpPr>
        <p:spPr>
          <a:xfrm>
            <a:off x="1928794" y="1824327"/>
            <a:ext cx="57150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/>
          <p:nvPr/>
        </p:nvCxnSpPr>
        <p:spPr>
          <a:xfrm>
            <a:off x="6000760" y="1785926"/>
            <a:ext cx="257176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>
            <a:off x="428596" y="3786190"/>
            <a:ext cx="3071834" cy="2928958"/>
          </a:xfrm>
          <a:prstGeom prst="line">
            <a:avLst/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357554" y="4357694"/>
            <a:ext cx="2500330" cy="2357454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2357422" y="1285860"/>
            <a:ext cx="3714776" cy="35004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2643174" y="1729735"/>
            <a:ext cx="867545" cy="523220"/>
          </a:xfrm>
          <a:prstGeom prst="rect">
            <a:avLst/>
          </a:prstGeom>
          <a:solidFill>
            <a:srgbClr val="CDFFC1"/>
          </a:solidFill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= OK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2643174" y="27146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66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2844064" y="2571744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  <a:latin typeface="Calibri"/>
                <a:cs typeface="Calibri"/>
              </a:rPr>
              <a:t>A</a:t>
            </a:r>
            <a:endParaRPr lang="ru-RU" sz="2400" b="1" i="1" dirty="0">
              <a:solidFill>
                <a:srgbClr val="6600CC"/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2428260" y="314324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  <a:latin typeface="Calibri"/>
                <a:cs typeface="Calibri"/>
              </a:rPr>
              <a:t>B</a:t>
            </a:r>
            <a:endParaRPr lang="ru-RU" sz="2400" b="1" i="1" dirty="0">
              <a:solidFill>
                <a:srgbClr val="66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3000364" y="2571744"/>
            <a:ext cx="857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6600CC"/>
                </a:solidFill>
              </a:rPr>
              <a:t>(-5;2)</a:t>
            </a:r>
            <a:endParaRPr lang="ru-RU" sz="2400" i="1" dirty="0">
              <a:solidFill>
                <a:srgbClr val="6600CC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2571065" y="3143248"/>
            <a:ext cx="857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6600CC"/>
                </a:solidFill>
              </a:rPr>
              <a:t>(-6;1)</a:t>
            </a:r>
            <a:endParaRPr lang="ru-RU" sz="2400" i="1" dirty="0">
              <a:solidFill>
                <a:srgbClr val="6600CC"/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1571604" y="3786190"/>
            <a:ext cx="3054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solidFill>
                  <a:srgbClr val="6600CC"/>
                </a:solidFill>
              </a:rPr>
              <a:t>лежат на</a:t>
            </a:r>
            <a:r>
              <a:rPr lang="ru-RU" sz="2400" i="1" dirty="0" smtClean="0">
                <a:solidFill>
                  <a:srgbClr val="9900CC"/>
                </a:solidFill>
              </a:rPr>
              <a:t> прямой </a:t>
            </a:r>
            <a:r>
              <a:rPr lang="ru-RU" sz="2400" i="1" dirty="0" smtClean="0">
                <a:solidFill>
                  <a:srgbClr val="9900CC"/>
                </a:solidFill>
                <a:latin typeface="Calibri"/>
                <a:cs typeface="Calibri"/>
              </a:rPr>
              <a:t>❸</a:t>
            </a:r>
            <a:endParaRPr lang="ru-RU" sz="2400" i="1" dirty="0">
              <a:solidFill>
                <a:srgbClr val="9900CC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27949" y="5026895"/>
            <a:ext cx="2529539" cy="830997"/>
          </a:xfrm>
          <a:prstGeom prst="rect">
            <a:avLst/>
          </a:prstGeom>
          <a:solidFill>
            <a:srgbClr val="CDFFC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 smtClean="0"/>
              <a:t>прямоугольный,</a:t>
            </a:r>
          </a:p>
          <a:p>
            <a:pPr algn="ctr"/>
            <a:r>
              <a:rPr lang="ru-RU" sz="2400" i="1" dirty="0" smtClean="0"/>
              <a:t>равнобедренный</a:t>
            </a:r>
            <a:endParaRPr lang="ru-RU" sz="2400" i="1" dirty="0"/>
          </a:p>
        </p:txBody>
      </p:sp>
      <p:sp>
        <p:nvSpPr>
          <p:cNvPr id="196" name="Выгнутая влево стрелка 195"/>
          <p:cNvSpPr/>
          <p:nvPr/>
        </p:nvSpPr>
        <p:spPr>
          <a:xfrm>
            <a:off x="4643438" y="1214422"/>
            <a:ext cx="731520" cy="1216152"/>
          </a:xfrm>
          <a:prstGeom prst="curvedRightArrow">
            <a:avLst/>
          </a:prstGeom>
          <a:solidFill>
            <a:srgbClr val="CDFFC1"/>
          </a:solidFill>
          <a:ln w="31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285984" y="271462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34" name="Прямая соединительная линия 133"/>
          <p:cNvCxnSpPr/>
          <p:nvPr/>
        </p:nvCxnSpPr>
        <p:spPr>
          <a:xfrm flipV="1">
            <a:off x="357158" y="1214422"/>
            <a:ext cx="4143404" cy="4071966"/>
          </a:xfrm>
          <a:prstGeom prst="line">
            <a:avLst/>
          </a:prstGeom>
          <a:ln w="28575">
            <a:solidFill>
              <a:srgbClr val="99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 rot="5400000">
            <a:off x="2108183" y="3250405"/>
            <a:ext cx="642942" cy="1588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2285984" y="30596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66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6600CC"/>
              </a:solidFill>
            </a:endParaRPr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 rot="10800000">
            <a:off x="2428860" y="2928934"/>
            <a:ext cx="2014558" cy="1588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Прямоугольный треугольник 187"/>
          <p:cNvSpPr/>
          <p:nvPr/>
        </p:nvSpPr>
        <p:spPr>
          <a:xfrm rot="18913216">
            <a:off x="2501416" y="2775133"/>
            <a:ext cx="228810" cy="252765"/>
          </a:xfrm>
          <a:prstGeom prst="rtTriangle">
            <a:avLst/>
          </a:prstGeom>
          <a:solidFill>
            <a:srgbClr val="00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1" name="TextBox 190"/>
          <p:cNvSpPr txBox="1"/>
          <p:nvPr/>
        </p:nvSpPr>
        <p:spPr>
          <a:xfrm>
            <a:off x="285720" y="4572008"/>
            <a:ext cx="920893" cy="461665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alibri"/>
                <a:cs typeface="Calibri"/>
              </a:rPr>
              <a:t>∆ОАК</a:t>
            </a:r>
            <a:endParaRPr lang="ru-RU" sz="2400" b="1" dirty="0"/>
          </a:p>
        </p:txBody>
      </p:sp>
      <p:sp>
        <p:nvSpPr>
          <p:cNvPr id="195" name="TextBox 194"/>
          <p:cNvSpPr txBox="1"/>
          <p:nvPr/>
        </p:nvSpPr>
        <p:spPr>
          <a:xfrm>
            <a:off x="1142976" y="4548854"/>
            <a:ext cx="1712328" cy="523220"/>
          </a:xfrm>
          <a:prstGeom prst="rect">
            <a:avLst/>
          </a:prstGeom>
          <a:solidFill>
            <a:srgbClr val="CDFFC1"/>
          </a:solidFill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R</a:t>
            </a:r>
            <a:r>
              <a:rPr lang="en-US" sz="2800" b="1" i="1" dirty="0" smtClean="0">
                <a:solidFill>
                  <a:srgbClr val="FF0000"/>
                </a:solidFill>
                <a:latin typeface="Calibri"/>
                <a:cs typeface="Calibri"/>
              </a:rPr>
              <a:t>²</a:t>
            </a:r>
            <a:r>
              <a:rPr lang="ru-RU" sz="2800" b="1" i="1" dirty="0" smtClean="0">
                <a:solidFill>
                  <a:srgbClr val="FF0000"/>
                </a:solidFill>
                <a:latin typeface="Calibri"/>
                <a:cs typeface="Calibri"/>
              </a:rPr>
              <a:t> + </a:t>
            </a:r>
            <a:r>
              <a:rPr lang="en-US" sz="2800" b="1" i="1" dirty="0" smtClean="0">
                <a:solidFill>
                  <a:srgbClr val="FF0000"/>
                </a:solidFill>
                <a:latin typeface="Calibri"/>
                <a:cs typeface="Calibri"/>
              </a:rPr>
              <a:t>R²</a:t>
            </a:r>
            <a:r>
              <a:rPr lang="en-US" sz="2800" b="1" i="1" dirty="0" smtClean="0">
                <a:solidFill>
                  <a:srgbClr val="FF0000"/>
                </a:solidFill>
              </a:rPr>
              <a:t>= 1,</a:t>
            </a:r>
            <a:endParaRPr lang="ru-RU" sz="2400" b="1" i="1" dirty="0"/>
          </a:p>
        </p:txBody>
      </p:sp>
      <p:cxnSp>
        <p:nvCxnSpPr>
          <p:cNvPr id="184" name="Прямая соединительная линия 183"/>
          <p:cNvCxnSpPr/>
          <p:nvPr/>
        </p:nvCxnSpPr>
        <p:spPr>
          <a:xfrm rot="16200000" flipH="1">
            <a:off x="2462872" y="2933298"/>
            <a:ext cx="184666" cy="1759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2461922" y="2857496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600CC"/>
                </a:solidFill>
                <a:latin typeface="Calibri"/>
                <a:cs typeface="Calibri"/>
              </a:rPr>
              <a:t>●</a:t>
            </a:r>
            <a:endParaRPr lang="ru-RU" dirty="0">
              <a:solidFill>
                <a:srgbClr val="6600CC"/>
              </a:solidFill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947131" y="5977614"/>
            <a:ext cx="1124539" cy="523220"/>
          </a:xfrm>
          <a:prstGeom prst="rect">
            <a:avLst/>
          </a:prstGeom>
          <a:solidFill>
            <a:srgbClr val="CDFFC1"/>
          </a:solidFill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a = -</a:t>
            </a:r>
            <a:r>
              <a:rPr lang="en-US" sz="2800" b="1" i="1" dirty="0" smtClean="0">
                <a:solidFill>
                  <a:srgbClr val="FF0000"/>
                </a:solidFill>
                <a:latin typeface="Calibri"/>
                <a:cs typeface="Calibri"/>
              </a:rPr>
              <a:t>¹⁄₂</a:t>
            </a:r>
            <a:endParaRPr lang="ru-RU" sz="2400" b="1" i="1" dirty="0"/>
          </a:p>
        </p:txBody>
      </p:sp>
      <p:cxnSp>
        <p:nvCxnSpPr>
          <p:cNvPr id="199" name="Прямая соединительная линия 198"/>
          <p:cNvCxnSpPr/>
          <p:nvPr/>
        </p:nvCxnSpPr>
        <p:spPr>
          <a:xfrm>
            <a:off x="5500694" y="1142984"/>
            <a:ext cx="2857520" cy="1588"/>
          </a:xfrm>
          <a:prstGeom prst="line">
            <a:avLst/>
          </a:prstGeom>
          <a:ln w="28575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7" name="Picture 30" descr="anim2_web (333)"/>
          <p:cNvPicPr>
            <a:picLocks noChangeAspect="1" noChangeArrowheads="1" noCrop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 flipH="1">
            <a:off x="6357950" y="3690946"/>
            <a:ext cx="2071702" cy="95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Picture 30" descr="anim2_web (333)"/>
          <p:cNvPicPr>
            <a:picLocks noChangeAspect="1" noChangeArrowheads="1" noCrop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 flipH="1">
            <a:off x="6357950" y="3714752"/>
            <a:ext cx="2071702" cy="952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1" name="Прямая соединительная линия 200"/>
          <p:cNvCxnSpPr/>
          <p:nvPr/>
        </p:nvCxnSpPr>
        <p:spPr>
          <a:xfrm>
            <a:off x="214282" y="712768"/>
            <a:ext cx="1428760" cy="1588"/>
          </a:xfrm>
          <a:prstGeom prst="line">
            <a:avLst/>
          </a:prstGeom>
          <a:ln w="28575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>
            <a:off x="2143108" y="712768"/>
            <a:ext cx="1428760" cy="1588"/>
          </a:xfrm>
          <a:prstGeom prst="line">
            <a:avLst/>
          </a:prstGeom>
          <a:ln w="28575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8770908" y="71414"/>
            <a:ext cx="3016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70" decel="100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70" decel="100000"/>
                                        <p:tgtEl>
                                          <p:spTgt spid="1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000"/>
                            </p:stCondLst>
                            <p:childTnLst>
                              <p:par>
                                <p:cTn id="1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000"/>
                            </p:stCondLst>
                            <p:childTnLst>
                              <p:par>
                                <p:cTn id="1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20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000"/>
                            </p:stCondLst>
                            <p:childTnLst>
                              <p:par>
                                <p:cTn id="216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17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18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19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" dur="2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2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000"/>
                            </p:stCondLst>
                            <p:childTnLst>
                              <p:par>
                                <p:cTn id="23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1000"/>
                            </p:stCondLst>
                            <p:childTnLst>
                              <p:par>
                                <p:cTn id="2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3000"/>
                            </p:stCondLst>
                            <p:childTnLst>
                              <p:par>
                                <p:cTn id="2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5000"/>
                            </p:stCondLst>
                            <p:childTnLst>
                              <p:par>
                                <p:cTn id="258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59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0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61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2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000"/>
                            </p:stCondLst>
                            <p:childTnLst>
                              <p:par>
                                <p:cTn id="27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000"/>
                            </p:stCondLst>
                            <p:childTnLst>
                              <p:par>
                                <p:cTn id="2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3000"/>
                            </p:stCondLst>
                            <p:childTnLst>
                              <p:par>
                                <p:cTn id="2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3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5000"/>
                            </p:stCondLst>
                            <p:childTnLst>
                              <p:par>
                                <p:cTn id="295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96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97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298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00"/>
                            </p:stCondLst>
                            <p:childTnLst>
                              <p:par>
                                <p:cTn id="31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3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3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3000"/>
                            </p:stCondLst>
                            <p:childTnLst>
                              <p:par>
                                <p:cTn id="34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600" decel="100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600" decel="100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600" decel="100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600" decel="100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1600" decel="100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600" decel="100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600" decel="100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600" decel="100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7000"/>
                            </p:stCondLst>
                            <p:childTnLst>
                              <p:par>
                                <p:cTn id="36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770" decel="100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7" dur="770" decel="100000"/>
                                        <p:tgtEl>
                                          <p:spTgt spid="1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9" dur="77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1" dur="77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9000"/>
                            </p:stCondLst>
                            <p:childTnLst>
                              <p:par>
                                <p:cTn id="37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770" decel="100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7" dur="770" decel="100000"/>
                                        <p:tgtEl>
                                          <p:spTgt spid="1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9" dur="77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1" dur="77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770" decel="100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1" dur="770" decel="100000"/>
                                        <p:tgtEl>
                                          <p:spTgt spid="1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3" dur="77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5" dur="77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770" decel="100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0" dur="770" decel="100000"/>
                                        <p:tgtEl>
                                          <p:spTgt spid="1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2" dur="77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4" dur="77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770" decel="100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4" dur="770" decel="100000"/>
                                        <p:tgtEl>
                                          <p:spTgt spid="1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6" dur="77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8" dur="77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2" dur="770" decel="100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3" dur="770" decel="100000"/>
                                        <p:tgtEl>
                                          <p:spTgt spid="1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5" dur="77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7" dur="77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1600" decel="100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4" dur="1600" decel="100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1600" decel="100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1600" decel="100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4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1600" decel="100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3" dur="1600" decel="100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600" decel="100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600" decel="100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1600" decel="100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1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1600" decel="100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4000"/>
                            </p:stCondLst>
                            <p:childTnLst>
                              <p:par>
                                <p:cTn id="4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9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6000"/>
                            </p:stCondLst>
                            <p:childTnLst>
                              <p:par>
                                <p:cTn id="4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1600" decel="100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4" dur="1600" decel="100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1600" decel="100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1600" decel="100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8000"/>
                            </p:stCondLst>
                            <p:childTnLst>
                              <p:par>
                                <p:cTn id="4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2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6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2000"/>
                            </p:stCondLst>
                            <p:childTnLst>
                              <p:par>
                                <p:cTn id="49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770" decel="100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9" dur="770" decel="100000"/>
                                        <p:tgtEl>
                                          <p:spTgt spid="1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1" dur="77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3" dur="77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770" decel="100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8" dur="770" decel="100000"/>
                                        <p:tgtEl>
                                          <p:spTgt spid="1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0" dur="77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2" dur="77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5" dur="2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2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7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3" dur="770" decel="100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4" dur="770" decel="100000"/>
                                        <p:tgtEl>
                                          <p:spTgt spid="1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6" dur="77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8" dur="77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2000"/>
                            </p:stCondLst>
                            <p:childTnLst>
                              <p:par>
                                <p:cTn id="5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3" dur="1600" decel="100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4" dur="1600" decel="100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1600" decel="100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1600" decel="100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3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6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000"/>
                            </p:stCondLst>
                            <p:childTnLst>
                              <p:par>
                                <p:cTn id="548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770" decel="100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1" dur="770" decel="100000"/>
                                        <p:tgtEl>
                                          <p:spTgt spid="1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3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5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9" dur="770" decel="100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0" dur="770" decel="100000"/>
                                        <p:tgtEl>
                                          <p:spTgt spid="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2" dur="77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4" dur="77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3000"/>
                            </p:stCondLst>
                            <p:childTnLst>
                              <p:par>
                                <p:cTn id="56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9" dur="770" decel="100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0" dur="770" decel="100000"/>
                                        <p:tgtEl>
                                          <p:spTgt spid="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2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4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8" dur="770" decel="100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9" dur="770" decel="100000"/>
                                        <p:tgtEl>
                                          <p:spTgt spid="1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1" dur="77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3" dur="77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9" dur="770" decel="100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0" dur="770" decel="100000"/>
                                        <p:tgtEl>
                                          <p:spTgt spid="1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2" dur="77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4" dur="77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8" dur="770" decel="100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9" dur="770" decel="100000"/>
                                        <p:tgtEl>
                                          <p:spTgt spid="1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1" dur="77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3" dur="77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2000"/>
                            </p:stCondLst>
                            <p:childTnLst>
                              <p:par>
                                <p:cTn id="60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8" dur="1600" decel="100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9" dur="1600" decel="100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0" dur="1600" decel="100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1" dur="1600" decel="100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8" dur="770" decel="100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9" dur="770" decel="100000"/>
                                        <p:tgtEl>
                                          <p:spTgt spid="19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1" dur="77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3" dur="77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7" dur="770" decel="100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8" dur="770" decel="100000"/>
                                        <p:tgtEl>
                                          <p:spTgt spid="1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0" dur="77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2" dur="77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8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>
                      <p:stCondLst>
                        <p:cond delay="indefinite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8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4" grpId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7" grpId="0"/>
      <p:bldP spid="108" grpId="0"/>
      <p:bldP spid="119" grpId="0" animBg="1"/>
      <p:bldP spid="124" grpId="0" animBg="1"/>
      <p:bldP spid="125" grpId="0"/>
      <p:bldP spid="126" grpId="0"/>
      <p:bldP spid="127" grpId="0"/>
      <p:bldP spid="127" grpId="1"/>
      <p:bldP spid="128" grpId="0"/>
      <p:bldP spid="129" grpId="0"/>
      <p:bldP spid="130" grpId="0"/>
      <p:bldP spid="131" grpId="0"/>
      <p:bldP spid="132" grpId="0"/>
      <p:bldP spid="133" grpId="0"/>
      <p:bldP spid="136" grpId="0"/>
      <p:bldP spid="137" grpId="0"/>
      <p:bldP spid="138" grpId="0"/>
      <p:bldP spid="139" grpId="0"/>
      <p:bldP spid="140" grpId="0"/>
      <p:bldP spid="143" grpId="0" animBg="1"/>
      <p:bldP spid="145" grpId="0" animBg="1"/>
      <p:bldP spid="148" grpId="0" animBg="1"/>
      <p:bldP spid="120" grpId="0"/>
      <p:bldP spid="121" grpId="0"/>
      <p:bldP spid="151" grpId="0"/>
      <p:bldP spid="152" grpId="0"/>
      <p:bldP spid="153" grpId="0"/>
      <p:bldP spid="154" grpId="0"/>
      <p:bldP spid="162" grpId="0" animBg="1"/>
      <p:bldP spid="164" grpId="0"/>
      <p:bldP spid="165" grpId="0"/>
      <p:bldP spid="166" grpId="0"/>
      <p:bldP spid="167" grpId="0"/>
      <p:bldP spid="168" grpId="0"/>
      <p:bldP spid="169" grpId="0"/>
      <p:bldP spid="170" grpId="0"/>
      <p:bldP spid="171" grpId="0"/>
      <p:bldP spid="172" grpId="0"/>
      <p:bldP spid="173" grpId="0"/>
      <p:bldP spid="177" grpId="0" animBg="1"/>
      <p:bldP spid="174" grpId="0"/>
      <p:bldP spid="175" grpId="0"/>
      <p:bldP spid="176" grpId="0"/>
      <p:bldP spid="178" grpId="0"/>
      <p:bldP spid="179" grpId="0"/>
      <p:bldP spid="181" grpId="0"/>
      <p:bldP spid="182" grpId="0"/>
      <p:bldP spid="189" grpId="0"/>
      <p:bldP spid="190" grpId="0"/>
      <p:bldP spid="158" grpId="0" animBg="1"/>
      <p:bldP spid="159" grpId="0"/>
      <p:bldP spid="160" grpId="0"/>
      <p:bldP spid="183" grpId="0"/>
      <p:bldP spid="185" grpId="0"/>
      <p:bldP spid="186" grpId="0"/>
      <p:bldP spid="187" grpId="0"/>
      <p:bldP spid="193" grpId="0" animBg="1"/>
      <p:bldP spid="196" grpId="0" animBg="1"/>
      <p:bldP spid="135" grpId="0"/>
      <p:bldP spid="161" grpId="0"/>
      <p:bldP spid="188" grpId="0" animBg="1"/>
      <p:bldP spid="191" grpId="0" animBg="1"/>
      <p:bldP spid="195" grpId="0" animBg="1"/>
      <p:bldP spid="163" grpId="0"/>
      <p:bldP spid="19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5460</TotalTime>
  <Words>2767</Words>
  <Application>Microsoft Office PowerPoint</Application>
  <PresentationFormat>Экран (4:3)</PresentationFormat>
  <Paragraphs>821</Paragraphs>
  <Slides>18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С5.Найдите все положительные значения a,  при каждом из которых система уравнений     имеет единственное решение.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</dc:creator>
  <cp:lastModifiedBy>revaz</cp:lastModifiedBy>
  <cp:revision>763</cp:revision>
  <dcterms:created xsi:type="dcterms:W3CDTF">2012-05-24T02:04:07Z</dcterms:created>
  <dcterms:modified xsi:type="dcterms:W3CDTF">2013-04-04T15:06:35Z</dcterms:modified>
</cp:coreProperties>
</file>