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heme/themeOverride3.xml" ContentType="application/vnd.openxmlformats-officedocument.themeOverrid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theme/themeOverride4.xml" ContentType="application/vnd.openxmlformats-officedocument.themeOverride+xml"/>
  <Default Extension="emf" ContentType="image/x-emf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8" r:id="rId1"/>
  </p:sldMasterIdLst>
  <p:notesMasterIdLst>
    <p:notesMasterId r:id="rId29"/>
  </p:notesMasterIdLst>
  <p:sldIdLst>
    <p:sldId id="256" r:id="rId2"/>
    <p:sldId id="282" r:id="rId3"/>
    <p:sldId id="283" r:id="rId4"/>
    <p:sldId id="262" r:id="rId5"/>
    <p:sldId id="261" r:id="rId6"/>
    <p:sldId id="299" r:id="rId7"/>
    <p:sldId id="300" r:id="rId8"/>
    <p:sldId id="278" r:id="rId9"/>
    <p:sldId id="298" r:id="rId10"/>
    <p:sldId id="257" r:id="rId11"/>
    <p:sldId id="260" r:id="rId12"/>
    <p:sldId id="295" r:id="rId13"/>
    <p:sldId id="294" r:id="rId14"/>
    <p:sldId id="258" r:id="rId15"/>
    <p:sldId id="274" r:id="rId16"/>
    <p:sldId id="275" r:id="rId17"/>
    <p:sldId id="296" r:id="rId18"/>
    <p:sldId id="285" r:id="rId19"/>
    <p:sldId id="286" r:id="rId20"/>
    <p:sldId id="287" r:id="rId21"/>
    <p:sldId id="293" r:id="rId22"/>
    <p:sldId id="292" r:id="rId23"/>
    <p:sldId id="291" r:id="rId24"/>
    <p:sldId id="290" r:id="rId25"/>
    <p:sldId id="289" r:id="rId26"/>
    <p:sldId id="288" r:id="rId27"/>
    <p:sldId id="284" r:id="rId2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74021"/>
    <a:srgbClr val="0000FF"/>
    <a:srgbClr val="2A33EE"/>
    <a:srgbClr val="2CC62C"/>
    <a:srgbClr val="552579"/>
    <a:srgbClr val="1F2D91"/>
    <a:srgbClr val="9C5BC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522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79110F7-36C4-492D-B3D8-88547A17EACC}" type="datetimeFigureOut">
              <a:rPr lang="ru-RU"/>
              <a:pPr>
                <a:defRPr/>
              </a:pPr>
              <a:t>03.04.2013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77B700B-8A68-4166-B1F2-96FD601C762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41987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FFFB7E0-5B0B-48AE-9DB6-6BBA2CF9D3A9}" type="slidenum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ru-RU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ый треугольник 9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Группа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Полилиния 6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Полилиния 7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email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cxnSp>
          <p:nvCxnSpPr>
            <p:cNvPr id="10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1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AD2F277B-B789-4DB7-BDAA-8355DF082CB5}" type="datetime1">
              <a:rPr lang="ru-RU"/>
              <a:pPr>
                <a:defRPr/>
              </a:pPr>
              <a:t>03.04.2013</a:t>
            </a:fld>
            <a:endParaRPr lang="ru-RU"/>
          </a:p>
        </p:txBody>
      </p:sp>
      <p:sp>
        <p:nvSpPr>
          <p:cNvPr id="12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r>
              <a:rPr lang="ru-RU"/>
              <a:t>Гимназия №10ЛИК</a:t>
            </a:r>
          </a:p>
        </p:txBody>
      </p:sp>
      <p:sp>
        <p:nvSpPr>
          <p:cNvPr id="13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56A52102-9EC7-4588-B194-350EDB79B5D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C8D7D2-B8B3-4F25-8FE1-6A2CF7D3316D}" type="datetime1">
              <a:rPr lang="ru-RU"/>
              <a:pPr>
                <a:defRPr/>
              </a:pPr>
              <a:t>03.04.2013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Гимназия №10ЛИК</a:t>
            </a: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C83D06-F293-45B9-BF67-22FF0C689EC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B42FB1-87BD-4823-AE0F-8B3B034E1C7B}" type="datetime1">
              <a:rPr lang="ru-RU"/>
              <a:pPr>
                <a:defRPr/>
              </a:pPr>
              <a:t>03.04.2013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Гимназия №10ЛИК</a:t>
            </a: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55D5C1-40A6-4E53-AA93-230938F3810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493CE-AEFF-4DDE-A19F-F7DF94FA9912}" type="datetime1">
              <a:rPr lang="ru-RU"/>
              <a:pPr>
                <a:defRPr/>
              </a:pPr>
              <a:t>03.04.2013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Гимназия №10ЛИК</a:t>
            </a:r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4B56C1-4856-4786-AD88-292492AF41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ашивка 6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Нашивка 7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E5C8534-B7B0-4873-8B67-C1A0A82B9C81}" type="datetime1">
              <a:rPr lang="ru-RU"/>
              <a:pPr>
                <a:defRPr/>
              </a:pPr>
              <a:t>03.04.2013</a:t>
            </a:fld>
            <a:endParaRPr lang="ru-RU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ru-RU"/>
              <a:t>Гимназия №10ЛИК</a:t>
            </a:r>
          </a:p>
        </p:txBody>
      </p:sp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A0EEA70-8B20-42AE-B310-AE7B801C7C8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13764D6B-7238-4612-B2E2-94E5E4670DFF}" type="datetime1">
              <a:rPr lang="ru-RU"/>
              <a:pPr>
                <a:defRPr/>
              </a:pPr>
              <a:t>03.04.2013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ru-RU"/>
              <a:t>Гимназия №10ЛИК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8245934-D7EF-446C-BCA2-A1183510011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A141231-6A12-4880-AE92-845997DE2B7E}" type="datetime1">
              <a:rPr lang="ru-RU"/>
              <a:pPr>
                <a:defRPr/>
              </a:pPr>
              <a:t>03.04.2013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ru-RU"/>
              <a:t>Гимназия №10ЛИК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FF30CE8-C671-4C24-BF4C-8263360421A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4141221-A9BA-4EE8-B1DB-2F71D722185F}" type="datetime1">
              <a:rPr lang="ru-RU"/>
              <a:pPr>
                <a:defRPr/>
              </a:pPr>
              <a:t>03.04.2013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ru-RU"/>
              <a:t>Гимназия №10ЛИК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2DA8EF7-6F90-4E75-B4C2-CD6F851944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6EDC21-40C2-4C05-ABE2-015DDC4CF821}" type="datetime1">
              <a:rPr lang="ru-RU"/>
              <a:pPr>
                <a:defRPr/>
              </a:pPr>
              <a:t>03.04.2013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Гимназия №10ЛИК</a:t>
            </a:r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232A2F-68C8-43EC-922F-5B54B18EBA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04C2126-CC68-48A9-9CD4-B8C24802462B}" type="datetime1">
              <a:rPr lang="ru-RU"/>
              <a:pPr>
                <a:defRPr/>
              </a:pPr>
              <a:t>03.04.2013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r>
              <a:rPr lang="ru-RU"/>
              <a:t>Гимназия №10ЛИК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6F9F683-F49D-4471-BC09-7CC241D44B3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лилиния 7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Полилиния 8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email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8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Нашивка 11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Нашивка 12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6662012B-453F-497D-BE3B-D8A5AD11A4F2}" type="datetime1">
              <a:rPr lang="ru-RU"/>
              <a:pPr>
                <a:defRPr/>
              </a:pPr>
              <a:t>03.04.2013</a:t>
            </a:fld>
            <a:endParaRPr lang="ru-RU"/>
          </a:p>
        </p:txBody>
      </p:sp>
      <p:sp>
        <p:nvSpPr>
          <p:cNvPr id="12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r>
              <a:rPr lang="ru-RU"/>
              <a:t>Гимназия №10ЛИК</a:t>
            </a:r>
          </a:p>
        </p:txBody>
      </p:sp>
      <p:sp>
        <p:nvSpPr>
          <p:cNvPr id="13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C695DBB-8D90-40AB-8645-0BBE14D12D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email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081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865E0956-25C8-4DE9-BAB1-4B7ED31E4963}" type="datetime1">
              <a:rPr lang="ru-RU"/>
              <a:pPr>
                <a:defRPr/>
              </a:pPr>
              <a:t>03.04.2013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r>
              <a:rPr lang="ru-RU"/>
              <a:t>Гимназия №10ЛИК</a:t>
            </a: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b="0">
                <a:solidFill>
                  <a:schemeClr val="tx1"/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B7D2B5AA-1E87-43C8-8125-6D799BFA19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4" r:id="rId1"/>
    <p:sldLayoutId id="2147483870" r:id="rId2"/>
    <p:sldLayoutId id="2147483875" r:id="rId3"/>
    <p:sldLayoutId id="2147483876" r:id="rId4"/>
    <p:sldLayoutId id="2147483877" r:id="rId5"/>
    <p:sldLayoutId id="2147483878" r:id="rId6"/>
    <p:sldLayoutId id="2147483871" r:id="rId7"/>
    <p:sldLayoutId id="2147483879" r:id="rId8"/>
    <p:sldLayoutId id="2147483880" r:id="rId9"/>
    <p:sldLayoutId id="2147483872" r:id="rId10"/>
    <p:sldLayoutId id="2147483873" r:id="rId11"/>
  </p:sldLayoutIdLst>
  <p:transition>
    <p:dissolve/>
  </p:transition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1.xml"/><Relationship Id="rId2" Type="http://schemas.openxmlformats.org/officeDocument/2006/relationships/slide" Target="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1.jpeg"/><Relationship Id="rId5" Type="http://schemas.openxmlformats.org/officeDocument/2006/relationships/slide" Target="slide14.xml"/><Relationship Id="rId4" Type="http://schemas.openxmlformats.org/officeDocument/2006/relationships/slide" Target="slide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0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slide" Target="slide10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youtube.com/watch?feature=player_embedded&amp;v=99AgDh_BN58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5" Type="http://schemas.openxmlformats.org/officeDocument/2006/relationships/slide" Target="slide3.xml"/><Relationship Id="rId4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slide" Target="slide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slide" Target="slide24.xml"/><Relationship Id="rId13" Type="http://schemas.openxmlformats.org/officeDocument/2006/relationships/slide" Target="slide27.xml"/><Relationship Id="rId3" Type="http://schemas.openxmlformats.org/officeDocument/2006/relationships/slide" Target="slide19.xml"/><Relationship Id="rId7" Type="http://schemas.openxmlformats.org/officeDocument/2006/relationships/slide" Target="slide23.xml"/><Relationship Id="rId12" Type="http://schemas.openxmlformats.org/officeDocument/2006/relationships/image" Target="../media/image6.png"/><Relationship Id="rId2" Type="http://schemas.openxmlformats.org/officeDocument/2006/relationships/slide" Target="slide18.xml"/><Relationship Id="rId1" Type="http://schemas.openxmlformats.org/officeDocument/2006/relationships/slideLayout" Target="../slideLayouts/slideLayout7.xml"/><Relationship Id="rId6" Type="http://schemas.openxmlformats.org/officeDocument/2006/relationships/slide" Target="slide22.xml"/><Relationship Id="rId11" Type="http://schemas.openxmlformats.org/officeDocument/2006/relationships/image" Target="../media/image5.png"/><Relationship Id="rId5" Type="http://schemas.openxmlformats.org/officeDocument/2006/relationships/slide" Target="slide21.xml"/><Relationship Id="rId10" Type="http://schemas.openxmlformats.org/officeDocument/2006/relationships/slide" Target="slide26.xml"/><Relationship Id="rId4" Type="http://schemas.openxmlformats.org/officeDocument/2006/relationships/slide" Target="slide20.xml"/><Relationship Id="rId9" Type="http://schemas.openxmlformats.org/officeDocument/2006/relationships/slide" Target="slide2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jpeg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oleObject" Target="../embeddings/oleObject1.bin"/><Relationship Id="rId10" Type="http://schemas.openxmlformats.org/officeDocument/2006/relationships/image" Target="../media/image23.png"/><Relationship Id="rId4" Type="http://schemas.openxmlformats.org/officeDocument/2006/relationships/image" Target="../media/image22.emf"/><Relationship Id="rId9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0.bin"/><Relationship Id="rId3" Type="http://schemas.openxmlformats.org/officeDocument/2006/relationships/image" Target="../media/image30.png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10" Type="http://schemas.openxmlformats.org/officeDocument/2006/relationships/oleObject" Target="../embeddings/oleObject12.bin"/><Relationship Id="rId4" Type="http://schemas.openxmlformats.org/officeDocument/2006/relationships/oleObject" Target="../embeddings/oleObject6.bin"/><Relationship Id="rId9" Type="http://schemas.openxmlformats.org/officeDocument/2006/relationships/oleObject" Target="../embeddings/oleObject11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40972" y="123802"/>
            <a:ext cx="8996678" cy="2769989"/>
          </a:xfrm>
          <a:prstGeom prst="rect">
            <a:avLst/>
          </a:prstGeom>
          <a:noFill/>
        </p:spPr>
        <p:txBody>
          <a:bodyPr>
            <a:spAutoFit/>
            <a:scene3d>
              <a:camera prst="obliqueTopLeft"/>
              <a:lightRig rig="threePt" dir="t"/>
            </a:scene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n-lt"/>
                <a:cs typeface="+mn-cs"/>
              </a:rPr>
              <a:t>Решение прикладных задач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n-lt"/>
                <a:cs typeface="+mn-cs"/>
              </a:rPr>
              <a:t>с помощью математического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0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n-lt"/>
                <a:cs typeface="+mn-cs"/>
              </a:rPr>
              <a:t>анализа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  <a:latin typeface="+mn-lt"/>
                <a:cs typeface="+mn-cs"/>
              </a:rPr>
              <a:t> </a:t>
            </a:r>
          </a:p>
        </p:txBody>
      </p:sp>
      <p:sp>
        <p:nvSpPr>
          <p:cNvPr id="14339" name="Дата 5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2B6414C-8D1C-40E6-B4CC-2D6EF14756C8}" type="datetime1">
              <a:rPr lang="ru-RU" b="1" smtClean="0">
                <a:solidFill>
                  <a:schemeClr val="bg1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03.04.2013</a:t>
            </a:fld>
            <a:endParaRPr lang="ru-RU" b="1" smtClean="0">
              <a:solidFill>
                <a:schemeClr val="bg1"/>
              </a:solidFill>
              <a:cs typeface="Arial" charset="0"/>
            </a:endParaRPr>
          </a:p>
        </p:txBody>
      </p:sp>
      <p:sp>
        <p:nvSpPr>
          <p:cNvPr id="14340" name="Нижний колонтитул 7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smtClean="0">
                <a:solidFill>
                  <a:schemeClr val="bg1"/>
                </a:solidFill>
                <a:cs typeface="Arial" charset="0"/>
              </a:rPr>
              <a:t>Гимназия №10ЛИК</a:t>
            </a:r>
          </a:p>
        </p:txBody>
      </p:sp>
      <p:sp>
        <p:nvSpPr>
          <p:cNvPr id="14341" name="Номер слайда 6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DB2131A-520F-4ED0-8E0A-976B8D361CF0}" type="slidenum">
              <a:rPr lang="ru-RU" b="1" smtClean="0">
                <a:solidFill>
                  <a:schemeClr val="bg1"/>
                </a:solidFill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ru-RU" b="1" smtClean="0">
              <a:solidFill>
                <a:schemeClr val="bg1"/>
              </a:solidFill>
              <a:cs typeface="Arial" charset="0"/>
            </a:endParaRPr>
          </a:p>
        </p:txBody>
      </p:sp>
      <p:pic>
        <p:nvPicPr>
          <p:cNvPr id="11270" name="Рисунок 10" descr="http://im3-tub-ru.yandex.net/i?id=166441362-27-72&amp;n=2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8001000" y="5715000"/>
            <a:ext cx="777875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1" name="Прямоугольник 8"/>
          <p:cNvSpPr>
            <a:spLocks noChangeArrowheads="1"/>
          </p:cNvSpPr>
          <p:nvPr/>
        </p:nvSpPr>
        <p:spPr bwMode="auto">
          <a:xfrm>
            <a:off x="3143250" y="5072063"/>
            <a:ext cx="45720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chemeClr val="bg1"/>
                </a:solidFill>
                <a:latin typeface="Lucida Sans Unicode" pitchFamily="34" charset="0"/>
              </a:rPr>
              <a:t>Каждый человек должен уметь опираться на полученные знания и уметь применять их в нестандартных ситуациях</a:t>
            </a:r>
          </a:p>
        </p:txBody>
      </p:sp>
      <p:sp>
        <p:nvSpPr>
          <p:cNvPr id="11272" name="Прямоугольник 11"/>
          <p:cNvSpPr>
            <a:spLocks noChangeArrowheads="1"/>
          </p:cNvSpPr>
          <p:nvPr/>
        </p:nvSpPr>
        <p:spPr bwMode="auto">
          <a:xfrm>
            <a:off x="4500563" y="2428875"/>
            <a:ext cx="4429125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1600" b="1">
                <a:solidFill>
                  <a:schemeClr val="bg1"/>
                </a:solidFill>
                <a:latin typeface="Lucida Sans Unicode" pitchFamily="34" charset="0"/>
              </a:rPr>
              <a:t>В  науке ровно столько </a:t>
            </a:r>
            <a:r>
              <a:rPr lang="ru-RU" sz="1600" b="1">
                <a:solidFill>
                  <a:schemeClr val="bg1"/>
                </a:solidFill>
              </a:rPr>
              <a:t> </a:t>
            </a:r>
            <a:r>
              <a:rPr lang="ru-RU" sz="1600" b="1">
                <a:solidFill>
                  <a:schemeClr val="bg1"/>
                </a:solidFill>
                <a:latin typeface="Lucida Sans Unicode" pitchFamily="34" charset="0"/>
              </a:rPr>
              <a:t>истины, </a:t>
            </a:r>
            <a:r>
              <a:rPr lang="ru-RU" sz="1600" b="1">
                <a:solidFill>
                  <a:schemeClr val="bg1"/>
                </a:solidFill>
              </a:rPr>
              <a:t>  </a:t>
            </a:r>
            <a:r>
              <a:rPr lang="ru-RU" sz="1600" b="1">
                <a:solidFill>
                  <a:schemeClr val="bg1"/>
                </a:solidFill>
                <a:latin typeface="Lucida Sans Unicode" pitchFamily="34" charset="0"/>
              </a:rPr>
              <a:t> </a:t>
            </a:r>
            <a:r>
              <a:rPr lang="ru-RU" sz="1600" b="1">
                <a:solidFill>
                  <a:schemeClr val="bg1"/>
                </a:solidFill>
              </a:rPr>
              <a:t>  </a:t>
            </a:r>
            <a:r>
              <a:rPr lang="ru-RU" sz="1600" b="1">
                <a:solidFill>
                  <a:schemeClr val="bg1"/>
                </a:solidFill>
                <a:latin typeface="Lucida Sans Unicode" pitchFamily="34" charset="0"/>
              </a:rPr>
              <a:t>сколько в ней математики.      </a:t>
            </a:r>
          </a:p>
          <a:p>
            <a:r>
              <a:rPr lang="ru-RU" sz="1600" b="1">
                <a:solidFill>
                  <a:schemeClr val="bg1"/>
                </a:solidFill>
                <a:latin typeface="Lucida Sans Unicode" pitchFamily="34" charset="0"/>
              </a:rPr>
              <a:t>                                                    И. Кант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2143108" y="3214686"/>
            <a:ext cx="4028668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+mn-lt"/>
                <a:cs typeface="+mn-cs"/>
              </a:rPr>
              <a:t>Урок-кейс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Дата 1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F1EA29F-34D6-4E8C-98F5-AC88E21A5BFE}" type="datetime1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03.04.2013</a:t>
            </a:fld>
            <a:endParaRPr lang="ru-RU" smtClean="0">
              <a:cs typeface="Arial" charset="0"/>
            </a:endParaRPr>
          </a:p>
        </p:txBody>
      </p:sp>
      <p:sp>
        <p:nvSpPr>
          <p:cNvPr id="19458" name="Нижний колонтитул 2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mtClean="0">
                <a:cs typeface="Arial" charset="0"/>
              </a:rPr>
              <a:t>Гимназия №10ЛИК</a:t>
            </a:r>
          </a:p>
        </p:txBody>
      </p:sp>
      <p:sp>
        <p:nvSpPr>
          <p:cNvPr id="19459" name="Номер слайда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0BBCEFC-63F2-444E-866C-3752D9477DD4}" type="slidenum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ru-RU" smtClean="0">
              <a:cs typeface="Arial" charset="0"/>
            </a:endParaRPr>
          </a:p>
        </p:txBody>
      </p:sp>
      <p:sp>
        <p:nvSpPr>
          <p:cNvPr id="18437" name="TextBox 5"/>
          <p:cNvSpPr txBox="1">
            <a:spLocks noChangeArrowheads="1"/>
          </p:cNvSpPr>
          <p:nvPr/>
        </p:nvSpPr>
        <p:spPr bwMode="auto">
          <a:xfrm>
            <a:off x="571500" y="1500188"/>
            <a:ext cx="7000875" cy="928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5400" b="1">
                <a:solidFill>
                  <a:srgbClr val="7030A0"/>
                </a:solidFill>
                <a:latin typeface="Lucida Sans Unicode" pitchFamily="34" charset="0"/>
                <a:hlinkClick r:id="rId2" action="ppaction://hlinksldjump"/>
              </a:rPr>
              <a:t>Перемещение</a:t>
            </a:r>
            <a:endParaRPr lang="ru-RU" sz="5400" b="1">
              <a:solidFill>
                <a:srgbClr val="7030A0"/>
              </a:solidFill>
              <a:latin typeface="Lucida Sans Unicode" pitchFamily="34" charset="0"/>
            </a:endParaRPr>
          </a:p>
        </p:txBody>
      </p:sp>
      <p:sp>
        <p:nvSpPr>
          <p:cNvPr id="18438" name="TextBox 6"/>
          <p:cNvSpPr txBox="1">
            <a:spLocks noChangeArrowheads="1"/>
          </p:cNvSpPr>
          <p:nvPr/>
        </p:nvSpPr>
        <p:spPr bwMode="auto">
          <a:xfrm>
            <a:off x="642938" y="4214813"/>
            <a:ext cx="57150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5400" b="1">
                <a:solidFill>
                  <a:srgbClr val="7030A0"/>
                </a:solidFill>
                <a:latin typeface="Lucida Sans Unicode" pitchFamily="34" charset="0"/>
                <a:hlinkClick r:id="rId3" action="ppaction://hlinksldjump"/>
              </a:rPr>
              <a:t>Давление</a:t>
            </a:r>
            <a:endParaRPr lang="ru-RU" sz="5400" b="1">
              <a:solidFill>
                <a:srgbClr val="7030A0"/>
              </a:solidFill>
              <a:latin typeface="Lucida Sans Unicode" pitchFamily="34" charset="0"/>
            </a:endParaRPr>
          </a:p>
        </p:txBody>
      </p:sp>
      <p:sp>
        <p:nvSpPr>
          <p:cNvPr id="18439" name="TextBox 7"/>
          <p:cNvSpPr txBox="1">
            <a:spLocks noChangeArrowheads="1"/>
          </p:cNvSpPr>
          <p:nvPr/>
        </p:nvSpPr>
        <p:spPr bwMode="auto">
          <a:xfrm>
            <a:off x="785813" y="2857500"/>
            <a:ext cx="392906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5400" b="1">
                <a:solidFill>
                  <a:srgbClr val="7030A0"/>
                </a:solidFill>
                <a:latin typeface="Lucida Sans Unicode" pitchFamily="34" charset="0"/>
                <a:hlinkClick r:id="rId4" action="ppaction://hlinksldjump"/>
              </a:rPr>
              <a:t>Работа</a:t>
            </a:r>
            <a:endParaRPr lang="ru-RU" sz="5400" b="1">
              <a:solidFill>
                <a:srgbClr val="7030A0"/>
              </a:solidFill>
              <a:latin typeface="Lucida Sans Unicode" pitchFamily="34" charset="0"/>
            </a:endParaRPr>
          </a:p>
        </p:txBody>
      </p:sp>
      <p:pic>
        <p:nvPicPr>
          <p:cNvPr id="18440" name="Рисунок 10" descr="http://im6-tub-ru.yandex.net/i?id=319002734-23-72&amp;n=21">
            <a:hlinkClick r:id="rId5" action="ppaction://hlinksldjump"/>
          </p:cNvPr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000750" y="2857500"/>
            <a:ext cx="2357438" cy="235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Прямоугольник 12"/>
          <p:cNvSpPr/>
          <p:nvPr/>
        </p:nvSpPr>
        <p:spPr>
          <a:xfrm>
            <a:off x="214282" y="214290"/>
            <a:ext cx="8664552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cap="all" dirty="0">
                <a:ln w="0"/>
                <a:solidFill>
                  <a:srgbClr val="2A33EE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Физические величины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Дата 1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E574076-A94A-4C80-8429-6A163F0A3B59}" type="datetime1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03.04.2013</a:t>
            </a:fld>
            <a:endParaRPr lang="ru-RU" smtClean="0">
              <a:cs typeface="Arial" charset="0"/>
            </a:endParaRPr>
          </a:p>
        </p:txBody>
      </p:sp>
      <p:sp>
        <p:nvSpPr>
          <p:cNvPr id="36867" name="Нижний колонтитул 2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mtClean="0">
                <a:cs typeface="Arial" charset="0"/>
              </a:rPr>
              <a:t>Гимназия №10ЛИК</a:t>
            </a:r>
          </a:p>
        </p:txBody>
      </p:sp>
      <p:sp>
        <p:nvSpPr>
          <p:cNvPr id="36868" name="Номер слайда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6990E6A-AAF5-4B49-B577-3A1D75FBA864}" type="slidenum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ru-RU" smtClean="0">
              <a:cs typeface="Arial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71604" y="142852"/>
            <a:ext cx="7332457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Кейс домашних задач</a:t>
            </a:r>
          </a:p>
        </p:txBody>
      </p:sp>
      <p:sp>
        <p:nvSpPr>
          <p:cNvPr id="19462" name="TextBox 6"/>
          <p:cNvSpPr txBox="1">
            <a:spLocks noChangeArrowheads="1"/>
          </p:cNvSpPr>
          <p:nvPr/>
        </p:nvSpPr>
        <p:spPr bwMode="auto">
          <a:xfrm>
            <a:off x="1071563" y="3214688"/>
            <a:ext cx="7072312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ü"/>
            </a:pPr>
            <a:endParaRPr lang="ru-RU" sz="4000">
              <a:solidFill>
                <a:srgbClr val="2A33EE"/>
              </a:solidFill>
              <a:latin typeface="Lucida Sans Unicode" pitchFamily="34" charset="0"/>
            </a:endParaRPr>
          </a:p>
          <a:p>
            <a:pPr>
              <a:buFont typeface="Wingdings" pitchFamily="2" charset="2"/>
              <a:buChar char="ü"/>
            </a:pPr>
            <a:endParaRPr lang="ru-RU" sz="4000">
              <a:solidFill>
                <a:srgbClr val="2A33EE"/>
              </a:solidFill>
              <a:latin typeface="Lucida Sans Unicode" pitchFamily="34" charset="0"/>
            </a:endParaRPr>
          </a:p>
        </p:txBody>
      </p:sp>
      <p:sp>
        <p:nvSpPr>
          <p:cNvPr id="19463" name="TextBox 7"/>
          <p:cNvSpPr txBox="1">
            <a:spLocks noChangeArrowheads="1"/>
          </p:cNvSpPr>
          <p:nvPr/>
        </p:nvSpPr>
        <p:spPr bwMode="auto">
          <a:xfrm>
            <a:off x="487363" y="928688"/>
            <a:ext cx="4075112" cy="950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5400" b="1">
                <a:solidFill>
                  <a:srgbClr val="7030A0"/>
                </a:solidFill>
                <a:latin typeface="Lucida Sans Unicode" pitchFamily="34" charset="0"/>
              </a:rPr>
              <a:t>Давление</a:t>
            </a:r>
          </a:p>
        </p:txBody>
      </p:sp>
      <p:sp>
        <p:nvSpPr>
          <p:cNvPr id="19464" name="Прямоугольник 8"/>
          <p:cNvSpPr>
            <a:spLocks noChangeArrowheads="1"/>
          </p:cNvSpPr>
          <p:nvPr/>
        </p:nvSpPr>
        <p:spPr bwMode="auto">
          <a:xfrm>
            <a:off x="4857750" y="1000125"/>
            <a:ext cx="3413125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400" b="1">
                <a:solidFill>
                  <a:srgbClr val="2A33EE"/>
                </a:solidFill>
                <a:latin typeface="Lucida Sans Unicode" pitchFamily="34" charset="0"/>
              </a:rPr>
              <a:t>dp=S(x)xdx</a:t>
            </a:r>
            <a:endParaRPr lang="ru-RU" sz="4400" b="1">
              <a:solidFill>
                <a:srgbClr val="2A33EE"/>
              </a:solidFill>
              <a:latin typeface="Lucida Sans Unicode" pitchFamily="34" charset="0"/>
            </a:endParaRPr>
          </a:p>
        </p:txBody>
      </p:sp>
      <p:sp>
        <p:nvSpPr>
          <p:cNvPr id="10" name="Стрелка влево 9">
            <a:hlinkClick r:id="rId3" action="ppaction://hlinksldjump"/>
          </p:cNvPr>
          <p:cNvSpPr/>
          <p:nvPr/>
        </p:nvSpPr>
        <p:spPr>
          <a:xfrm>
            <a:off x="7572375" y="5572125"/>
            <a:ext cx="571500" cy="28575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Дата 1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76588C-D772-4B7B-BDEB-8400B5222682}" type="datetime1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03.04.2013</a:t>
            </a:fld>
            <a:endParaRPr lang="ru-RU" smtClean="0">
              <a:cs typeface="Arial" charset="0"/>
            </a:endParaRPr>
          </a:p>
        </p:txBody>
      </p:sp>
      <p:sp>
        <p:nvSpPr>
          <p:cNvPr id="37891" name="Нижний колонтитул 2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mtClean="0">
                <a:cs typeface="Arial" charset="0"/>
              </a:rPr>
              <a:t>Гимназия №10ЛИК</a:t>
            </a:r>
          </a:p>
        </p:txBody>
      </p:sp>
      <p:sp>
        <p:nvSpPr>
          <p:cNvPr id="37892" name="Номер слайда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ACC22AD-0ACB-43BC-B73B-FEC69FD54002}" type="slidenum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ru-RU" smtClean="0">
              <a:cs typeface="Arial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71604" y="142852"/>
            <a:ext cx="7332457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Кейс домашних задач</a:t>
            </a:r>
          </a:p>
        </p:txBody>
      </p:sp>
      <p:sp>
        <p:nvSpPr>
          <p:cNvPr id="20486" name="TextBox 6"/>
          <p:cNvSpPr txBox="1">
            <a:spLocks noChangeArrowheads="1"/>
          </p:cNvSpPr>
          <p:nvPr/>
        </p:nvSpPr>
        <p:spPr bwMode="auto">
          <a:xfrm>
            <a:off x="1071563" y="3214688"/>
            <a:ext cx="7072312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ü"/>
            </a:pPr>
            <a:endParaRPr lang="ru-RU" sz="4000">
              <a:solidFill>
                <a:srgbClr val="2A33EE"/>
              </a:solidFill>
              <a:latin typeface="Lucida Sans Unicode" pitchFamily="34" charset="0"/>
            </a:endParaRPr>
          </a:p>
          <a:p>
            <a:pPr>
              <a:buFont typeface="Wingdings" pitchFamily="2" charset="2"/>
              <a:buChar char="ü"/>
            </a:pPr>
            <a:endParaRPr lang="ru-RU" sz="4000">
              <a:solidFill>
                <a:srgbClr val="2A33EE"/>
              </a:solidFill>
              <a:latin typeface="Lucida Sans Unicode" pitchFamily="34" charset="0"/>
            </a:endParaRPr>
          </a:p>
        </p:txBody>
      </p:sp>
      <p:sp>
        <p:nvSpPr>
          <p:cNvPr id="20487" name="TextBox 7"/>
          <p:cNvSpPr txBox="1">
            <a:spLocks noChangeArrowheads="1"/>
          </p:cNvSpPr>
          <p:nvPr/>
        </p:nvSpPr>
        <p:spPr bwMode="auto">
          <a:xfrm>
            <a:off x="500063" y="642938"/>
            <a:ext cx="392906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5400" b="1">
                <a:solidFill>
                  <a:srgbClr val="7030A0"/>
                </a:solidFill>
                <a:latin typeface="Lucida Sans Unicode" pitchFamily="34" charset="0"/>
              </a:rPr>
              <a:t>Работа</a:t>
            </a:r>
          </a:p>
        </p:txBody>
      </p:sp>
      <p:sp>
        <p:nvSpPr>
          <p:cNvPr id="20488" name="Прямоугольник 8"/>
          <p:cNvSpPr>
            <a:spLocks noChangeArrowheads="1"/>
          </p:cNvSpPr>
          <p:nvPr/>
        </p:nvSpPr>
        <p:spPr bwMode="auto">
          <a:xfrm>
            <a:off x="4357688" y="785813"/>
            <a:ext cx="2857500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3600" b="1">
                <a:solidFill>
                  <a:srgbClr val="2A33EE"/>
                </a:solidFill>
                <a:latin typeface="Lucida Sans Unicode" pitchFamily="34" charset="0"/>
              </a:rPr>
              <a:t>dA=F(x)xdx</a:t>
            </a:r>
            <a:endParaRPr lang="ru-RU" sz="3600" b="1">
              <a:solidFill>
                <a:srgbClr val="2A33EE"/>
              </a:solidFill>
              <a:latin typeface="Lucida Sans Unicode" pitchFamily="34" charset="0"/>
            </a:endParaRPr>
          </a:p>
        </p:txBody>
      </p:sp>
      <p:sp>
        <p:nvSpPr>
          <p:cNvPr id="9" name="Стрелка влево 8">
            <a:hlinkClick r:id="rId3" action="ppaction://hlinksldjump"/>
          </p:cNvPr>
          <p:cNvSpPr/>
          <p:nvPr/>
        </p:nvSpPr>
        <p:spPr>
          <a:xfrm>
            <a:off x="7215188" y="5286375"/>
            <a:ext cx="1143000" cy="571500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Дата 1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987D494-E62D-4336-80C5-BC2DE93D69E7}" type="datetime1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03.04.2013</a:t>
            </a:fld>
            <a:endParaRPr lang="ru-RU" smtClean="0">
              <a:cs typeface="Arial" charset="0"/>
            </a:endParaRPr>
          </a:p>
        </p:txBody>
      </p:sp>
      <p:sp>
        <p:nvSpPr>
          <p:cNvPr id="38915" name="Нижний колонтитул 2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mtClean="0">
                <a:cs typeface="Arial" charset="0"/>
              </a:rPr>
              <a:t>Гимназия №10ЛИК</a:t>
            </a:r>
          </a:p>
        </p:txBody>
      </p:sp>
      <p:sp>
        <p:nvSpPr>
          <p:cNvPr id="38916" name="Номер слайда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0BB85CF-87EB-4772-8E2C-34BEF215B7B0}" type="slidenum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</a:t>
            </a:fld>
            <a:endParaRPr lang="ru-RU" smtClean="0">
              <a:cs typeface="Arial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71604" y="142852"/>
            <a:ext cx="7332457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Кейс домашних задач</a:t>
            </a:r>
          </a:p>
        </p:txBody>
      </p:sp>
      <p:sp>
        <p:nvSpPr>
          <p:cNvPr id="21510" name="TextBox 6"/>
          <p:cNvSpPr txBox="1">
            <a:spLocks noChangeArrowheads="1"/>
          </p:cNvSpPr>
          <p:nvPr/>
        </p:nvSpPr>
        <p:spPr bwMode="auto">
          <a:xfrm>
            <a:off x="1071563" y="3214688"/>
            <a:ext cx="7072312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ü"/>
            </a:pPr>
            <a:endParaRPr lang="ru-RU" sz="4000">
              <a:solidFill>
                <a:srgbClr val="2A33EE"/>
              </a:solidFill>
              <a:latin typeface="Lucida Sans Unicode" pitchFamily="34" charset="0"/>
            </a:endParaRPr>
          </a:p>
          <a:p>
            <a:pPr>
              <a:buFont typeface="Wingdings" pitchFamily="2" charset="2"/>
              <a:buChar char="ü"/>
            </a:pPr>
            <a:endParaRPr lang="ru-RU" sz="4000">
              <a:solidFill>
                <a:srgbClr val="2A33EE"/>
              </a:solidFill>
              <a:latin typeface="Lucida Sans Unicode" pitchFamily="34" charset="0"/>
            </a:endParaRPr>
          </a:p>
        </p:txBody>
      </p:sp>
      <p:sp>
        <p:nvSpPr>
          <p:cNvPr id="21511" name="TextBox 7"/>
          <p:cNvSpPr txBox="1">
            <a:spLocks noChangeArrowheads="1"/>
          </p:cNvSpPr>
          <p:nvPr/>
        </p:nvSpPr>
        <p:spPr bwMode="auto">
          <a:xfrm>
            <a:off x="642938" y="857250"/>
            <a:ext cx="557371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5400" b="1">
                <a:solidFill>
                  <a:srgbClr val="7030A0"/>
                </a:solidFill>
                <a:latin typeface="Lucida Sans Unicode" pitchFamily="34" charset="0"/>
              </a:rPr>
              <a:t>Перемещение</a:t>
            </a:r>
          </a:p>
        </p:txBody>
      </p:sp>
      <p:sp>
        <p:nvSpPr>
          <p:cNvPr id="21512" name="Прямоугольник 8"/>
          <p:cNvSpPr>
            <a:spLocks noChangeArrowheads="1"/>
          </p:cNvSpPr>
          <p:nvPr/>
        </p:nvSpPr>
        <p:spPr bwMode="auto">
          <a:xfrm>
            <a:off x="6357938" y="928688"/>
            <a:ext cx="24860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4000" b="1">
                <a:solidFill>
                  <a:srgbClr val="2A33EE"/>
                </a:solidFill>
                <a:latin typeface="Lucida Sans Unicode" pitchFamily="34" charset="0"/>
              </a:rPr>
              <a:t>ds=v(t)dt</a:t>
            </a:r>
            <a:endParaRPr lang="ru-RU" sz="4000" b="1">
              <a:solidFill>
                <a:srgbClr val="2A33EE"/>
              </a:solidFill>
              <a:latin typeface="Lucida Sans Unicode" pitchFamily="34" charset="0"/>
            </a:endParaRPr>
          </a:p>
        </p:txBody>
      </p:sp>
      <p:pic>
        <p:nvPicPr>
          <p:cNvPr id="21513" name="Рисунок 9" descr="http://www.teoretmeh.ru/dinamika1.files/image22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7188" y="1571625"/>
            <a:ext cx="1643062" cy="928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Стрелка влево 9">
            <a:hlinkClick r:id="rId4" action="ppaction://hlinksldjump"/>
          </p:cNvPr>
          <p:cNvSpPr/>
          <p:nvPr/>
        </p:nvSpPr>
        <p:spPr>
          <a:xfrm>
            <a:off x="7143750" y="5643563"/>
            <a:ext cx="1000125" cy="50006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Дата 1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EF9FA93-90A7-42DA-B042-A5C745C5E9A4}" type="datetime1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03.04.2013</a:t>
            </a:fld>
            <a:endParaRPr lang="ru-RU" smtClean="0">
              <a:cs typeface="Arial" charset="0"/>
            </a:endParaRPr>
          </a:p>
        </p:txBody>
      </p:sp>
      <p:sp>
        <p:nvSpPr>
          <p:cNvPr id="39938" name="Нижний колонтитул 2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mtClean="0">
                <a:cs typeface="Arial" charset="0"/>
              </a:rPr>
              <a:t>Гимназия №10ЛИК</a:t>
            </a:r>
          </a:p>
        </p:txBody>
      </p:sp>
      <p:sp>
        <p:nvSpPr>
          <p:cNvPr id="39939" name="Номер слайда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EACC3EC-B1E9-4A8D-9204-DC9810CB2AC3}" type="slidenum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ru-RU" smtClean="0">
              <a:cs typeface="Arial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6995" y="414316"/>
            <a:ext cx="8358246" cy="2308325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Алгоритм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Решения прикладных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8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задач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428596" y="4454532"/>
            <a:ext cx="7758855" cy="52322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800" b="1" cap="all" dirty="0">
                <a:ln w="0"/>
                <a:solidFill>
                  <a:srgbClr val="2A33E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Реши</a:t>
            </a:r>
            <a:r>
              <a:rPr lang="ru-RU" sz="2800" b="1" cap="all" dirty="0">
                <a:ln w="0"/>
                <a:solidFill>
                  <a:srgbClr val="2A33EE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 дифференциальное уравнение 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113077" y="5175262"/>
            <a:ext cx="4717958" cy="523220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2800" b="1" cap="all" dirty="0">
                <a:ln w="0"/>
                <a:solidFill>
                  <a:srgbClr val="2A33E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Интерпретируй</a:t>
            </a:r>
            <a:r>
              <a:rPr lang="ru-RU" sz="2800" b="1" cap="all" dirty="0">
                <a:ln w="0"/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 </a:t>
            </a:r>
            <a:r>
              <a:rPr lang="ru-RU" sz="2800" b="1" cap="all" dirty="0">
                <a:ln w="0"/>
                <a:solidFill>
                  <a:srgbClr val="2A33E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ответ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79687" y="3214686"/>
            <a:ext cx="8964313" cy="1077218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3200" b="1" dirty="0">
                <a:ln>
                  <a:prstDash val="solid"/>
                </a:ln>
                <a:solidFill>
                  <a:srgbClr val="2A33E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Представь изменение искомой величины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dirty="0">
                <a:ln>
                  <a:prstDash val="solid"/>
                </a:ln>
                <a:solidFill>
                  <a:srgbClr val="2A33E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с помощью дифференциалов 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Дата 1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73E8523-CEE0-4379-A58B-B01697F8FC29}" type="datetime1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03.04.2013</a:t>
            </a:fld>
            <a:endParaRPr lang="ru-RU" smtClean="0">
              <a:cs typeface="Arial" charset="0"/>
            </a:endParaRPr>
          </a:p>
        </p:txBody>
      </p:sp>
      <p:sp>
        <p:nvSpPr>
          <p:cNvPr id="40962" name="Нижний колонтитул 2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mtClean="0">
                <a:cs typeface="Arial" charset="0"/>
              </a:rPr>
              <a:t>Гимназия №10ЛИК</a:t>
            </a:r>
          </a:p>
        </p:txBody>
      </p:sp>
      <p:sp>
        <p:nvSpPr>
          <p:cNvPr id="40963" name="Номер слайда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BAA48AB-3960-45E0-A3A5-9DA0E1997FB4}" type="slidenum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ru-RU" smtClean="0">
              <a:cs typeface="Arial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571500" y="428625"/>
          <a:ext cx="7786742" cy="4373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93371"/>
                <a:gridCol w="3893371"/>
              </a:tblGrid>
              <a:tr h="947328">
                <a:tc>
                  <a:txBody>
                    <a:bodyPr/>
                    <a:lstStyle/>
                    <a:p>
                      <a:r>
                        <a:rPr lang="ru-RU" dirty="0" smtClean="0"/>
                        <a:t>Физическая величина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Дифференциальное уравнение</a:t>
                      </a:r>
                      <a:endParaRPr lang="ru-RU" dirty="0"/>
                    </a:p>
                  </a:txBody>
                  <a:tcPr/>
                </a:tc>
              </a:tr>
              <a:tr h="767184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2A33EE"/>
                          </a:solidFill>
                        </a:rPr>
                        <a:t>      </a:t>
                      </a:r>
                      <a:r>
                        <a:rPr lang="ru-RU" sz="2800" b="1" dirty="0" smtClean="0">
                          <a:solidFill>
                            <a:srgbClr val="2A33EE"/>
                          </a:solidFill>
                        </a:rPr>
                        <a:t>А         работа</a:t>
                      </a:r>
                      <a:endParaRPr lang="ru-RU" sz="2800" b="1" dirty="0">
                        <a:solidFill>
                          <a:srgbClr val="2A33EE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2800" b="1" kern="1200" dirty="0" smtClean="0">
                          <a:solidFill>
                            <a:srgbClr val="2A33EE"/>
                          </a:solidFill>
                          <a:latin typeface="+mn-lt"/>
                          <a:ea typeface="+mn-ea"/>
                          <a:cs typeface="+mn-cs"/>
                        </a:rPr>
                        <a:t>             </a:t>
                      </a:r>
                      <a:r>
                        <a:rPr kumimoji="0" lang="en-US" sz="2800" b="1" kern="1200" dirty="0" err="1" smtClean="0">
                          <a:solidFill>
                            <a:srgbClr val="2A33EE"/>
                          </a:solidFill>
                          <a:latin typeface="+mn-lt"/>
                          <a:ea typeface="+mn-ea"/>
                          <a:cs typeface="+mn-cs"/>
                        </a:rPr>
                        <a:t>dA</a:t>
                      </a:r>
                      <a:r>
                        <a:rPr kumimoji="0" lang="en-US" sz="2800" b="1" kern="1200" dirty="0" smtClean="0">
                          <a:solidFill>
                            <a:srgbClr val="2A33EE"/>
                          </a:solidFill>
                          <a:latin typeface="+mn-lt"/>
                          <a:ea typeface="+mn-ea"/>
                          <a:cs typeface="+mn-cs"/>
                        </a:rPr>
                        <a:t>=F(x)</a:t>
                      </a:r>
                      <a:r>
                        <a:rPr kumimoji="0" lang="en-US" sz="2800" b="1" kern="1200" dirty="0" err="1" smtClean="0">
                          <a:solidFill>
                            <a:srgbClr val="2A33EE"/>
                          </a:solidFill>
                          <a:latin typeface="+mn-lt"/>
                          <a:ea typeface="+mn-ea"/>
                          <a:cs typeface="+mn-cs"/>
                        </a:rPr>
                        <a:t>x</a:t>
                      </a:r>
                      <a:r>
                        <a:rPr lang="en-US" sz="2400" b="1" dirty="0" err="1" smtClean="0"/>
                        <a:t>dx</a:t>
                      </a:r>
                      <a:endParaRPr lang="ru-RU" sz="2400" b="1" dirty="0"/>
                    </a:p>
                  </a:txBody>
                  <a:tcPr/>
                </a:tc>
              </a:tr>
              <a:tr h="785818">
                <a:tc>
                  <a:txBody>
                    <a:bodyPr/>
                    <a:lstStyle/>
                    <a:p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en-US" sz="2800" b="1" kern="1200" dirty="0" smtClean="0">
                          <a:solidFill>
                            <a:srgbClr val="2A33EE"/>
                          </a:solidFill>
                          <a:latin typeface="+mn-lt"/>
                          <a:ea typeface="+mn-ea"/>
                          <a:cs typeface="+mn-cs"/>
                        </a:rPr>
                        <a:t>P </a:t>
                      </a:r>
                      <a:r>
                        <a:rPr lang="ru-RU" sz="2800" b="1" kern="1200" dirty="0" smtClean="0">
                          <a:solidFill>
                            <a:srgbClr val="2A33EE"/>
                          </a:solidFill>
                          <a:latin typeface="+mn-lt"/>
                          <a:ea typeface="+mn-ea"/>
                          <a:cs typeface="+mn-cs"/>
                        </a:rPr>
                        <a:t>        давление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2CC62C">
                            <a:tint val="66000"/>
                            <a:satMod val="160000"/>
                          </a:srgbClr>
                        </a:gs>
                        <a:gs pos="50000">
                          <a:srgbClr val="2CC62C">
                            <a:tint val="44500"/>
                            <a:satMod val="160000"/>
                          </a:srgbClr>
                        </a:gs>
                        <a:gs pos="100000">
                          <a:srgbClr val="2CC62C">
                            <a:tint val="23500"/>
                            <a:satMod val="160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2800" b="1" kern="1200" dirty="0" smtClean="0">
                          <a:solidFill>
                            <a:srgbClr val="2A33EE"/>
                          </a:solidFill>
                          <a:latin typeface="+mn-lt"/>
                          <a:ea typeface="+mn-ea"/>
                          <a:cs typeface="+mn-cs"/>
                        </a:rPr>
                        <a:t>             </a:t>
                      </a:r>
                      <a:r>
                        <a:rPr kumimoji="0" lang="en-US" sz="2800" b="1" kern="1200" dirty="0" err="1" smtClean="0">
                          <a:solidFill>
                            <a:srgbClr val="2A33EE"/>
                          </a:solidFill>
                          <a:latin typeface="+mn-lt"/>
                          <a:ea typeface="+mn-ea"/>
                          <a:cs typeface="+mn-cs"/>
                        </a:rPr>
                        <a:t>dp</a:t>
                      </a:r>
                      <a:r>
                        <a:rPr kumimoji="0" lang="en-US" sz="2800" b="1" kern="1200" dirty="0" smtClean="0">
                          <a:solidFill>
                            <a:srgbClr val="2A33EE"/>
                          </a:solidFill>
                          <a:latin typeface="+mn-lt"/>
                          <a:ea typeface="+mn-ea"/>
                          <a:cs typeface="+mn-cs"/>
                        </a:rPr>
                        <a:t>=S(x)</a:t>
                      </a:r>
                      <a:r>
                        <a:rPr kumimoji="0" lang="en-US" sz="2800" b="1" kern="1200" dirty="0" err="1" smtClean="0">
                          <a:solidFill>
                            <a:srgbClr val="2A33EE"/>
                          </a:solidFill>
                          <a:latin typeface="+mn-lt"/>
                          <a:ea typeface="+mn-ea"/>
                          <a:cs typeface="+mn-cs"/>
                        </a:rPr>
                        <a:t>xdx</a:t>
                      </a:r>
                      <a:endParaRPr kumimoji="0" lang="ru-RU" sz="2800" b="1" kern="1200" dirty="0" smtClean="0">
                        <a:solidFill>
                          <a:srgbClr val="2A33EE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2CC62C">
                            <a:tint val="66000"/>
                            <a:satMod val="160000"/>
                          </a:srgbClr>
                        </a:gs>
                        <a:gs pos="50000">
                          <a:srgbClr val="2CC62C">
                            <a:tint val="44500"/>
                            <a:satMod val="160000"/>
                          </a:srgbClr>
                        </a:gs>
                        <a:gs pos="100000">
                          <a:srgbClr val="2CC62C">
                            <a:tint val="23500"/>
                            <a:satMod val="160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</a:tr>
              <a:tr h="809559">
                <a:tc>
                  <a:txBody>
                    <a:bodyPr/>
                    <a:lstStyle/>
                    <a:p>
                      <a:pPr algn="ctr"/>
                      <a:r>
                        <a:rPr lang="ru-RU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kumimoji="0" lang="en-US" sz="2800" b="1" kern="1200" dirty="0" smtClean="0">
                          <a:solidFill>
                            <a:srgbClr val="2A33EE"/>
                          </a:solidFill>
                          <a:latin typeface="+mn-lt"/>
                          <a:ea typeface="+mn-ea"/>
                          <a:cs typeface="+mn-cs"/>
                        </a:rPr>
                        <a:t>S </a:t>
                      </a:r>
                      <a:r>
                        <a:rPr kumimoji="0" lang="ru-RU" sz="2800" b="1" kern="1200" dirty="0" smtClean="0">
                          <a:solidFill>
                            <a:srgbClr val="2A33EE"/>
                          </a:solidFill>
                          <a:latin typeface="+mn-lt"/>
                          <a:ea typeface="+mn-ea"/>
                          <a:cs typeface="+mn-cs"/>
                        </a:rPr>
                        <a:t>       перемещение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</a:t>
                      </a:r>
                    </a:p>
                    <a:p>
                      <a:pPr marL="0" algn="ctr" rtl="0" eaLnBrk="1" latinLnBrk="0" hangingPunct="1"/>
                      <a:r>
                        <a:rPr kumimoji="0" lang="en-US" sz="2800" b="1" kern="1200" dirty="0" err="1" smtClean="0">
                          <a:solidFill>
                            <a:srgbClr val="2A33EE"/>
                          </a:solidFill>
                          <a:latin typeface="+mn-lt"/>
                          <a:ea typeface="+mn-ea"/>
                          <a:cs typeface="+mn-cs"/>
                        </a:rPr>
                        <a:t>ds</a:t>
                      </a:r>
                      <a:r>
                        <a:rPr kumimoji="0" lang="en-US" sz="2800" b="1" kern="1200" dirty="0" smtClean="0">
                          <a:solidFill>
                            <a:srgbClr val="2A33EE"/>
                          </a:solidFill>
                          <a:latin typeface="+mn-lt"/>
                          <a:ea typeface="+mn-ea"/>
                          <a:cs typeface="+mn-cs"/>
                        </a:rPr>
                        <a:t>=v(t)</a:t>
                      </a:r>
                      <a:r>
                        <a:rPr kumimoji="0" lang="en-US" sz="2800" b="1" kern="1200" dirty="0" err="1" smtClean="0">
                          <a:solidFill>
                            <a:srgbClr val="2A33EE"/>
                          </a:solidFill>
                          <a:latin typeface="+mn-lt"/>
                          <a:ea typeface="+mn-ea"/>
                          <a:cs typeface="+mn-cs"/>
                        </a:rPr>
                        <a:t>dt</a:t>
                      </a:r>
                      <a:endParaRPr kumimoji="0" lang="ru-RU" sz="2800" b="1" kern="1200" dirty="0" smtClean="0">
                        <a:solidFill>
                          <a:srgbClr val="2A33EE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928694">
                <a:tc>
                  <a:txBody>
                    <a:bodyPr/>
                    <a:lstStyle/>
                    <a:p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</a:t>
                      </a:r>
                      <a:r>
                        <a:rPr lang="en-US" sz="2400" b="1" kern="1200" dirty="0" smtClean="0">
                          <a:solidFill>
                            <a:srgbClr val="2A33EE"/>
                          </a:solidFill>
                          <a:latin typeface="+mn-lt"/>
                          <a:ea typeface="+mn-ea"/>
                          <a:cs typeface="+mn-cs"/>
                        </a:rPr>
                        <a:t>q   </a:t>
                      </a:r>
                      <a:r>
                        <a:rPr lang="ru-RU" sz="2400" b="1" kern="1200" dirty="0" smtClean="0">
                          <a:solidFill>
                            <a:srgbClr val="2A33EE"/>
                          </a:solidFill>
                          <a:latin typeface="+mn-lt"/>
                          <a:ea typeface="+mn-ea"/>
                          <a:cs typeface="+mn-cs"/>
                        </a:rPr>
                        <a:t>электрический</a:t>
                      </a:r>
                    </a:p>
                    <a:p>
                      <a:pPr algn="ctr"/>
                      <a:r>
                        <a:rPr lang="ru-RU" sz="2400" b="1" kern="1200" dirty="0" smtClean="0">
                          <a:solidFill>
                            <a:srgbClr val="2A33EE"/>
                          </a:solidFill>
                          <a:latin typeface="+mn-lt"/>
                          <a:ea typeface="+mn-ea"/>
                          <a:cs typeface="+mn-cs"/>
                        </a:rPr>
                        <a:t>заряд                 </a:t>
                      </a:r>
                    </a:p>
                  </a:txBody>
                  <a:tcPr>
                    <a:gradFill flip="none" rotWithShape="1">
                      <a:gsLst>
                        <a:gs pos="0">
                          <a:srgbClr val="2CC62C">
                            <a:tint val="66000"/>
                            <a:satMod val="160000"/>
                          </a:srgbClr>
                        </a:gs>
                        <a:gs pos="50000">
                          <a:srgbClr val="2CC62C">
                            <a:tint val="44500"/>
                            <a:satMod val="160000"/>
                          </a:srgbClr>
                        </a:gs>
                        <a:gs pos="100000">
                          <a:srgbClr val="2CC62C">
                            <a:tint val="23500"/>
                            <a:satMod val="160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lang="en-US" sz="24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         </a:t>
                      </a:r>
                      <a:r>
                        <a:rPr kumimoji="0" lang="en-US" sz="2800" b="1" kern="1200" dirty="0" err="1" smtClean="0">
                          <a:solidFill>
                            <a:srgbClr val="2A33EE"/>
                          </a:solidFill>
                          <a:latin typeface="+mn-lt"/>
                          <a:ea typeface="+mn-ea"/>
                          <a:cs typeface="+mn-cs"/>
                        </a:rPr>
                        <a:t>dq</a:t>
                      </a:r>
                      <a:r>
                        <a:rPr kumimoji="0" lang="en-US" sz="2800" b="1" kern="1200" dirty="0" smtClean="0">
                          <a:solidFill>
                            <a:srgbClr val="2A33EE"/>
                          </a:solidFill>
                          <a:latin typeface="+mn-lt"/>
                          <a:ea typeface="+mn-ea"/>
                          <a:cs typeface="+mn-cs"/>
                        </a:rPr>
                        <a:t>=I(t)</a:t>
                      </a:r>
                      <a:r>
                        <a:rPr kumimoji="0" lang="en-US" sz="2800" b="1" kern="1200" dirty="0" err="1" smtClean="0">
                          <a:solidFill>
                            <a:srgbClr val="2A33EE"/>
                          </a:solidFill>
                          <a:latin typeface="+mn-lt"/>
                          <a:ea typeface="+mn-ea"/>
                          <a:cs typeface="+mn-cs"/>
                        </a:rPr>
                        <a:t>dt</a:t>
                      </a:r>
                      <a:endParaRPr kumimoji="0" lang="ru-RU" sz="2800" b="1" kern="1200" dirty="0" smtClean="0">
                        <a:solidFill>
                          <a:srgbClr val="2A33EE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rgbClr val="2CC62C">
                            <a:tint val="66000"/>
                            <a:satMod val="160000"/>
                          </a:srgbClr>
                        </a:gs>
                        <a:gs pos="50000">
                          <a:srgbClr val="2CC62C">
                            <a:tint val="44500"/>
                            <a:satMod val="160000"/>
                          </a:srgbClr>
                        </a:gs>
                        <a:gs pos="100000">
                          <a:srgbClr val="2CC62C">
                            <a:tint val="23500"/>
                            <a:satMod val="160000"/>
                          </a:srgbClr>
                        </a:gs>
                      </a:gsLst>
                      <a:lin ang="18900000" scaled="1"/>
                      <a:tileRect/>
                    </a:gradFill>
                  </a:tcPr>
                </a:tc>
              </a:tr>
            </a:tbl>
          </a:graphicData>
        </a:graphic>
      </p:graphicFrame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598488" y="4822825"/>
          <a:ext cx="7786742" cy="944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93371"/>
                <a:gridCol w="3893371"/>
              </a:tblGrid>
              <a:tr h="767184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solidFill>
                            <a:srgbClr val="2A33EE"/>
                          </a:solidFill>
                        </a:rPr>
                        <a:t>     </a:t>
                      </a:r>
                      <a:r>
                        <a:rPr lang="ru-RU" sz="2400" b="1" baseline="0" dirty="0" smtClean="0">
                          <a:solidFill>
                            <a:srgbClr val="2A33EE"/>
                          </a:solidFill>
                        </a:rPr>
                        <a:t>   </a:t>
                      </a:r>
                      <a:r>
                        <a:rPr kumimoji="0" lang="en-US" sz="2800" b="1" kern="1200" dirty="0" smtClean="0">
                          <a:solidFill>
                            <a:srgbClr val="2A33EE"/>
                          </a:solidFill>
                          <a:latin typeface="+mn-lt"/>
                          <a:ea typeface="+mn-ea"/>
                          <a:cs typeface="+mn-cs"/>
                        </a:rPr>
                        <a:t>N </a:t>
                      </a:r>
                      <a:r>
                        <a:rPr kumimoji="0" lang="ru-RU" sz="2800" b="1" kern="1200" dirty="0" smtClean="0">
                          <a:solidFill>
                            <a:srgbClr val="2A33EE"/>
                          </a:solidFill>
                          <a:latin typeface="+mn-lt"/>
                          <a:ea typeface="+mn-ea"/>
                          <a:cs typeface="+mn-cs"/>
                        </a:rPr>
                        <a:t>количество</a:t>
                      </a:r>
                    </a:p>
                    <a:p>
                      <a:pPr algn="ctr"/>
                      <a:r>
                        <a:rPr kumimoji="0" lang="ru-RU" sz="2800" b="1" kern="1200" dirty="0" smtClean="0">
                          <a:solidFill>
                            <a:srgbClr val="2A33EE"/>
                          </a:solidFill>
                          <a:latin typeface="+mn-lt"/>
                          <a:ea typeface="+mn-ea"/>
                          <a:cs typeface="+mn-cs"/>
                        </a:rPr>
                        <a:t>атомов</a:t>
                      </a:r>
                      <a:endParaRPr kumimoji="0" lang="ru-RU" sz="2800" b="1" kern="1200" dirty="0">
                        <a:solidFill>
                          <a:srgbClr val="2A33EE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89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r>
                        <a:rPr kumimoji="0" lang="en-US" sz="2800" b="1" kern="1200" dirty="0" smtClean="0">
                          <a:solidFill>
                            <a:srgbClr val="2A33EE"/>
                          </a:solidFill>
                          <a:latin typeface="+mn-lt"/>
                          <a:ea typeface="+mn-ea"/>
                          <a:cs typeface="+mn-cs"/>
                        </a:rPr>
                        <a:t>           </a:t>
                      </a:r>
                    </a:p>
                    <a:p>
                      <a:pPr algn="ctr"/>
                      <a:r>
                        <a:rPr kumimoji="0" lang="en-US" sz="2800" b="1" kern="1200" dirty="0" smtClean="0">
                          <a:solidFill>
                            <a:srgbClr val="2A33EE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en-US" sz="2800" b="1" kern="1200" dirty="0" err="1" smtClean="0">
                          <a:solidFill>
                            <a:srgbClr val="2A33EE"/>
                          </a:solidFill>
                          <a:latin typeface="+mn-lt"/>
                          <a:ea typeface="+mn-ea"/>
                          <a:cs typeface="+mn-cs"/>
                        </a:rPr>
                        <a:t>dN</a:t>
                      </a:r>
                      <a:r>
                        <a:rPr kumimoji="0" lang="en-US" sz="2800" b="1" kern="1200" dirty="0" smtClean="0">
                          <a:solidFill>
                            <a:srgbClr val="2A33EE"/>
                          </a:solidFill>
                          <a:latin typeface="+mn-lt"/>
                          <a:ea typeface="+mn-ea"/>
                          <a:cs typeface="+mn-cs"/>
                        </a:rPr>
                        <a:t>=-</a:t>
                      </a:r>
                      <a:r>
                        <a:rPr kumimoji="0" lang="el-GR" sz="2800" b="1" kern="1200" dirty="0" smtClean="0">
                          <a:solidFill>
                            <a:srgbClr val="2A33EE"/>
                          </a:solidFill>
                          <a:latin typeface="+mn-lt"/>
                          <a:ea typeface="+mn-ea"/>
                          <a:cs typeface="+mn-cs"/>
                        </a:rPr>
                        <a:t>λ</a:t>
                      </a:r>
                      <a:r>
                        <a:rPr kumimoji="0" lang="en-US" sz="2800" b="1" kern="1200" dirty="0" err="1" smtClean="0">
                          <a:solidFill>
                            <a:srgbClr val="2A33EE"/>
                          </a:solidFill>
                          <a:latin typeface="+mn-lt"/>
                          <a:ea typeface="+mn-ea"/>
                          <a:cs typeface="+mn-cs"/>
                        </a:rPr>
                        <a:t>Ndt</a:t>
                      </a:r>
                      <a:endParaRPr kumimoji="0" lang="ru-RU" sz="2800" b="1" kern="1200" dirty="0">
                        <a:solidFill>
                          <a:srgbClr val="2A33EE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18900000" scaled="1"/>
                      <a:tileRect/>
                    </a:gra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3" descr="http://im4-tub-ru.yandex.net/i?id=72317470-21-72&amp;n=2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106738" y="3906838"/>
            <a:ext cx="2286000" cy="169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1" name="Дата 1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B351C58-71CA-4BB2-84B4-94A429262719}" type="datetime1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03.04.2013</a:t>
            </a:fld>
            <a:endParaRPr lang="ru-RU" smtClean="0">
              <a:cs typeface="Arial" charset="0"/>
            </a:endParaRPr>
          </a:p>
        </p:txBody>
      </p:sp>
      <p:sp>
        <p:nvSpPr>
          <p:cNvPr id="43012" name="Нижний колонтитул 2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mtClean="0">
                <a:cs typeface="Arial" charset="0"/>
              </a:rPr>
              <a:t>Гимназия №10ЛИК</a:t>
            </a:r>
          </a:p>
        </p:txBody>
      </p:sp>
      <p:sp>
        <p:nvSpPr>
          <p:cNvPr id="43013" name="Номер слайда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D3B6498-AC54-46AE-937B-98B69F6073AB}" type="slidenum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ru-RU" smtClean="0">
              <a:cs typeface="Arial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00298" y="53700"/>
            <a:ext cx="3390672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Рефлексия</a:t>
            </a:r>
          </a:p>
        </p:txBody>
      </p:sp>
      <p:sp>
        <p:nvSpPr>
          <p:cNvPr id="43015" name="Прямоугольник 6"/>
          <p:cNvSpPr>
            <a:spLocks noChangeArrowheads="1"/>
          </p:cNvSpPr>
          <p:nvPr/>
        </p:nvSpPr>
        <p:spPr bwMode="auto">
          <a:xfrm>
            <a:off x="584200" y="746125"/>
            <a:ext cx="5572125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381000" algn="just" eaLnBrk="0" hangingPunct="0"/>
            <a:r>
              <a:rPr lang="ru-RU" sz="2000" b="1">
                <a:solidFill>
                  <a:srgbClr val="2A33EE"/>
                </a:solidFill>
                <a:latin typeface="Calibri" pitchFamily="34" charset="0"/>
                <a:cs typeface="Times New Roman" pitchFamily="18" charset="0"/>
              </a:rPr>
              <a:t>Три человека возили в тележках камни.</a:t>
            </a:r>
            <a:endParaRPr lang="ru-RU" sz="2000" b="1">
              <a:solidFill>
                <a:srgbClr val="2A33EE"/>
              </a:solidFill>
            </a:endParaRPr>
          </a:p>
          <a:p>
            <a:pPr indent="381000" algn="just" eaLnBrk="0" hangingPunct="0"/>
            <a:r>
              <a:rPr lang="ru-RU" sz="2000" b="1">
                <a:solidFill>
                  <a:srgbClr val="2A33EE"/>
                </a:solidFill>
                <a:latin typeface="Calibri" pitchFamily="34" charset="0"/>
                <a:cs typeface="Times New Roman" pitchFamily="18" charset="0"/>
              </a:rPr>
              <a:t>У одного из них спросили:</a:t>
            </a:r>
            <a:endParaRPr lang="ru-RU" sz="2000" b="1">
              <a:solidFill>
                <a:srgbClr val="2A33EE"/>
              </a:solidFill>
            </a:endParaRPr>
          </a:p>
          <a:p>
            <a:pPr indent="381000" algn="just" eaLnBrk="0" hangingPunct="0"/>
            <a:r>
              <a:rPr lang="ru-RU" sz="2000" b="1">
                <a:solidFill>
                  <a:srgbClr val="2A33EE"/>
                </a:solidFill>
                <a:latin typeface="Calibri" pitchFamily="34" charset="0"/>
                <a:cs typeface="Times New Roman" pitchFamily="18" charset="0"/>
              </a:rPr>
              <a:t>— Что ты здесь делаешь?</a:t>
            </a:r>
            <a:endParaRPr lang="ru-RU" sz="2000" b="1">
              <a:solidFill>
                <a:srgbClr val="2A33EE"/>
              </a:solidFill>
            </a:endParaRPr>
          </a:p>
          <a:p>
            <a:pPr indent="381000" algn="just" eaLnBrk="0" hangingPunct="0"/>
            <a:r>
              <a:rPr lang="ru-RU" sz="2000" b="1">
                <a:solidFill>
                  <a:srgbClr val="2A33EE"/>
                </a:solidFill>
                <a:latin typeface="Calibri" pitchFamily="34" charset="0"/>
                <a:cs typeface="Times New Roman" pitchFamily="18" charset="0"/>
              </a:rPr>
              <a:t>Остановившись и вытерев пот, он устало ответил:</a:t>
            </a:r>
            <a:endParaRPr lang="ru-RU" sz="2000" b="1">
              <a:solidFill>
                <a:srgbClr val="2A33EE"/>
              </a:solidFill>
            </a:endParaRPr>
          </a:p>
          <a:p>
            <a:pPr indent="381000" algn="just" eaLnBrk="0" hangingPunct="0"/>
            <a:r>
              <a:rPr lang="ru-RU" sz="2000" b="1">
                <a:solidFill>
                  <a:srgbClr val="2A33EE"/>
                </a:solidFill>
                <a:latin typeface="Calibri" pitchFamily="34" charset="0"/>
                <a:cs typeface="Times New Roman" pitchFamily="18" charset="0"/>
              </a:rPr>
              <a:t>— Я таскаю камни.</a:t>
            </a:r>
            <a:endParaRPr lang="ru-RU" sz="2000" b="1">
              <a:solidFill>
                <a:srgbClr val="2A33EE"/>
              </a:solidFill>
            </a:endParaRPr>
          </a:p>
          <a:p>
            <a:pPr indent="381000" algn="just" eaLnBrk="0" hangingPunct="0"/>
            <a:r>
              <a:rPr lang="ru-RU" sz="2000" b="1">
                <a:solidFill>
                  <a:srgbClr val="2A33EE"/>
                </a:solidFill>
                <a:latin typeface="Calibri" pitchFamily="34" charset="0"/>
                <a:cs typeface="Times New Roman" pitchFamily="18" charset="0"/>
              </a:rPr>
              <a:t>Тот же вопрос задали второму. Он ответил:</a:t>
            </a:r>
            <a:endParaRPr lang="ru-RU" sz="2000" b="1">
              <a:solidFill>
                <a:srgbClr val="2A33EE"/>
              </a:solidFill>
            </a:endParaRPr>
          </a:p>
          <a:p>
            <a:pPr indent="381000" algn="just" eaLnBrk="0" hangingPunct="0"/>
            <a:r>
              <a:rPr lang="ru-RU" sz="2000" b="1">
                <a:solidFill>
                  <a:srgbClr val="2A33EE"/>
                </a:solidFill>
                <a:latin typeface="Calibri" pitchFamily="34" charset="0"/>
                <a:cs typeface="Times New Roman" pitchFamily="18" charset="0"/>
              </a:rPr>
              <a:t>— Я зарабатываю деньги. У меня большая семья, и я должен её кормить.</a:t>
            </a:r>
            <a:endParaRPr lang="ru-RU" sz="2000" b="1">
              <a:solidFill>
                <a:srgbClr val="2A33EE"/>
              </a:solidFill>
            </a:endParaRPr>
          </a:p>
          <a:p>
            <a:pPr indent="381000" algn="just" eaLnBrk="0" hangingPunct="0"/>
            <a:r>
              <a:rPr lang="ru-RU" sz="2000" b="1">
                <a:solidFill>
                  <a:srgbClr val="2A33EE"/>
                </a:solidFill>
                <a:latin typeface="Calibri" pitchFamily="34" charset="0"/>
                <a:cs typeface="Times New Roman" pitchFamily="18" charset="0"/>
              </a:rPr>
              <a:t>Третий человек, услышав такой же вопрос, ответил:</a:t>
            </a:r>
            <a:endParaRPr lang="ru-RU" sz="2000" b="1">
              <a:solidFill>
                <a:srgbClr val="2A33EE"/>
              </a:solidFill>
            </a:endParaRPr>
          </a:p>
          <a:p>
            <a:pPr indent="381000" algn="just" eaLnBrk="0" hangingPunct="0"/>
            <a:r>
              <a:rPr lang="ru-RU" sz="2000" b="1">
                <a:solidFill>
                  <a:srgbClr val="2A33EE"/>
                </a:solidFill>
                <a:latin typeface="Calibri" pitchFamily="34" charset="0"/>
                <a:cs typeface="Times New Roman" pitchFamily="18" charset="0"/>
              </a:rPr>
              <a:t>— Я строю храм!</a:t>
            </a:r>
            <a:endParaRPr lang="ru-RU" sz="2000" b="1">
              <a:solidFill>
                <a:srgbClr val="2A33EE"/>
              </a:solidFill>
            </a:endParaRPr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 rot="5400000">
            <a:off x="3633787" y="3175001"/>
            <a:ext cx="5000625" cy="0"/>
          </a:xfrm>
          <a:prstGeom prst="line">
            <a:avLst/>
          </a:prstGeom>
          <a:ln w="38100">
            <a:solidFill>
              <a:srgbClr val="2A33E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585" name="TextBox 9"/>
          <p:cNvSpPr txBox="1">
            <a:spLocks noChangeArrowheads="1"/>
          </p:cNvSpPr>
          <p:nvPr/>
        </p:nvSpPr>
        <p:spPr bwMode="auto">
          <a:xfrm>
            <a:off x="6251575" y="733425"/>
            <a:ext cx="1857375" cy="1816100"/>
          </a:xfrm>
          <a:prstGeom prst="rect">
            <a:avLst/>
          </a:prstGeom>
          <a:gradFill rotWithShape="1">
            <a:gsLst>
              <a:gs pos="0">
                <a:srgbClr val="FFFF80"/>
              </a:gs>
              <a:gs pos="50000">
                <a:srgbClr val="FFFFB3"/>
              </a:gs>
              <a:gs pos="100000">
                <a:srgbClr val="FFFFDA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rgbClr val="2A33EE"/>
                </a:solidFill>
                <a:latin typeface="Lucida Sans Unicode" pitchFamily="34" charset="0"/>
              </a:rPr>
              <a:t>……………………</a:t>
            </a:r>
          </a:p>
          <a:p>
            <a:r>
              <a:rPr lang="ru-RU" sz="2800">
                <a:solidFill>
                  <a:srgbClr val="2A33EE"/>
                </a:solidFill>
                <a:latin typeface="Lucida Sans Unicode" pitchFamily="34" charset="0"/>
              </a:rPr>
              <a:t>…………</a:t>
            </a:r>
          </a:p>
          <a:p>
            <a:r>
              <a:rPr lang="ru-RU" sz="2800">
                <a:solidFill>
                  <a:srgbClr val="2A33EE"/>
                </a:solidFill>
                <a:latin typeface="Lucida Sans Unicode" pitchFamily="34" charset="0"/>
              </a:rPr>
              <a:t>…………</a:t>
            </a:r>
          </a:p>
        </p:txBody>
      </p:sp>
      <p:sp>
        <p:nvSpPr>
          <p:cNvPr id="24586" name="TextBox 11"/>
          <p:cNvSpPr txBox="1">
            <a:spLocks noChangeArrowheads="1"/>
          </p:cNvSpPr>
          <p:nvPr/>
        </p:nvSpPr>
        <p:spPr bwMode="auto">
          <a:xfrm>
            <a:off x="6259513" y="2593975"/>
            <a:ext cx="1857375" cy="1816100"/>
          </a:xfrm>
          <a:prstGeom prst="rect">
            <a:avLst/>
          </a:prstGeom>
          <a:gradFill rotWithShape="1">
            <a:gsLst>
              <a:gs pos="0">
                <a:srgbClr val="BEF397"/>
              </a:gs>
              <a:gs pos="50000">
                <a:srgbClr val="D5F6C0"/>
              </a:gs>
              <a:gs pos="100000">
                <a:srgbClr val="EAFAE0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rgbClr val="2A33EE"/>
                </a:solidFill>
                <a:latin typeface="Lucida Sans Unicode" pitchFamily="34" charset="0"/>
              </a:rPr>
              <a:t>……………………</a:t>
            </a:r>
          </a:p>
          <a:p>
            <a:r>
              <a:rPr lang="ru-RU" sz="2800">
                <a:solidFill>
                  <a:srgbClr val="2A33EE"/>
                </a:solidFill>
                <a:latin typeface="Lucida Sans Unicode" pitchFamily="34" charset="0"/>
              </a:rPr>
              <a:t>…………</a:t>
            </a:r>
          </a:p>
          <a:p>
            <a:r>
              <a:rPr lang="ru-RU" sz="2800">
                <a:solidFill>
                  <a:srgbClr val="2A33EE"/>
                </a:solidFill>
                <a:latin typeface="Lucida Sans Unicode" pitchFamily="34" charset="0"/>
              </a:rPr>
              <a:t>…………</a:t>
            </a:r>
          </a:p>
        </p:txBody>
      </p:sp>
      <p:sp>
        <p:nvSpPr>
          <p:cNvPr id="24587" name="TextBox 12"/>
          <p:cNvSpPr txBox="1">
            <a:spLocks noChangeArrowheads="1"/>
          </p:cNvSpPr>
          <p:nvPr/>
        </p:nvSpPr>
        <p:spPr bwMode="auto">
          <a:xfrm>
            <a:off x="6272213" y="4514850"/>
            <a:ext cx="1857375" cy="1816100"/>
          </a:xfrm>
          <a:prstGeom prst="rect">
            <a:avLst/>
          </a:prstGeom>
          <a:gradFill rotWithShape="1">
            <a:gsLst>
              <a:gs pos="0">
                <a:srgbClr val="83D3FF"/>
              </a:gs>
              <a:gs pos="50000">
                <a:srgbClr val="B5E2FF"/>
              </a:gs>
              <a:gs pos="100000">
                <a:srgbClr val="DBF0FF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solidFill>
                  <a:srgbClr val="2A33EE"/>
                </a:solidFill>
                <a:latin typeface="Lucida Sans Unicode" pitchFamily="34" charset="0"/>
              </a:rPr>
              <a:t>……………………</a:t>
            </a:r>
          </a:p>
          <a:p>
            <a:r>
              <a:rPr lang="ru-RU" sz="2800">
                <a:solidFill>
                  <a:srgbClr val="2A33EE"/>
                </a:solidFill>
                <a:latin typeface="Lucida Sans Unicode" pitchFamily="34" charset="0"/>
              </a:rPr>
              <a:t>…………</a:t>
            </a:r>
          </a:p>
          <a:p>
            <a:r>
              <a:rPr lang="ru-RU" sz="2800">
                <a:solidFill>
                  <a:srgbClr val="2A33EE"/>
                </a:solidFill>
                <a:latin typeface="Lucida Sans Unicode" pitchFamily="34" charset="0"/>
              </a:rPr>
              <a:t>…………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0"/>
                                        <p:tgtEl>
                                          <p:spTgt spid="43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0"/>
                                        <p:tgtEl>
                                          <p:spTgt spid="43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Дата 1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4F4E66-5FB9-443B-A480-71D1E680E33C}" type="datetime1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03.04.2013</a:t>
            </a:fld>
            <a:endParaRPr lang="ru-RU" smtClean="0">
              <a:cs typeface="Arial" charset="0"/>
            </a:endParaRPr>
          </a:p>
        </p:txBody>
      </p:sp>
      <p:sp>
        <p:nvSpPr>
          <p:cNvPr id="44035" name="Нижний колонтитул 2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mtClean="0">
                <a:cs typeface="Arial" charset="0"/>
              </a:rPr>
              <a:t>Гимназия №10ЛИК</a:t>
            </a:r>
          </a:p>
        </p:txBody>
      </p:sp>
      <p:sp>
        <p:nvSpPr>
          <p:cNvPr id="44036" name="Номер слайда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31781A6-DE84-49C2-BA73-5F09932543D8}" type="slidenum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17</a:t>
            </a:fld>
            <a:endParaRPr lang="ru-RU" smtClean="0">
              <a:cs typeface="Arial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857356" y="142852"/>
            <a:ext cx="5976316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Домашняя работа</a:t>
            </a:r>
          </a:p>
        </p:txBody>
      </p:sp>
      <p:pic>
        <p:nvPicPr>
          <p:cNvPr id="25606" name="Рисунок 7" descr="http://im4-tub-ru.yandex.net/i?id=115071752-48-72&amp;n=2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857750" y="2357438"/>
            <a:ext cx="3429000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Прямоугольник 8"/>
          <p:cNvSpPr/>
          <p:nvPr/>
        </p:nvSpPr>
        <p:spPr>
          <a:xfrm>
            <a:off x="1857356" y="785794"/>
            <a:ext cx="5786478" cy="341632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ln>
                  <a:prstDash val="solid"/>
                </a:ln>
                <a:solidFill>
                  <a:srgbClr val="2A33EE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+mn-lt"/>
                <a:cs typeface="+mn-cs"/>
              </a:rPr>
              <a:t>Повторить таблицы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3600" b="1" dirty="0">
                <a:ln>
                  <a:prstDash val="solid"/>
                </a:ln>
                <a:solidFill>
                  <a:srgbClr val="2A33EE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+mn-lt"/>
                <a:cs typeface="+mn-cs"/>
              </a:rPr>
              <a:t>дифференцирования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3600" b="1" dirty="0">
                <a:ln>
                  <a:prstDash val="solid"/>
                </a:ln>
                <a:solidFill>
                  <a:srgbClr val="2A33EE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+mn-lt"/>
                <a:cs typeface="+mn-cs"/>
              </a:rPr>
              <a:t>интегрирования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b="1" dirty="0">
              <a:ln>
                <a:prstDash val="solid"/>
              </a:ln>
              <a:solidFill>
                <a:srgbClr val="2A33EE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b="1" dirty="0">
              <a:ln>
                <a:prstDash val="solid"/>
              </a:ln>
              <a:solidFill>
                <a:srgbClr val="2A33EE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+mn-lt"/>
              <a:cs typeface="+mn-cs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3600" b="1" dirty="0">
              <a:ln>
                <a:prstDash val="solid"/>
              </a:ln>
              <a:solidFill>
                <a:srgbClr val="2A33EE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428596" y="2428868"/>
            <a:ext cx="3842719" cy="95410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>
                  <a:prstDash val="solid"/>
                </a:ln>
                <a:solidFill>
                  <a:srgbClr val="2A33E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Решить из учебника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>
                  <a:prstDash val="solid"/>
                </a:ln>
                <a:solidFill>
                  <a:srgbClr val="2A33E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одну из задач на</a:t>
            </a:r>
          </a:p>
        </p:txBody>
      </p:sp>
      <p:sp>
        <p:nvSpPr>
          <p:cNvPr id="25609" name="Прямоугольник 10"/>
          <p:cNvSpPr>
            <a:spLocks noChangeArrowheads="1"/>
          </p:cNvSpPr>
          <p:nvPr/>
        </p:nvSpPr>
        <p:spPr bwMode="auto">
          <a:xfrm>
            <a:off x="642938" y="3286125"/>
            <a:ext cx="21875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000" b="1">
                <a:solidFill>
                  <a:srgbClr val="7030A0"/>
                </a:solidFill>
                <a:latin typeface="Lucida Sans Unicode" pitchFamily="34" charset="0"/>
              </a:rPr>
              <a:t>Перемещение</a:t>
            </a:r>
          </a:p>
        </p:txBody>
      </p:sp>
      <p:sp>
        <p:nvSpPr>
          <p:cNvPr id="25610" name="Прямоугольник 11"/>
          <p:cNvSpPr>
            <a:spLocks noChangeArrowheads="1"/>
          </p:cNvSpPr>
          <p:nvPr/>
        </p:nvSpPr>
        <p:spPr bwMode="auto">
          <a:xfrm>
            <a:off x="714375" y="3643313"/>
            <a:ext cx="161607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000" b="1">
                <a:solidFill>
                  <a:srgbClr val="7030A0"/>
                </a:solidFill>
                <a:latin typeface="Lucida Sans Unicode" pitchFamily="34" charset="0"/>
              </a:rPr>
              <a:t>Давление</a:t>
            </a:r>
          </a:p>
        </p:txBody>
      </p:sp>
      <p:sp>
        <p:nvSpPr>
          <p:cNvPr id="25611" name="Прямоугольник 12"/>
          <p:cNvSpPr>
            <a:spLocks noChangeArrowheads="1"/>
          </p:cNvSpPr>
          <p:nvPr/>
        </p:nvSpPr>
        <p:spPr bwMode="auto">
          <a:xfrm>
            <a:off x="714375" y="4000500"/>
            <a:ext cx="12493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000" b="1">
                <a:solidFill>
                  <a:srgbClr val="7030A0"/>
                </a:solidFill>
                <a:latin typeface="Lucida Sans Unicode" pitchFamily="34" charset="0"/>
              </a:rPr>
              <a:t>Работа</a:t>
            </a:r>
          </a:p>
        </p:txBody>
      </p:sp>
      <p:sp>
        <p:nvSpPr>
          <p:cNvPr id="25612" name="Прямоугольник 13"/>
          <p:cNvSpPr>
            <a:spLocks noChangeArrowheads="1"/>
          </p:cNvSpPr>
          <p:nvPr/>
        </p:nvSpPr>
        <p:spPr bwMode="auto">
          <a:xfrm>
            <a:off x="684213" y="4365625"/>
            <a:ext cx="33766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000" b="1">
                <a:solidFill>
                  <a:srgbClr val="7030A0"/>
                </a:solidFill>
                <a:latin typeface="Lucida Sans Unicode" pitchFamily="34" charset="0"/>
              </a:rPr>
              <a:t>Радиоактивный распад</a:t>
            </a:r>
          </a:p>
        </p:txBody>
      </p:sp>
      <p:sp>
        <p:nvSpPr>
          <p:cNvPr id="25613" name="Rectangle 1"/>
          <p:cNvSpPr>
            <a:spLocks noChangeArrowheads="1"/>
          </p:cNvSpPr>
          <p:nvPr/>
        </p:nvSpPr>
        <p:spPr bwMode="auto">
          <a:xfrm>
            <a:off x="500063" y="4786313"/>
            <a:ext cx="8286750" cy="646112"/>
          </a:xfrm>
          <a:prstGeom prst="rect">
            <a:avLst/>
          </a:prstGeom>
          <a:gradFill rotWithShape="1">
            <a:gsLst>
              <a:gs pos="0">
                <a:srgbClr val="FFFF80"/>
              </a:gs>
              <a:gs pos="50000">
                <a:srgbClr val="FFFFB3"/>
              </a:gs>
              <a:gs pos="100000">
                <a:srgbClr val="FFFFDA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>
                <a:solidFill>
                  <a:srgbClr val="2A33EE"/>
                </a:solidFill>
                <a:hlinkClick r:id="rId4"/>
              </a:rPr>
              <a:t>http://www.youtube.com/watch?feature=player_embedded&amp;v=99AgDh_BN58</a:t>
            </a:r>
            <a:r>
              <a:rPr lang="ru-RU" sz="1200">
                <a:solidFill>
                  <a:srgbClr val="2A33EE"/>
                </a:solidFill>
              </a:rPr>
              <a:t> </a:t>
            </a:r>
            <a:endParaRPr lang="ru-RU" sz="900">
              <a:solidFill>
                <a:srgbClr val="2A33EE"/>
              </a:solidFill>
            </a:endParaRPr>
          </a:p>
          <a:p>
            <a:pPr eaLnBrk="0" hangingPunct="0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Дата 1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EEA4264-FFAC-4216-946D-6CC75CDA0748}" type="datetime1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03.04.2013</a:t>
            </a:fld>
            <a:endParaRPr lang="ru-RU" smtClean="0">
              <a:cs typeface="Arial" charset="0"/>
            </a:endParaRPr>
          </a:p>
        </p:txBody>
      </p:sp>
      <p:sp>
        <p:nvSpPr>
          <p:cNvPr id="45059" name="Нижний колонтитул 2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mtClean="0">
                <a:cs typeface="Arial" charset="0"/>
              </a:rPr>
              <a:t>Гимназия №10ЛИК</a:t>
            </a:r>
          </a:p>
        </p:txBody>
      </p:sp>
      <p:sp>
        <p:nvSpPr>
          <p:cNvPr id="45060" name="Номер слайда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292E1B1-816D-45E9-8466-9B42F7A0A06C}" type="slidenum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18</a:t>
            </a:fld>
            <a:endParaRPr lang="ru-RU" smtClean="0">
              <a:cs typeface="Arial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71604" y="142852"/>
            <a:ext cx="6986208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Кейс задач Механики</a:t>
            </a:r>
          </a:p>
        </p:txBody>
      </p:sp>
      <p:sp>
        <p:nvSpPr>
          <p:cNvPr id="26630" name="Прямоугольник 6"/>
          <p:cNvSpPr>
            <a:spLocks noChangeArrowheads="1"/>
          </p:cNvSpPr>
          <p:nvPr/>
        </p:nvSpPr>
        <p:spPr bwMode="auto">
          <a:xfrm>
            <a:off x="928688" y="1000125"/>
            <a:ext cx="78581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28600" indent="-228600">
              <a:buFontTx/>
              <a:buAutoNum type="arabicPeriod"/>
            </a:pPr>
            <a:r>
              <a:rPr lang="ru-RU" b="1">
                <a:solidFill>
                  <a:srgbClr val="2A33EE"/>
                </a:solidFill>
              </a:rPr>
              <a:t>Известно, что тело массой 5 кг движется прямолинейно по закону s(t)= t</a:t>
            </a:r>
            <a:r>
              <a:rPr lang="ru-RU" b="1" baseline="30000">
                <a:solidFill>
                  <a:srgbClr val="2A33EE"/>
                </a:solidFill>
              </a:rPr>
              <a:t>2</a:t>
            </a:r>
            <a:r>
              <a:rPr lang="ru-RU" b="1">
                <a:solidFill>
                  <a:srgbClr val="2A33EE"/>
                </a:solidFill>
              </a:rPr>
              <a:t>+2. Найдите кинетическую энергию тела через 2 с после начала движения.</a:t>
            </a:r>
          </a:p>
        </p:txBody>
      </p:sp>
      <p:sp>
        <p:nvSpPr>
          <p:cNvPr id="26631" name="AutoShape 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667625" y="5661025"/>
            <a:ext cx="576263" cy="360363"/>
          </a:xfrm>
          <a:prstGeom prst="leftArrow">
            <a:avLst>
              <a:gd name="adj1" fmla="val 50000"/>
              <a:gd name="adj2" fmla="val 3997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Дата 1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16F5337-5D47-4178-96E1-4257494779CD}" type="datetime1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03.04.2013</a:t>
            </a:fld>
            <a:endParaRPr lang="ru-RU" smtClean="0">
              <a:cs typeface="Arial" charset="0"/>
            </a:endParaRPr>
          </a:p>
        </p:txBody>
      </p:sp>
      <p:sp>
        <p:nvSpPr>
          <p:cNvPr id="46083" name="Нижний колонтитул 2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mtClean="0">
                <a:cs typeface="Arial" charset="0"/>
              </a:rPr>
              <a:t>Гимназия №10ЛИК</a:t>
            </a:r>
          </a:p>
        </p:txBody>
      </p:sp>
      <p:sp>
        <p:nvSpPr>
          <p:cNvPr id="46084" name="Номер слайда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27B025-2A3A-4DB4-9A21-281ADFBC4CA2}" type="slidenum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ru-RU" smtClean="0">
              <a:cs typeface="Arial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71604" y="142852"/>
            <a:ext cx="6986208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Кейс задач Механики</a:t>
            </a:r>
          </a:p>
        </p:txBody>
      </p:sp>
      <p:sp>
        <p:nvSpPr>
          <p:cNvPr id="27654" name="Прямоугольник 7"/>
          <p:cNvSpPr>
            <a:spLocks noChangeArrowheads="1"/>
          </p:cNvSpPr>
          <p:nvPr/>
        </p:nvSpPr>
        <p:spPr bwMode="auto">
          <a:xfrm>
            <a:off x="1071563" y="785813"/>
            <a:ext cx="742950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2A33EE"/>
                </a:solidFill>
              </a:rPr>
              <a:t>2. Найдите силу F, действующую на материальную точку с массой 10 кг, движущуюся прямолинейно по закону х(t) = 2t</a:t>
            </a:r>
            <a:r>
              <a:rPr lang="ru-RU" b="1" baseline="30000">
                <a:solidFill>
                  <a:srgbClr val="2A33EE"/>
                </a:solidFill>
              </a:rPr>
              <a:t>3</a:t>
            </a:r>
            <a:r>
              <a:rPr lang="ru-RU" b="1">
                <a:solidFill>
                  <a:srgbClr val="2A33EE"/>
                </a:solidFill>
              </a:rPr>
              <a:t>- t</a:t>
            </a:r>
            <a:r>
              <a:rPr lang="ru-RU" b="1" baseline="30000">
                <a:solidFill>
                  <a:srgbClr val="2A33EE"/>
                </a:solidFill>
              </a:rPr>
              <a:t>2</a:t>
            </a:r>
            <a:r>
              <a:rPr lang="ru-RU" b="1">
                <a:solidFill>
                  <a:srgbClr val="2A33EE"/>
                </a:solidFill>
              </a:rPr>
              <a:t> при t = 2с.</a:t>
            </a:r>
            <a:endParaRPr lang="ru-RU">
              <a:latin typeface="Lucida Sans Unicode" pitchFamily="34" charset="0"/>
            </a:endParaRPr>
          </a:p>
        </p:txBody>
      </p:sp>
      <p:sp>
        <p:nvSpPr>
          <p:cNvPr id="27655" name="AutoShape 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380288" y="5589588"/>
            <a:ext cx="720725" cy="431800"/>
          </a:xfrm>
          <a:prstGeom prst="leftArrow">
            <a:avLst>
              <a:gd name="adj1" fmla="val 50000"/>
              <a:gd name="adj2" fmla="val 4172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Дата 1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C957C91-0186-4401-902B-2382121DFE29}" type="datetime1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03.04.2013</a:t>
            </a:fld>
            <a:endParaRPr lang="ru-RU" smtClean="0">
              <a:cs typeface="Arial" charset="0"/>
            </a:endParaRPr>
          </a:p>
        </p:txBody>
      </p:sp>
      <p:sp>
        <p:nvSpPr>
          <p:cNvPr id="15362" name="Нижний колонтитул 2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mtClean="0">
                <a:cs typeface="Arial" charset="0"/>
              </a:rPr>
              <a:t>Гимназия №10ЛИК</a:t>
            </a:r>
          </a:p>
        </p:txBody>
      </p:sp>
      <p:sp>
        <p:nvSpPr>
          <p:cNvPr id="15363" name="Номер слайда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1DA4BED-AD54-453A-B883-510FFF30DFC5}" type="slidenum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ru-RU" smtClean="0">
              <a:cs typeface="Arial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14546" y="0"/>
            <a:ext cx="4269117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dirty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+mn-lt"/>
                <a:cs typeface="+mn-cs"/>
              </a:rPr>
              <a:t>Кинематика</a:t>
            </a:r>
          </a:p>
        </p:txBody>
      </p:sp>
      <p:sp>
        <p:nvSpPr>
          <p:cNvPr id="12294" name="Прямоугольник 6"/>
          <p:cNvSpPr>
            <a:spLocks noChangeArrowheads="1"/>
          </p:cNvSpPr>
          <p:nvPr/>
        </p:nvSpPr>
        <p:spPr bwMode="auto">
          <a:xfrm>
            <a:off x="1500188" y="642938"/>
            <a:ext cx="72866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2A33EE"/>
                </a:solidFill>
                <a:latin typeface="Lucida Sans Unicode" pitchFamily="34" charset="0"/>
              </a:rPr>
              <a:t>Движение точки описывается уравнением S=4t</a:t>
            </a:r>
            <a:r>
              <a:rPr lang="ru-RU" b="1" baseline="30000">
                <a:solidFill>
                  <a:srgbClr val="2A33EE"/>
                </a:solidFill>
                <a:latin typeface="Lucida Sans Unicode" pitchFamily="34" charset="0"/>
              </a:rPr>
              <a:t>4</a:t>
            </a:r>
            <a:r>
              <a:rPr lang="ru-RU" b="1">
                <a:solidFill>
                  <a:srgbClr val="2A33EE"/>
                </a:solidFill>
                <a:latin typeface="Lucida Sans Unicode" pitchFamily="34" charset="0"/>
              </a:rPr>
              <a:t> +2t</a:t>
            </a:r>
            <a:r>
              <a:rPr lang="ru-RU" b="1" baseline="30000">
                <a:solidFill>
                  <a:srgbClr val="2A33EE"/>
                </a:solidFill>
                <a:latin typeface="Lucida Sans Unicode" pitchFamily="34" charset="0"/>
              </a:rPr>
              <a:t>2</a:t>
            </a:r>
            <a:r>
              <a:rPr lang="ru-RU" b="1">
                <a:solidFill>
                  <a:srgbClr val="2A33EE"/>
                </a:solidFill>
                <a:latin typeface="Lucida Sans Unicode" pitchFamily="34" charset="0"/>
              </a:rPr>
              <a:t>+7. Найти скорость и ускорение точек в момент времени t=2c и среднюю скорость за первые 2с движения?  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85720" y="714356"/>
            <a:ext cx="1136850" cy="40011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+mn-lt"/>
                <a:cs typeface="+mn-cs"/>
              </a:rPr>
              <a:t>Задача:</a:t>
            </a:r>
          </a:p>
        </p:txBody>
      </p:sp>
      <p:sp>
        <p:nvSpPr>
          <p:cNvPr id="15367" name="Прямоугольник 9"/>
          <p:cNvSpPr>
            <a:spLocks noChangeArrowheads="1"/>
          </p:cNvSpPr>
          <p:nvPr/>
        </p:nvSpPr>
        <p:spPr bwMode="auto">
          <a:xfrm>
            <a:off x="1428750" y="4000500"/>
            <a:ext cx="4572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>
                <a:latin typeface="Lucida Sans Unicode" pitchFamily="34" charset="0"/>
              </a:rPr>
              <a:t> </a:t>
            </a:r>
            <a:r>
              <a:rPr lang="ru-RU" b="1">
                <a:solidFill>
                  <a:srgbClr val="2A33EE"/>
                </a:solidFill>
                <a:latin typeface="Lucida Sans Unicode" pitchFamily="34" charset="0"/>
              </a:rPr>
              <a:t>Автомобиль достигает максимальной скорости в момент времени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85720" y="4143380"/>
            <a:ext cx="1136850" cy="40011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+mn-lt"/>
                <a:cs typeface="+mn-cs"/>
              </a:rPr>
              <a:t>Задача:</a:t>
            </a:r>
          </a:p>
        </p:txBody>
      </p:sp>
      <p:graphicFrame>
        <p:nvGraphicFramePr>
          <p:cNvPr id="12" name="Таблица 11"/>
          <p:cNvGraphicFramePr>
            <a:graphicFrameLocks noGrp="1"/>
          </p:cNvGraphicFramePr>
          <p:nvPr/>
        </p:nvGraphicFramePr>
        <p:xfrm>
          <a:off x="3000375" y="4714875"/>
          <a:ext cx="4214842" cy="1571624"/>
        </p:xfrm>
        <a:graphic>
          <a:graphicData uri="http://schemas.openxmlformats.org/drawingml/2006/table">
            <a:tbl>
              <a:tblPr/>
              <a:tblGrid>
                <a:gridCol w="4214842"/>
              </a:tblGrid>
              <a:tr h="1571624">
                <a:tc>
                  <a:txBody>
                    <a:bodyPr/>
                    <a:lstStyle/>
                    <a:p>
                      <a:pPr>
                        <a:buFont typeface="+mj-lt"/>
                        <a:buAutoNum type="arabicPeriod"/>
                      </a:pPr>
                      <a:r>
                        <a:rPr lang="ru-RU" sz="1600" b="1" i="0" dirty="0">
                          <a:solidFill>
                            <a:srgbClr val="2A33EE"/>
                          </a:solidFill>
                          <a:latin typeface="Arial"/>
                        </a:rPr>
                        <a:t>5 с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ru-RU" sz="1600" b="1" i="0" dirty="0">
                          <a:solidFill>
                            <a:srgbClr val="2A33EE"/>
                          </a:solidFill>
                          <a:latin typeface="Arial"/>
                        </a:rPr>
                        <a:t>10 с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ru-RU" sz="1600" b="1" i="0" dirty="0">
                          <a:solidFill>
                            <a:srgbClr val="2A33EE"/>
                          </a:solidFill>
                          <a:latin typeface="Arial"/>
                        </a:rPr>
                        <a:t>15 с</a:t>
                      </a:r>
                    </a:p>
                    <a:p>
                      <a:pPr>
                        <a:buFont typeface="+mj-lt"/>
                        <a:buAutoNum type="arabicPeriod"/>
                      </a:pPr>
                      <a:r>
                        <a:rPr lang="ru-RU" sz="1600" b="1" i="0" dirty="0">
                          <a:solidFill>
                            <a:srgbClr val="2A33EE"/>
                          </a:solidFill>
                          <a:latin typeface="Arial"/>
                        </a:rPr>
                        <a:t>из графика определить невозможно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2300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/>
              <a:t/>
            </a:r>
            <a:br>
              <a:rPr lang="ru-RU"/>
            </a:br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428596" y="4786322"/>
            <a:ext cx="2470548" cy="40011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+mn-lt"/>
                <a:cs typeface="+mn-cs"/>
              </a:rPr>
              <a:t>Варианты ответов</a:t>
            </a:r>
          </a:p>
        </p:txBody>
      </p:sp>
      <p:sp>
        <p:nvSpPr>
          <p:cNvPr id="15374" name="Прямоугольник 15"/>
          <p:cNvSpPr>
            <a:spLocks noChangeArrowheads="1"/>
          </p:cNvSpPr>
          <p:nvPr/>
        </p:nvSpPr>
        <p:spPr bwMode="auto">
          <a:xfrm>
            <a:off x="1428750" y="1857375"/>
            <a:ext cx="7143750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2A33EE"/>
                </a:solidFill>
                <a:latin typeface="Lucida Sans Unicode" pitchFamily="34" charset="0"/>
              </a:rPr>
              <a:t>На рисунке показана зависимость пройденного пути от времени в начале движения автомобиля. Автомобиль движется с постоянной скоростью в интервале времени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214282" y="2000240"/>
            <a:ext cx="1136850" cy="40011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+mn-lt"/>
                <a:cs typeface="+mn-cs"/>
              </a:rPr>
              <a:t>Задача: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142844" y="2857496"/>
            <a:ext cx="2470549" cy="40011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+mn-lt"/>
                <a:cs typeface="+mn-cs"/>
              </a:rPr>
              <a:t>Варианты ответов</a:t>
            </a:r>
          </a:p>
        </p:txBody>
      </p:sp>
      <p:sp>
        <p:nvSpPr>
          <p:cNvPr id="15377" name="Прямоугольник 19"/>
          <p:cNvSpPr>
            <a:spLocks noChangeArrowheads="1"/>
          </p:cNvSpPr>
          <p:nvPr/>
        </p:nvSpPr>
        <p:spPr bwMode="auto">
          <a:xfrm>
            <a:off x="2643188" y="2714625"/>
            <a:ext cx="17145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Lucida Sans Unicode" pitchFamily="34" charset="0"/>
              <a:buAutoNum type="arabicPeriod"/>
            </a:pPr>
            <a:r>
              <a:rPr lang="ru-RU" b="1">
                <a:solidFill>
                  <a:srgbClr val="2A33EE"/>
                </a:solidFill>
              </a:rPr>
              <a:t>0-5 с</a:t>
            </a:r>
          </a:p>
          <a:p>
            <a:pPr>
              <a:buFont typeface="Lucida Sans Unicode" pitchFamily="34" charset="0"/>
              <a:buAutoNum type="arabicPeriod"/>
            </a:pPr>
            <a:r>
              <a:rPr lang="ru-RU" b="1">
                <a:solidFill>
                  <a:srgbClr val="2A33EE"/>
                </a:solidFill>
              </a:rPr>
              <a:t>5-10 с</a:t>
            </a:r>
          </a:p>
          <a:p>
            <a:pPr>
              <a:buFont typeface="Lucida Sans Unicode" pitchFamily="34" charset="0"/>
              <a:buAutoNum type="arabicPeriod"/>
            </a:pPr>
            <a:r>
              <a:rPr lang="ru-RU" b="1">
                <a:solidFill>
                  <a:srgbClr val="2A33EE"/>
                </a:solidFill>
              </a:rPr>
              <a:t>10-15 с</a:t>
            </a:r>
          </a:p>
          <a:p>
            <a:pPr>
              <a:buFont typeface="Lucida Sans Unicode" pitchFamily="34" charset="0"/>
              <a:buAutoNum type="arabicPeriod"/>
            </a:pPr>
            <a:r>
              <a:rPr lang="ru-RU" b="1">
                <a:solidFill>
                  <a:srgbClr val="2A33EE"/>
                </a:solidFill>
              </a:rPr>
              <a:t>15-20с</a:t>
            </a:r>
          </a:p>
        </p:txBody>
      </p:sp>
      <p:pic>
        <p:nvPicPr>
          <p:cNvPr id="15378" name="Picture 5" descr="http://festival.1september.ru/articles/503863/img7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000750" y="3071813"/>
            <a:ext cx="2514600" cy="223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Прямоугольник 18"/>
          <p:cNvSpPr/>
          <p:nvPr/>
        </p:nvSpPr>
        <p:spPr>
          <a:xfrm>
            <a:off x="1714480" y="1500174"/>
            <a:ext cx="1285884" cy="40011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+mn-lt"/>
                <a:cs typeface="+mn-cs"/>
              </a:rPr>
              <a:t>ответ: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153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7" grpId="0"/>
      <p:bldP spid="15374" grpId="0"/>
      <p:bldP spid="15377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Дата 1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27C1DD8-584D-451F-8121-9C52792A706D}" type="datetime1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03.04.2013</a:t>
            </a:fld>
            <a:endParaRPr lang="ru-RU" smtClean="0">
              <a:cs typeface="Arial" charset="0"/>
            </a:endParaRPr>
          </a:p>
        </p:txBody>
      </p:sp>
      <p:sp>
        <p:nvSpPr>
          <p:cNvPr id="47107" name="Нижний колонтитул 2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mtClean="0">
                <a:cs typeface="Arial" charset="0"/>
              </a:rPr>
              <a:t>Гимназия №10ЛИК</a:t>
            </a:r>
          </a:p>
        </p:txBody>
      </p:sp>
      <p:sp>
        <p:nvSpPr>
          <p:cNvPr id="47108" name="Номер слайда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131C25E-3807-4EF6-9CCA-1E35557D0694}" type="slidenum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20</a:t>
            </a:fld>
            <a:endParaRPr lang="ru-RU" smtClean="0">
              <a:cs typeface="Arial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71604" y="142852"/>
            <a:ext cx="6986208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Кейс задач Механики</a:t>
            </a:r>
          </a:p>
        </p:txBody>
      </p:sp>
      <p:sp>
        <p:nvSpPr>
          <p:cNvPr id="28678" name="Прямоугольник 6"/>
          <p:cNvSpPr>
            <a:spLocks noChangeArrowheads="1"/>
          </p:cNvSpPr>
          <p:nvPr/>
        </p:nvSpPr>
        <p:spPr bwMode="auto">
          <a:xfrm>
            <a:off x="928688" y="785813"/>
            <a:ext cx="7929562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b="1">
                <a:solidFill>
                  <a:srgbClr val="2A33EE"/>
                </a:solidFill>
              </a:rPr>
              <a:t>3. Движение материальной точки описывается уравнением </a:t>
            </a:r>
          </a:p>
          <a:p>
            <a:pPr eaLnBrk="0" hangingPunct="0"/>
            <a:r>
              <a:rPr lang="ru-RU" b="1">
                <a:solidFill>
                  <a:srgbClr val="2A33EE"/>
                </a:solidFill>
              </a:rPr>
              <a:t>x = 2 sin(    /2t +   /4). Определите максимальные значения скорости и ускорения.</a:t>
            </a:r>
          </a:p>
        </p:txBody>
      </p:sp>
      <p:pic>
        <p:nvPicPr>
          <p:cNvPr id="28679" name="Picture 2" descr="img1.gif (88 bytes)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733675" y="1162050"/>
            <a:ext cx="176213" cy="15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680" name="Picture 2" descr="img1.gif (88 bytes)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020888" y="1162050"/>
            <a:ext cx="177800" cy="15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81" name="AutoShape 9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380288" y="5734050"/>
            <a:ext cx="431800" cy="358775"/>
          </a:xfrm>
          <a:prstGeom prst="leftArrow">
            <a:avLst>
              <a:gd name="adj1" fmla="val 50000"/>
              <a:gd name="adj2" fmla="val 3008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Дата 1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053488-DB86-4CB3-AECB-500C07089BED}" type="datetime1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03.04.2013</a:t>
            </a:fld>
            <a:endParaRPr lang="ru-RU" smtClean="0">
              <a:cs typeface="Arial" charset="0"/>
            </a:endParaRPr>
          </a:p>
        </p:txBody>
      </p:sp>
      <p:sp>
        <p:nvSpPr>
          <p:cNvPr id="48131" name="Нижний колонтитул 2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mtClean="0">
                <a:cs typeface="Arial" charset="0"/>
              </a:rPr>
              <a:t>Гимназия №10ЛИК</a:t>
            </a:r>
          </a:p>
        </p:txBody>
      </p:sp>
      <p:sp>
        <p:nvSpPr>
          <p:cNvPr id="48132" name="Номер слайда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E2E4D0C-A15A-45E4-A0D9-CF7A0BF2B398}" type="slidenum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21</a:t>
            </a:fld>
            <a:endParaRPr lang="ru-RU" smtClean="0">
              <a:cs typeface="Arial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71604" y="142852"/>
            <a:ext cx="6986208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Кейс задач Механики</a:t>
            </a:r>
          </a:p>
        </p:txBody>
      </p:sp>
      <p:sp>
        <p:nvSpPr>
          <p:cNvPr id="29702" name="Прямоугольник 6"/>
          <p:cNvSpPr>
            <a:spLocks noChangeArrowheads="1"/>
          </p:cNvSpPr>
          <p:nvPr/>
        </p:nvSpPr>
        <p:spPr bwMode="auto">
          <a:xfrm>
            <a:off x="928688" y="857250"/>
            <a:ext cx="7786687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b="1">
                <a:solidFill>
                  <a:srgbClr val="2A33EE"/>
                </a:solidFill>
              </a:rPr>
              <a:t>4. Колебательное движение точки описывается уравнением</a:t>
            </a:r>
          </a:p>
          <a:p>
            <a:pPr eaLnBrk="0" hangingPunct="0"/>
            <a:r>
              <a:rPr lang="ru-RU" b="1">
                <a:solidFill>
                  <a:srgbClr val="2A33EE"/>
                </a:solidFill>
              </a:rPr>
              <a:t> x = 0,05 cos 20    t. Найти координату, скорость и ускорение спустя 1/60 с после момента времени t = 0.</a:t>
            </a:r>
          </a:p>
        </p:txBody>
      </p:sp>
      <p:pic>
        <p:nvPicPr>
          <p:cNvPr id="29703" name="Picture 3" descr="img1.gif (88 bytes)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743200" y="1250950"/>
            <a:ext cx="142875" cy="128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704" name="AutoShape 8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451725" y="5516563"/>
            <a:ext cx="504825" cy="433387"/>
          </a:xfrm>
          <a:prstGeom prst="leftArrow">
            <a:avLst>
              <a:gd name="adj1" fmla="val 50000"/>
              <a:gd name="adj2" fmla="val 2912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Дата 1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114D269-7B32-4A41-9293-636B23191114}" type="datetime1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03.04.2013</a:t>
            </a:fld>
            <a:endParaRPr lang="ru-RU" smtClean="0">
              <a:cs typeface="Arial" charset="0"/>
            </a:endParaRPr>
          </a:p>
        </p:txBody>
      </p:sp>
      <p:sp>
        <p:nvSpPr>
          <p:cNvPr id="49155" name="Нижний колонтитул 2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mtClean="0">
                <a:cs typeface="Arial" charset="0"/>
              </a:rPr>
              <a:t>Гимназия №10ЛИК</a:t>
            </a:r>
          </a:p>
        </p:txBody>
      </p:sp>
      <p:sp>
        <p:nvSpPr>
          <p:cNvPr id="49156" name="Номер слайда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94AE7FA-B4D6-4023-AE1B-F1666DB81B58}" type="slidenum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22</a:t>
            </a:fld>
            <a:endParaRPr lang="ru-RU" smtClean="0">
              <a:cs typeface="Arial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71604" y="142852"/>
            <a:ext cx="6986208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Кейс задач Механики</a:t>
            </a:r>
          </a:p>
        </p:txBody>
      </p:sp>
      <p:sp>
        <p:nvSpPr>
          <p:cNvPr id="30726" name="Прямоугольник 6"/>
          <p:cNvSpPr>
            <a:spLocks noChangeArrowheads="1"/>
          </p:cNvSpPr>
          <p:nvPr/>
        </p:nvSpPr>
        <p:spPr bwMode="auto">
          <a:xfrm>
            <a:off x="928688" y="785813"/>
            <a:ext cx="757237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b="1">
                <a:solidFill>
                  <a:srgbClr val="2A33EE"/>
                </a:solidFill>
              </a:rPr>
              <a:t>5. Закон изменения температуры тела в зависимости от времени задаётся уравнением T = 0,2t</a:t>
            </a:r>
            <a:r>
              <a:rPr lang="ru-RU" b="1" baseline="30000">
                <a:solidFill>
                  <a:srgbClr val="2A33EE"/>
                </a:solidFill>
              </a:rPr>
              <a:t>2</a:t>
            </a:r>
            <a:r>
              <a:rPr lang="ru-RU" b="1">
                <a:solidFill>
                  <a:srgbClr val="2A33EE"/>
                </a:solidFill>
              </a:rPr>
              <a:t>. С какой скоростью изменяется температура тела в момент времени 5 с?</a:t>
            </a:r>
          </a:p>
        </p:txBody>
      </p:sp>
      <p:sp>
        <p:nvSpPr>
          <p:cNvPr id="30727" name="AutoShape 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235825" y="5589588"/>
            <a:ext cx="576263" cy="287337"/>
          </a:xfrm>
          <a:prstGeom prst="leftArrow">
            <a:avLst>
              <a:gd name="adj1" fmla="val 50000"/>
              <a:gd name="adj2" fmla="val 5013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Дата 1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4C931FE-8C38-4A09-AA11-86D661C72B17}" type="datetime1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03.04.2013</a:t>
            </a:fld>
            <a:endParaRPr lang="ru-RU" smtClean="0">
              <a:cs typeface="Arial" charset="0"/>
            </a:endParaRPr>
          </a:p>
        </p:txBody>
      </p:sp>
      <p:sp>
        <p:nvSpPr>
          <p:cNvPr id="50179" name="Нижний колонтитул 2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mtClean="0">
                <a:cs typeface="Arial" charset="0"/>
              </a:rPr>
              <a:t>Гимназия №10ЛИК</a:t>
            </a:r>
          </a:p>
        </p:txBody>
      </p:sp>
      <p:sp>
        <p:nvSpPr>
          <p:cNvPr id="50180" name="Номер слайда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A8AEFBA-FF8E-420A-B2E2-B43DC5696E0B}" type="slidenum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ru-RU" smtClean="0">
              <a:cs typeface="Arial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71604" y="142852"/>
            <a:ext cx="6986208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Кейс задач Механики</a:t>
            </a:r>
          </a:p>
        </p:txBody>
      </p:sp>
      <p:sp>
        <p:nvSpPr>
          <p:cNvPr id="31750" name="Прямоугольник 6"/>
          <p:cNvSpPr>
            <a:spLocks noChangeArrowheads="1"/>
          </p:cNvSpPr>
          <p:nvPr/>
        </p:nvSpPr>
        <p:spPr bwMode="auto">
          <a:xfrm>
            <a:off x="928688" y="785813"/>
            <a:ext cx="7786687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b="1">
                <a:solidFill>
                  <a:srgbClr val="2A33EE"/>
                </a:solidFill>
              </a:rPr>
              <a:t>6. Изменение силы тока в зависимости от времени задано уравнением I = 2t</a:t>
            </a:r>
            <a:r>
              <a:rPr lang="ru-RU" b="1" baseline="30000">
                <a:solidFill>
                  <a:srgbClr val="2A33EE"/>
                </a:solidFill>
              </a:rPr>
              <a:t>2</a:t>
            </a:r>
            <a:r>
              <a:rPr lang="ru-RU" b="1">
                <a:solidFill>
                  <a:srgbClr val="2A33EE"/>
                </a:solidFill>
              </a:rPr>
              <a:t> – 5t. Найдите скорость изменения силы тока в момент времени 10 с.</a:t>
            </a:r>
          </a:p>
        </p:txBody>
      </p:sp>
      <p:sp>
        <p:nvSpPr>
          <p:cNvPr id="31751" name="AutoShape 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380288" y="5589588"/>
            <a:ext cx="647700" cy="360362"/>
          </a:xfrm>
          <a:prstGeom prst="leftArrow">
            <a:avLst>
              <a:gd name="adj1" fmla="val 50000"/>
              <a:gd name="adj2" fmla="val 44934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Дата 1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C25344B-639E-4D85-BABE-471EBF661C2C}" type="datetime1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03.04.2013</a:t>
            </a:fld>
            <a:endParaRPr lang="ru-RU" smtClean="0">
              <a:cs typeface="Arial" charset="0"/>
            </a:endParaRPr>
          </a:p>
        </p:txBody>
      </p:sp>
      <p:sp>
        <p:nvSpPr>
          <p:cNvPr id="51203" name="Нижний колонтитул 2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mtClean="0">
                <a:cs typeface="Arial" charset="0"/>
              </a:rPr>
              <a:t>Гимназия №10ЛИК</a:t>
            </a:r>
          </a:p>
        </p:txBody>
      </p:sp>
      <p:sp>
        <p:nvSpPr>
          <p:cNvPr id="51204" name="Номер слайда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1FABE7C-77C0-4122-9831-DBF3A18EF395}" type="slidenum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24</a:t>
            </a:fld>
            <a:endParaRPr lang="ru-RU" smtClean="0">
              <a:cs typeface="Arial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71604" y="142852"/>
            <a:ext cx="6986208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Кейс задач Механики</a:t>
            </a:r>
          </a:p>
        </p:txBody>
      </p:sp>
      <p:sp>
        <p:nvSpPr>
          <p:cNvPr id="32774" name="Прямоугольник 6"/>
          <p:cNvSpPr>
            <a:spLocks noChangeArrowheads="1"/>
          </p:cNvSpPr>
          <p:nvPr/>
        </p:nvSpPr>
        <p:spPr bwMode="auto">
          <a:xfrm>
            <a:off x="928688" y="857250"/>
            <a:ext cx="73580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b="1">
                <a:solidFill>
                  <a:srgbClr val="2A33EE"/>
                </a:solidFill>
              </a:rPr>
              <a:t>7. Маховик вращается вокруг оси по закону   (t) = t</a:t>
            </a:r>
            <a:r>
              <a:rPr lang="ru-RU" b="1" baseline="30000">
                <a:solidFill>
                  <a:srgbClr val="2A33EE"/>
                </a:solidFill>
              </a:rPr>
              <a:t>4</a:t>
            </a:r>
            <a:r>
              <a:rPr lang="ru-RU" b="1">
                <a:solidFill>
                  <a:srgbClr val="2A33EE"/>
                </a:solidFill>
              </a:rPr>
              <a:t> – 1. Найдите его угловую скорость </a:t>
            </a:r>
            <a:r>
              <a:rPr lang="ru-RU" b="1" i="1">
                <a:solidFill>
                  <a:srgbClr val="2A33EE"/>
                </a:solidFill>
              </a:rPr>
              <a:t>w</a:t>
            </a:r>
            <a:r>
              <a:rPr lang="ru-RU" b="1">
                <a:solidFill>
                  <a:srgbClr val="2A33EE"/>
                </a:solidFill>
              </a:rPr>
              <a:t> в момент времени t и t=2 с.</a:t>
            </a:r>
          </a:p>
        </p:txBody>
      </p:sp>
      <p:sp>
        <p:nvSpPr>
          <p:cNvPr id="32775" name="AutoShape 7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7524750" y="5876925"/>
            <a:ext cx="360363" cy="360363"/>
          </a:xfrm>
          <a:prstGeom prst="left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Дата 1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4E8E506-EFBF-46ED-A1A3-851585C41534}" type="datetime1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03.04.2013</a:t>
            </a:fld>
            <a:endParaRPr lang="ru-RU" smtClean="0">
              <a:cs typeface="Arial" charset="0"/>
            </a:endParaRPr>
          </a:p>
        </p:txBody>
      </p:sp>
      <p:sp>
        <p:nvSpPr>
          <p:cNvPr id="52227" name="Нижний колонтитул 2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mtClean="0">
                <a:cs typeface="Arial" charset="0"/>
              </a:rPr>
              <a:t>Гимназия №10ЛИК</a:t>
            </a:r>
          </a:p>
        </p:txBody>
      </p:sp>
      <p:sp>
        <p:nvSpPr>
          <p:cNvPr id="52228" name="Номер слайда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84C97B-99CE-4ED7-8FC8-5FE9299FA7F9}" type="slidenum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25</a:t>
            </a:fld>
            <a:endParaRPr lang="ru-RU" smtClean="0">
              <a:cs typeface="Arial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71604" y="142852"/>
            <a:ext cx="6986208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Кейс задач Механики</a:t>
            </a:r>
          </a:p>
        </p:txBody>
      </p:sp>
      <p:sp>
        <p:nvSpPr>
          <p:cNvPr id="33798" name="Прямоугольник 6"/>
          <p:cNvSpPr>
            <a:spLocks noChangeArrowheads="1"/>
          </p:cNvSpPr>
          <p:nvPr/>
        </p:nvSpPr>
        <p:spPr bwMode="auto">
          <a:xfrm>
            <a:off x="928688" y="785813"/>
            <a:ext cx="7500937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ru-RU" b="1">
              <a:solidFill>
                <a:srgbClr val="2A33EE"/>
              </a:solidFill>
            </a:endParaRPr>
          </a:p>
          <a:p>
            <a:pPr eaLnBrk="0" hangingPunct="0"/>
            <a:r>
              <a:rPr lang="ru-RU" b="1">
                <a:solidFill>
                  <a:srgbClr val="2A33EE"/>
                </a:solidFill>
              </a:rPr>
              <a:t>8. При вращении проволочной рамки в однородном магнитном поле пронизывающий рамку магнитный поток изменяется в зависимости от времени по закону Ф = 10</a:t>
            </a:r>
            <a:r>
              <a:rPr lang="ru-RU" b="1" baseline="30000">
                <a:solidFill>
                  <a:srgbClr val="2A33EE"/>
                </a:solidFill>
              </a:rPr>
              <a:t>-2</a:t>
            </a:r>
            <a:r>
              <a:rPr lang="ru-RU" b="1">
                <a:solidFill>
                  <a:srgbClr val="2A33EE"/>
                </a:solidFill>
              </a:rPr>
              <a:t>cos 10     t. Вычислив производную Ф</a:t>
            </a:r>
            <a:r>
              <a:rPr lang="ru-RU" b="1" baseline="30000">
                <a:solidFill>
                  <a:srgbClr val="2A33EE"/>
                </a:solidFill>
              </a:rPr>
              <a:t>,</a:t>
            </a:r>
            <a:r>
              <a:rPr lang="ru-RU" b="1" baseline="-30000">
                <a:solidFill>
                  <a:srgbClr val="2A33EE"/>
                </a:solidFill>
              </a:rPr>
              <a:t>t</a:t>
            </a:r>
            <a:r>
              <a:rPr lang="ru-RU" b="1">
                <a:solidFill>
                  <a:srgbClr val="2A33EE"/>
                </a:solidFill>
              </a:rPr>
              <a:t> , написать формулу зависимости ЭДС от времени      =      (t). Определить максимальное значение магнитного потока и ЭДС.</a:t>
            </a:r>
          </a:p>
          <a:p>
            <a:pPr eaLnBrk="0" hangingPunct="0"/>
            <a:endParaRPr lang="ru-RU" b="1">
              <a:solidFill>
                <a:srgbClr val="2A33EE"/>
              </a:solidFill>
            </a:endParaRPr>
          </a:p>
        </p:txBody>
      </p:sp>
      <p:pic>
        <p:nvPicPr>
          <p:cNvPr id="33799" name="Picture 3" descr="img1.gif (88 bytes)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699250" y="1741488"/>
            <a:ext cx="142875" cy="128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00" name="Picture 11" descr="http://festival.1september.ru/articles/503863/img3.gi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152650" y="2224088"/>
            <a:ext cx="214313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801" name="Picture 11" descr="http://festival.1september.ru/articles/503863/img3.gif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616200" y="2233613"/>
            <a:ext cx="214313" cy="21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2" name="AutoShape 10">
            <a:hlinkClick r:id="rId5" action="ppaction://hlinksldjump"/>
          </p:cNvPr>
          <p:cNvSpPr>
            <a:spLocks noChangeArrowheads="1"/>
          </p:cNvSpPr>
          <p:nvPr/>
        </p:nvSpPr>
        <p:spPr bwMode="auto">
          <a:xfrm>
            <a:off x="7380288" y="5876925"/>
            <a:ext cx="431800" cy="360363"/>
          </a:xfrm>
          <a:prstGeom prst="leftArrow">
            <a:avLst>
              <a:gd name="adj1" fmla="val 50000"/>
              <a:gd name="adj2" fmla="val 2995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Дата 1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0A25513-99DB-48FA-9F05-BEBEB0AE3A0B}" type="datetime1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03.04.2013</a:t>
            </a:fld>
            <a:endParaRPr lang="ru-RU" smtClean="0">
              <a:cs typeface="Arial" charset="0"/>
            </a:endParaRPr>
          </a:p>
        </p:txBody>
      </p:sp>
      <p:sp>
        <p:nvSpPr>
          <p:cNvPr id="53251" name="Нижний колонтитул 2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mtClean="0">
                <a:cs typeface="Arial" charset="0"/>
              </a:rPr>
              <a:t>Гимназия №10ЛИК</a:t>
            </a:r>
          </a:p>
        </p:txBody>
      </p:sp>
      <p:sp>
        <p:nvSpPr>
          <p:cNvPr id="53252" name="Номер слайда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3F4E1E-5B51-4747-B316-9B128636D356}" type="slidenum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26</a:t>
            </a:fld>
            <a:endParaRPr lang="ru-RU" smtClean="0">
              <a:cs typeface="Arial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571604" y="142852"/>
            <a:ext cx="6986208" cy="769441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Кейс задач Механики</a:t>
            </a:r>
          </a:p>
        </p:txBody>
      </p:sp>
      <p:sp>
        <p:nvSpPr>
          <p:cNvPr id="34822" name="Прямоугольник 6"/>
          <p:cNvSpPr>
            <a:spLocks noChangeArrowheads="1"/>
          </p:cNvSpPr>
          <p:nvPr/>
        </p:nvSpPr>
        <p:spPr bwMode="auto">
          <a:xfrm>
            <a:off x="857250" y="785813"/>
            <a:ext cx="7500938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ru-RU" b="1">
                <a:solidFill>
                  <a:srgbClr val="2A33EE"/>
                </a:solidFill>
              </a:rPr>
              <a:t>9. Заряд </a:t>
            </a:r>
            <a:r>
              <a:rPr lang="ru-RU" b="1" i="1">
                <a:solidFill>
                  <a:srgbClr val="2A33EE"/>
                </a:solidFill>
              </a:rPr>
              <a:t>q</a:t>
            </a:r>
            <a:r>
              <a:rPr lang="ru-RU" b="1">
                <a:solidFill>
                  <a:srgbClr val="2A33EE"/>
                </a:solidFill>
              </a:rPr>
              <a:t> на пластинах конденсатора изменяется по закону </a:t>
            </a:r>
          </a:p>
          <a:p>
            <a:pPr eaLnBrk="0" hangingPunct="0"/>
            <a:r>
              <a:rPr lang="ru-RU" b="1" i="1">
                <a:solidFill>
                  <a:srgbClr val="2A33EE"/>
                </a:solidFill>
              </a:rPr>
              <a:t>q</a:t>
            </a:r>
            <a:r>
              <a:rPr lang="ru-RU" b="1">
                <a:solidFill>
                  <a:srgbClr val="2A33EE"/>
                </a:solidFill>
              </a:rPr>
              <a:t> = 10 </a:t>
            </a:r>
            <a:r>
              <a:rPr lang="ru-RU" b="1" baseline="30000">
                <a:solidFill>
                  <a:srgbClr val="2A33EE"/>
                </a:solidFill>
              </a:rPr>
              <a:t>- 6</a:t>
            </a:r>
            <a:r>
              <a:rPr lang="ru-RU" b="1">
                <a:solidFill>
                  <a:srgbClr val="2A33EE"/>
                </a:solidFill>
              </a:rPr>
              <a:t>cos 10</a:t>
            </a:r>
            <a:r>
              <a:rPr lang="ru-RU" b="1" baseline="30000">
                <a:solidFill>
                  <a:srgbClr val="2A33EE"/>
                </a:solidFill>
              </a:rPr>
              <a:t>4    </a:t>
            </a:r>
            <a:r>
              <a:rPr lang="ru-RU" b="1">
                <a:solidFill>
                  <a:srgbClr val="2A33EE"/>
                </a:solidFill>
              </a:rPr>
              <a:t>   t. Записать закон зависимости силы тока от времени i= i(t), вычислив производную </a:t>
            </a:r>
            <a:r>
              <a:rPr lang="ru-RU" b="1" i="1">
                <a:solidFill>
                  <a:srgbClr val="2A33EE"/>
                </a:solidFill>
              </a:rPr>
              <a:t>q</a:t>
            </a:r>
            <a:r>
              <a:rPr lang="ru-RU" b="1" i="1" baseline="30000">
                <a:solidFill>
                  <a:srgbClr val="2A33EE"/>
                </a:solidFill>
              </a:rPr>
              <a:t>,</a:t>
            </a:r>
            <a:r>
              <a:rPr lang="ru-RU" b="1" baseline="-30000">
                <a:solidFill>
                  <a:srgbClr val="2A33EE"/>
                </a:solidFill>
              </a:rPr>
              <a:t>t</a:t>
            </a:r>
            <a:r>
              <a:rPr lang="ru-RU" b="1">
                <a:solidFill>
                  <a:srgbClr val="2A33EE"/>
                </a:solidFill>
              </a:rPr>
              <a:t>. Определить максимальное значение электрического заряда и силы тока.</a:t>
            </a:r>
          </a:p>
        </p:txBody>
      </p:sp>
      <p:pic>
        <p:nvPicPr>
          <p:cNvPr id="34823" name="Picture 3" descr="img1.gif (88 bytes)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741613" y="1177925"/>
            <a:ext cx="142875" cy="128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24" name="AutoShape 8">
            <a:hlinkClick r:id="rId4" action="ppaction://hlinksldjump"/>
          </p:cNvPr>
          <p:cNvSpPr>
            <a:spLocks noChangeArrowheads="1"/>
          </p:cNvSpPr>
          <p:nvPr/>
        </p:nvSpPr>
        <p:spPr bwMode="auto">
          <a:xfrm>
            <a:off x="7667625" y="5805488"/>
            <a:ext cx="792163" cy="360362"/>
          </a:xfrm>
          <a:prstGeom prst="leftArrow">
            <a:avLst>
              <a:gd name="adj1" fmla="val 50000"/>
              <a:gd name="adj2" fmla="val 5495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Номер слайда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47319AE-8CE0-435F-8B82-ACD0B6BAC5F7}" type="slidenum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</a:t>
            </a:fld>
            <a:endParaRPr lang="ru-RU" smtClean="0">
              <a:cs typeface="Arial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1000125" y="500063"/>
          <a:ext cx="7072362" cy="5227320"/>
        </p:xfrm>
        <a:graphic>
          <a:graphicData uri="http://schemas.openxmlformats.org/drawingml/2006/table">
            <a:tbl>
              <a:tblPr/>
              <a:tblGrid>
                <a:gridCol w="3536181"/>
                <a:gridCol w="3536181"/>
              </a:tblGrid>
              <a:tr h="302092">
                <a:tc>
                  <a:txBody>
                    <a:bodyPr/>
                    <a:lstStyle/>
                    <a:p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Вариант 1</a:t>
                      </a:r>
                    </a:p>
                  </a:txBody>
                  <a:tcPr marL="66675" marR="66675" marT="66675" marB="666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i="0">
                          <a:solidFill>
                            <a:srgbClr val="2A33EE"/>
                          </a:solidFill>
                          <a:latin typeface="Arial"/>
                        </a:rPr>
                        <a:t>Вариант 2</a:t>
                      </a:r>
                    </a:p>
                  </a:txBody>
                  <a:tcPr marL="66675" marR="66675" marT="66675" marB="666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6553">
                <a:tc>
                  <a:txBody>
                    <a:bodyPr/>
                    <a:lstStyle/>
                    <a:p>
                      <a:r>
                        <a:rPr lang="en-US" sz="1400" b="1" i="0" dirty="0" smtClean="0">
                          <a:solidFill>
                            <a:srgbClr val="2A33EE"/>
                          </a:solidFill>
                          <a:latin typeface="Arial"/>
                        </a:rPr>
                        <a:t>1</a:t>
                      </a:r>
                      <a:r>
                        <a:rPr lang="ru-RU" sz="1400" b="1" i="0" dirty="0" smtClean="0">
                          <a:solidFill>
                            <a:srgbClr val="2A33EE"/>
                          </a:solidFill>
                          <a:latin typeface="Arial"/>
                        </a:rPr>
                        <a:t>.В </a:t>
                      </a: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чём заключается физический смысл </a:t>
                      </a:r>
                      <a:r>
                        <a:rPr lang="ru-RU" sz="1400" b="1" i="0" dirty="0" err="1" smtClean="0">
                          <a:solidFill>
                            <a:srgbClr val="2A33EE"/>
                          </a:solidFill>
                          <a:latin typeface="Arial"/>
                        </a:rPr>
                        <a:t>х</a:t>
                      </a:r>
                      <a:r>
                        <a:rPr lang="en-US" sz="1400" b="1" i="0" baseline="30000" dirty="0" smtClean="0">
                          <a:solidFill>
                            <a:srgbClr val="2A33EE"/>
                          </a:solidFill>
                          <a:latin typeface="Arial"/>
                        </a:rPr>
                        <a:t>/ </a:t>
                      </a:r>
                      <a:r>
                        <a:rPr lang="ru-RU" sz="1400" b="1" i="0" baseline="0" dirty="0" smtClean="0">
                          <a:solidFill>
                            <a:srgbClr val="2A33EE"/>
                          </a:solidFill>
                          <a:latin typeface="Arial"/>
                        </a:rPr>
                        <a:t>(</a:t>
                      </a:r>
                      <a:r>
                        <a:rPr lang="en-US" sz="1400" b="1" i="0" baseline="0" dirty="0" smtClean="0">
                          <a:solidFill>
                            <a:srgbClr val="2A33EE"/>
                          </a:solidFill>
                          <a:latin typeface="Arial"/>
                        </a:rPr>
                        <a:t>t</a:t>
                      </a:r>
                      <a:r>
                        <a:rPr lang="ru-RU" sz="1400" b="1" i="0" baseline="0" dirty="0" smtClean="0">
                          <a:solidFill>
                            <a:srgbClr val="2A33EE"/>
                          </a:solidFill>
                          <a:latin typeface="Arial"/>
                        </a:rPr>
                        <a:t>)</a:t>
                      </a:r>
                      <a:r>
                        <a:rPr lang="ru-RU" sz="1400" b="1" i="0" dirty="0" smtClean="0">
                          <a:solidFill>
                            <a:srgbClr val="2A33EE"/>
                          </a:solidFill>
                          <a:latin typeface="Arial"/>
                        </a:rPr>
                        <a:t>?</a:t>
                      </a:r>
                    </a:p>
                    <a:p>
                      <a:r>
                        <a:rPr lang="ru-RU" sz="1400" b="1" i="0" dirty="0" smtClean="0">
                          <a:solidFill>
                            <a:srgbClr val="2A33EE"/>
                          </a:solidFill>
                          <a:latin typeface="Arial"/>
                        </a:rPr>
                        <a:t>А</a:t>
                      </a: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. скорость</a:t>
                      </a:r>
                      <a:b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</a:b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Б. ускорение</a:t>
                      </a:r>
                      <a:b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</a:b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В. коэффициент</a:t>
                      </a:r>
                      <a:b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</a:b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Г.не знаю</a:t>
                      </a:r>
                    </a:p>
                  </a:txBody>
                  <a:tcPr marL="66675" marR="66675" marT="66675" marB="666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rgbClr val="2A33EE"/>
                          </a:solidFill>
                          <a:latin typeface="Arial"/>
                        </a:rPr>
                        <a:t>1.В </a:t>
                      </a: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чём заключается физический смысл </a:t>
                      </a:r>
                      <a:r>
                        <a:rPr lang="ru-RU" sz="1400" b="1" i="0" dirty="0" err="1" smtClean="0">
                          <a:solidFill>
                            <a:srgbClr val="2A33EE"/>
                          </a:solidFill>
                          <a:latin typeface="Arial"/>
                        </a:rPr>
                        <a:t>х</a:t>
                      </a:r>
                      <a:r>
                        <a:rPr lang="en-US" sz="1400" b="1" i="0" baseline="30000" smtClean="0">
                          <a:solidFill>
                            <a:srgbClr val="2A33EE"/>
                          </a:solidFill>
                          <a:latin typeface="Arial"/>
                        </a:rPr>
                        <a:t>/ /</a:t>
                      </a:r>
                      <a:r>
                        <a:rPr lang="en-US" sz="1400" b="1" i="0" baseline="0" err="1" smtClean="0">
                          <a:solidFill>
                            <a:srgbClr val="2A33EE"/>
                          </a:solidFill>
                          <a:latin typeface="Arial"/>
                        </a:rPr>
                        <a:t> </a:t>
                      </a:r>
                      <a:r>
                        <a:rPr lang="en-US" sz="1400" b="1" i="0" baseline="0" smtClean="0">
                          <a:solidFill>
                            <a:srgbClr val="2A33EE"/>
                          </a:solidFill>
                          <a:latin typeface="Arial"/>
                        </a:rPr>
                        <a:t>(t)</a:t>
                      </a:r>
                      <a:r>
                        <a:rPr lang="ru-RU" sz="1400" b="1" i="0" dirty="0" smtClean="0">
                          <a:solidFill>
                            <a:srgbClr val="2A33EE"/>
                          </a:solidFill>
                          <a:latin typeface="Arial"/>
                        </a:rPr>
                        <a:t>?</a:t>
                      </a:r>
                      <a:endParaRPr lang="en-US" sz="1400" b="1" i="0" dirty="0" smtClean="0">
                        <a:solidFill>
                          <a:srgbClr val="2A33EE"/>
                        </a:solidFill>
                        <a:latin typeface="Arial"/>
                      </a:endParaRPr>
                    </a:p>
                    <a:p>
                      <a:r>
                        <a:rPr lang="ru-RU" sz="1400" b="1" i="0" dirty="0" smtClean="0">
                          <a:solidFill>
                            <a:srgbClr val="2A33EE"/>
                          </a:solidFill>
                          <a:latin typeface="Arial"/>
                        </a:rPr>
                        <a:t>А</a:t>
                      </a: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. скорость</a:t>
                      </a:r>
                      <a:b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</a:b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Б. ускорение</a:t>
                      </a:r>
                      <a:b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</a:b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В. коэффициент</a:t>
                      </a:r>
                      <a:b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</a:b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Г.не знаю</a:t>
                      </a:r>
                    </a:p>
                  </a:txBody>
                  <a:tcPr marL="66675" marR="66675" marT="66675" marB="666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8784"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rgbClr val="2A33EE"/>
                          </a:solidFill>
                          <a:latin typeface="Arial"/>
                        </a:rPr>
                        <a:t>2.Материальная </a:t>
                      </a: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точка движется по закону </a:t>
                      </a:r>
                      <a:r>
                        <a:rPr lang="ru-RU" sz="1400" b="1" i="0" dirty="0" err="1">
                          <a:solidFill>
                            <a:srgbClr val="2A33EE"/>
                          </a:solidFill>
                          <a:latin typeface="Arial"/>
                        </a:rPr>
                        <a:t>s</a:t>
                      </a: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(</a:t>
                      </a:r>
                      <a:r>
                        <a:rPr lang="ru-RU" sz="1400" b="1" i="0" dirty="0" err="1">
                          <a:solidFill>
                            <a:srgbClr val="2A33EE"/>
                          </a:solidFill>
                          <a:latin typeface="Arial"/>
                        </a:rPr>
                        <a:t>t</a:t>
                      </a: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) = 2t</a:t>
                      </a:r>
                      <a:r>
                        <a:rPr lang="ru-RU" sz="1400" b="1" i="0" baseline="30000" dirty="0">
                          <a:solidFill>
                            <a:srgbClr val="2A33EE"/>
                          </a:solidFill>
                          <a:latin typeface="Arial"/>
                        </a:rPr>
                        <a:t>3</a:t>
                      </a: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-3t. Чему равна скорость в момент времени </a:t>
                      </a:r>
                      <a:r>
                        <a:rPr lang="ru-RU" sz="1400" b="1" i="0" dirty="0" err="1">
                          <a:solidFill>
                            <a:srgbClr val="2A33EE"/>
                          </a:solidFill>
                          <a:latin typeface="Arial"/>
                        </a:rPr>
                        <a:t>t</a:t>
                      </a: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 =3с</a:t>
                      </a:r>
                      <a:r>
                        <a:rPr lang="ru-RU" sz="1400" b="1" i="0" dirty="0" smtClean="0">
                          <a:solidFill>
                            <a:srgbClr val="2A33EE"/>
                          </a:solidFill>
                          <a:latin typeface="Arial"/>
                        </a:rPr>
                        <a:t>?</a:t>
                      </a:r>
                    </a:p>
                    <a:p>
                      <a:r>
                        <a:rPr lang="ru-RU" sz="1400" b="1" i="0" dirty="0" smtClean="0">
                          <a:solidFill>
                            <a:srgbClr val="2A33EE"/>
                          </a:solidFill>
                          <a:latin typeface="Arial"/>
                        </a:rPr>
                        <a:t>А</a:t>
                      </a: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. 54</a:t>
                      </a:r>
                      <a:b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</a:b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Б. 51</a:t>
                      </a:r>
                      <a:b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</a:b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В. 57</a:t>
                      </a:r>
                      <a:b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</a:b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Г. 62</a:t>
                      </a:r>
                    </a:p>
                  </a:txBody>
                  <a:tcPr marL="66675" marR="66675" marT="66675" marB="666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rgbClr val="2A33EE"/>
                          </a:solidFill>
                          <a:latin typeface="Arial"/>
                        </a:rPr>
                        <a:t>2.Материальная </a:t>
                      </a: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точка движется по закону </a:t>
                      </a:r>
                      <a:r>
                        <a:rPr lang="ru-RU" sz="1400" b="1" i="0" dirty="0" err="1">
                          <a:solidFill>
                            <a:srgbClr val="2A33EE"/>
                          </a:solidFill>
                          <a:latin typeface="Arial"/>
                        </a:rPr>
                        <a:t>s</a:t>
                      </a: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(</a:t>
                      </a:r>
                      <a:r>
                        <a:rPr lang="ru-RU" sz="1400" b="1" i="0" dirty="0" err="1">
                          <a:solidFill>
                            <a:srgbClr val="2A33EE"/>
                          </a:solidFill>
                          <a:latin typeface="Arial"/>
                        </a:rPr>
                        <a:t>t</a:t>
                      </a: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) = 2t</a:t>
                      </a:r>
                      <a:r>
                        <a:rPr lang="ru-RU" sz="1400" b="1" i="0" baseline="30000" dirty="0">
                          <a:solidFill>
                            <a:srgbClr val="2A33EE"/>
                          </a:solidFill>
                          <a:latin typeface="Arial"/>
                        </a:rPr>
                        <a:t>3</a:t>
                      </a: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+4t. Чему равна скорость в момент времени </a:t>
                      </a:r>
                      <a:r>
                        <a:rPr lang="ru-RU" sz="1400" b="1" i="0" dirty="0" err="1">
                          <a:solidFill>
                            <a:srgbClr val="2A33EE"/>
                          </a:solidFill>
                          <a:latin typeface="Arial"/>
                        </a:rPr>
                        <a:t>t</a:t>
                      </a: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 =2с</a:t>
                      </a:r>
                      <a:r>
                        <a:rPr lang="ru-RU" sz="1400" b="1" i="0" dirty="0" smtClean="0">
                          <a:solidFill>
                            <a:srgbClr val="2A33EE"/>
                          </a:solidFill>
                          <a:latin typeface="Arial"/>
                        </a:rPr>
                        <a:t>?</a:t>
                      </a:r>
                    </a:p>
                    <a:p>
                      <a:r>
                        <a:rPr lang="ru-RU" sz="1400" b="1" i="0" dirty="0" smtClean="0">
                          <a:solidFill>
                            <a:srgbClr val="2A33EE"/>
                          </a:solidFill>
                          <a:latin typeface="Arial"/>
                        </a:rPr>
                        <a:t>А</a:t>
                      </a: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. 20</a:t>
                      </a:r>
                      <a:b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</a:b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Б. 28</a:t>
                      </a:r>
                      <a:b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</a:b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В. 30</a:t>
                      </a:r>
                      <a:b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</a:b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Г. 32</a:t>
                      </a:r>
                    </a:p>
                  </a:txBody>
                  <a:tcPr marL="66675" marR="66675" marT="66675" marB="666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68784"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rgbClr val="2A33EE"/>
                          </a:solidFill>
                          <a:latin typeface="Arial"/>
                        </a:rPr>
                        <a:t>3.Движение </a:t>
                      </a: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материальной точки описывается уравнением </a:t>
                      </a:r>
                      <a:endParaRPr lang="ru-RU" sz="1400" b="1" i="0" dirty="0" smtClean="0">
                        <a:solidFill>
                          <a:srgbClr val="2A33EE"/>
                        </a:solidFill>
                        <a:latin typeface="Arial"/>
                      </a:endParaRPr>
                    </a:p>
                    <a:p>
                      <a:r>
                        <a:rPr lang="ru-RU" sz="1400" b="1" i="0" dirty="0" err="1" smtClean="0">
                          <a:solidFill>
                            <a:srgbClr val="2A33EE"/>
                          </a:solidFill>
                          <a:latin typeface="Arial"/>
                        </a:rPr>
                        <a:t>x</a:t>
                      </a:r>
                      <a:r>
                        <a:rPr lang="ru-RU" sz="1400" b="1" i="0" dirty="0" smtClean="0">
                          <a:solidFill>
                            <a:srgbClr val="2A33EE"/>
                          </a:solidFill>
                          <a:latin typeface="Arial"/>
                        </a:rPr>
                        <a:t> </a:t>
                      </a: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= 2 </a:t>
                      </a:r>
                      <a:r>
                        <a:rPr lang="ru-RU" sz="1400" b="1" i="0" dirty="0" err="1" smtClean="0">
                          <a:solidFill>
                            <a:srgbClr val="2A33EE"/>
                          </a:solidFill>
                          <a:latin typeface="Arial"/>
                        </a:rPr>
                        <a:t>cos</a:t>
                      </a:r>
                      <a:r>
                        <a:rPr lang="ru-RU" sz="1400" b="1" i="0" dirty="0" smtClean="0">
                          <a:solidFill>
                            <a:srgbClr val="2A33EE"/>
                          </a:solidFill>
                          <a:latin typeface="Arial"/>
                        </a:rPr>
                        <a:t> (</a:t>
                      </a: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 </a:t>
                      </a:r>
                      <a:r>
                        <a:rPr lang="ru-RU" sz="1400" b="1" i="0" dirty="0" smtClean="0">
                          <a:solidFill>
                            <a:srgbClr val="2A33EE"/>
                          </a:solidFill>
                          <a:latin typeface="Arial"/>
                        </a:rPr>
                        <a:t>  /</a:t>
                      </a: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2t </a:t>
                      </a:r>
                      <a:r>
                        <a:rPr lang="ru-RU" sz="1400" b="1" i="0" dirty="0" smtClean="0">
                          <a:solidFill>
                            <a:srgbClr val="2A33EE"/>
                          </a:solidFill>
                          <a:latin typeface="Arial"/>
                        </a:rPr>
                        <a:t>+  </a:t>
                      </a: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 /8). Определите максимальное значение </a:t>
                      </a:r>
                      <a:r>
                        <a:rPr lang="ru-RU" sz="1400" b="1" i="0" dirty="0" smtClean="0">
                          <a:solidFill>
                            <a:srgbClr val="2A33EE"/>
                          </a:solidFill>
                          <a:latin typeface="Arial"/>
                        </a:rPr>
                        <a:t>ускорения.</a:t>
                      </a:r>
                    </a:p>
                    <a:p>
                      <a:r>
                        <a:rPr lang="ru-RU" sz="1400" b="1" i="0" dirty="0" smtClean="0">
                          <a:solidFill>
                            <a:srgbClr val="2A33EE"/>
                          </a:solidFill>
                          <a:latin typeface="Arial"/>
                        </a:rPr>
                        <a:t>А.   </a:t>
                      </a: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 /2</a:t>
                      </a:r>
                      <a:b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</a:b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Б</a:t>
                      </a:r>
                      <a:r>
                        <a:rPr lang="ru-RU" sz="1400" b="1" i="0" dirty="0" smtClean="0">
                          <a:solidFill>
                            <a:srgbClr val="2A33EE"/>
                          </a:solidFill>
                          <a:latin typeface="Arial"/>
                        </a:rPr>
                        <a:t>.   </a:t>
                      </a: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 /4</a:t>
                      </a:r>
                      <a:b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</a:b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В. </a:t>
                      </a:r>
                      <a:r>
                        <a:rPr lang="ru-RU" sz="1400" b="1" i="0" dirty="0" smtClean="0">
                          <a:solidFill>
                            <a:srgbClr val="2A33EE"/>
                          </a:solidFill>
                          <a:latin typeface="Arial"/>
                        </a:rPr>
                        <a:t>  </a:t>
                      </a:r>
                      <a:r>
                        <a:rPr lang="ru-RU" sz="1400" b="1" i="0" baseline="30000" dirty="0" smtClean="0">
                          <a:solidFill>
                            <a:srgbClr val="2A33EE"/>
                          </a:solidFill>
                          <a:latin typeface="Arial"/>
                        </a:rPr>
                        <a:t>2</a:t>
                      </a:r>
                      <a:r>
                        <a:rPr lang="ru-RU" sz="1400" b="1" i="0" dirty="0" smtClean="0">
                          <a:solidFill>
                            <a:srgbClr val="2A33EE"/>
                          </a:solidFill>
                          <a:latin typeface="Arial"/>
                        </a:rPr>
                        <a:t>/4</a:t>
                      </a: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/>
                      </a:r>
                      <a:b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</a:b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Г. </a:t>
                      </a:r>
                      <a:r>
                        <a:rPr lang="ru-RU" sz="1400" b="1" i="0" dirty="0" smtClean="0">
                          <a:solidFill>
                            <a:srgbClr val="2A33EE"/>
                          </a:solidFill>
                          <a:latin typeface="Arial"/>
                        </a:rPr>
                        <a:t>    </a:t>
                      </a:r>
                      <a:r>
                        <a:rPr lang="ru-RU" sz="1400" b="1" i="0" baseline="30000" dirty="0" smtClean="0">
                          <a:solidFill>
                            <a:srgbClr val="2A33EE"/>
                          </a:solidFill>
                          <a:latin typeface="Arial"/>
                        </a:rPr>
                        <a:t>2</a:t>
                      </a:r>
                      <a:r>
                        <a:rPr lang="ru-RU" sz="1400" b="1" i="0" dirty="0" smtClean="0">
                          <a:solidFill>
                            <a:srgbClr val="2A33EE"/>
                          </a:solidFill>
                          <a:latin typeface="Arial"/>
                        </a:rPr>
                        <a:t>/2</a:t>
                      </a:r>
                      <a:endParaRPr lang="ru-RU" sz="1400" b="1" i="0" dirty="0">
                        <a:solidFill>
                          <a:srgbClr val="2A33EE"/>
                        </a:solidFill>
                        <a:latin typeface="Arial"/>
                      </a:endParaRPr>
                    </a:p>
                  </a:txBody>
                  <a:tcPr marL="66675" marR="66675" marT="66675" marB="666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b="1" i="0" dirty="0" smtClean="0">
                          <a:solidFill>
                            <a:srgbClr val="2A33EE"/>
                          </a:solidFill>
                          <a:latin typeface="Arial"/>
                        </a:rPr>
                        <a:t>3.Движение </a:t>
                      </a: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материальной точки описывается уравнением </a:t>
                      </a:r>
                      <a:endParaRPr lang="ru-RU" sz="1400" b="1" i="0" dirty="0" smtClean="0">
                        <a:solidFill>
                          <a:srgbClr val="2A33EE"/>
                        </a:solidFill>
                        <a:latin typeface="Arial"/>
                      </a:endParaRPr>
                    </a:p>
                    <a:p>
                      <a:r>
                        <a:rPr lang="ru-RU" sz="1400" b="1" i="0" dirty="0" smtClean="0">
                          <a:solidFill>
                            <a:srgbClr val="2A33EE"/>
                          </a:solidFill>
                          <a:latin typeface="Arial"/>
                        </a:rPr>
                        <a:t>   </a:t>
                      </a:r>
                      <a:r>
                        <a:rPr lang="ru-RU" sz="1400" b="1" i="0" dirty="0" err="1" smtClean="0">
                          <a:solidFill>
                            <a:srgbClr val="2A33EE"/>
                          </a:solidFill>
                          <a:latin typeface="Arial"/>
                        </a:rPr>
                        <a:t>x</a:t>
                      </a:r>
                      <a:r>
                        <a:rPr lang="ru-RU" sz="1400" b="1" i="0" dirty="0" smtClean="0">
                          <a:solidFill>
                            <a:srgbClr val="2A33EE"/>
                          </a:solidFill>
                          <a:latin typeface="Arial"/>
                        </a:rPr>
                        <a:t> </a:t>
                      </a: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= </a:t>
                      </a:r>
                      <a:r>
                        <a:rPr lang="ru-RU" sz="1400" b="1" i="0" dirty="0" err="1" smtClean="0">
                          <a:solidFill>
                            <a:srgbClr val="2A33EE"/>
                          </a:solidFill>
                          <a:latin typeface="Arial"/>
                        </a:rPr>
                        <a:t>cos</a:t>
                      </a:r>
                      <a:r>
                        <a:rPr lang="ru-RU" sz="1400" b="1" i="0" dirty="0" smtClean="0">
                          <a:solidFill>
                            <a:srgbClr val="2A33EE"/>
                          </a:solidFill>
                          <a:latin typeface="Arial"/>
                        </a:rPr>
                        <a:t> (</a:t>
                      </a: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 </a:t>
                      </a:r>
                      <a:r>
                        <a:rPr lang="ru-RU" sz="1400" b="1" i="0" dirty="0" smtClean="0">
                          <a:solidFill>
                            <a:srgbClr val="2A33EE"/>
                          </a:solidFill>
                          <a:latin typeface="Arial"/>
                        </a:rPr>
                        <a:t> /</a:t>
                      </a: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3t + </a:t>
                      </a:r>
                      <a:r>
                        <a:rPr lang="ru-RU" sz="1400" b="1" i="0" dirty="0" smtClean="0">
                          <a:solidFill>
                            <a:srgbClr val="2A33EE"/>
                          </a:solidFill>
                          <a:latin typeface="Arial"/>
                        </a:rPr>
                        <a:t> /12</a:t>
                      </a: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). Определите максимальное значение </a:t>
                      </a:r>
                      <a:r>
                        <a:rPr lang="ru-RU" sz="1400" b="1" i="0" dirty="0" smtClean="0">
                          <a:solidFill>
                            <a:srgbClr val="2A33EE"/>
                          </a:solidFill>
                          <a:latin typeface="Arial"/>
                        </a:rPr>
                        <a:t>ускорения.</a:t>
                      </a:r>
                    </a:p>
                    <a:p>
                      <a:r>
                        <a:rPr lang="ru-RU" sz="1400" b="1" i="0" dirty="0" smtClean="0">
                          <a:solidFill>
                            <a:srgbClr val="2A33EE"/>
                          </a:solidFill>
                          <a:latin typeface="Arial"/>
                        </a:rPr>
                        <a:t>А</a:t>
                      </a: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. </a:t>
                      </a:r>
                      <a:r>
                        <a:rPr lang="ru-RU" sz="1400" b="1" i="0" dirty="0" smtClean="0">
                          <a:solidFill>
                            <a:srgbClr val="2A33EE"/>
                          </a:solidFill>
                          <a:latin typeface="Arial"/>
                        </a:rPr>
                        <a:t>   /</a:t>
                      </a: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9</a:t>
                      </a:r>
                      <a:b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</a:b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Б</a:t>
                      </a:r>
                      <a:r>
                        <a:rPr lang="ru-RU" sz="1400" b="1" i="0" dirty="0" smtClean="0">
                          <a:solidFill>
                            <a:srgbClr val="2A33EE"/>
                          </a:solidFill>
                          <a:latin typeface="Arial"/>
                        </a:rPr>
                        <a:t>.    /</a:t>
                      </a: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3</a:t>
                      </a:r>
                      <a:b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</a:b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В</a:t>
                      </a:r>
                      <a:r>
                        <a:rPr lang="ru-RU" sz="1400" b="1" i="0" dirty="0" smtClean="0">
                          <a:solidFill>
                            <a:srgbClr val="2A33EE"/>
                          </a:solidFill>
                          <a:latin typeface="Arial"/>
                        </a:rPr>
                        <a:t>.  </a:t>
                      </a: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 </a:t>
                      </a:r>
                      <a:r>
                        <a:rPr lang="ru-RU" sz="1400" b="1" i="0" baseline="30000" dirty="0">
                          <a:solidFill>
                            <a:srgbClr val="2A33EE"/>
                          </a:solidFill>
                          <a:latin typeface="Arial"/>
                        </a:rPr>
                        <a:t>2</a:t>
                      </a: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/9</a:t>
                      </a:r>
                      <a:b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</a:b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Г</a:t>
                      </a:r>
                      <a:r>
                        <a:rPr lang="ru-RU" sz="1400" b="1" i="0" dirty="0" smtClean="0">
                          <a:solidFill>
                            <a:srgbClr val="2A33EE"/>
                          </a:solidFill>
                          <a:latin typeface="Arial"/>
                        </a:rPr>
                        <a:t>.   </a:t>
                      </a: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 </a:t>
                      </a:r>
                      <a:r>
                        <a:rPr lang="ru-RU" sz="1400" b="1" i="0" baseline="30000" dirty="0">
                          <a:solidFill>
                            <a:srgbClr val="2A33EE"/>
                          </a:solidFill>
                          <a:latin typeface="Arial"/>
                        </a:rPr>
                        <a:t>2</a:t>
                      </a:r>
                      <a:r>
                        <a:rPr lang="ru-RU" sz="1400" b="1" i="0" dirty="0">
                          <a:solidFill>
                            <a:srgbClr val="2A33EE"/>
                          </a:solidFill>
                          <a:latin typeface="Arial"/>
                        </a:rPr>
                        <a:t>/3</a:t>
                      </a:r>
                    </a:p>
                  </a:txBody>
                  <a:tcPr marL="66675" marR="66675" marT="66675" marB="6667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5860" name="Rectangle 1"/>
          <p:cNvSpPr>
            <a:spLocks noChangeArrowheads="1"/>
          </p:cNvSpPr>
          <p:nvPr/>
        </p:nvSpPr>
        <p:spPr bwMode="auto">
          <a:xfrm>
            <a:off x="4286250" y="5786438"/>
            <a:ext cx="4071938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1200" b="1">
                <a:solidFill>
                  <a:srgbClr val="2A33EE"/>
                </a:solidFill>
              </a:rPr>
              <a:t>Ф.И.О…………………………………….</a:t>
            </a:r>
          </a:p>
          <a:p>
            <a:pPr eaLnBrk="0" hangingPunct="0"/>
            <a:r>
              <a:rPr lang="ru-RU" sz="1200" b="1">
                <a:solidFill>
                  <a:srgbClr val="2A33EE"/>
                </a:solidFill>
              </a:rPr>
              <a:t>Класс…………………………………….</a:t>
            </a:r>
          </a:p>
          <a:p>
            <a:pPr eaLnBrk="0" hangingPunct="0"/>
            <a:r>
              <a:rPr lang="ru-RU" sz="1200" b="1">
                <a:solidFill>
                  <a:srgbClr val="2A33EE"/>
                </a:solidFill>
              </a:rPr>
              <a:t>Дата……………………………………..</a:t>
            </a:r>
          </a:p>
          <a:p>
            <a:pPr eaLnBrk="0" hangingPunct="0"/>
            <a:r>
              <a:rPr lang="ru-RU" sz="1200" b="1">
                <a:solidFill>
                  <a:srgbClr val="2A33EE"/>
                </a:solidFill>
              </a:rPr>
              <a:t>Отметка…………………………………..</a:t>
            </a:r>
          </a:p>
        </p:txBody>
      </p:sp>
      <p:pic>
        <p:nvPicPr>
          <p:cNvPr id="35861" name="Picture 2" descr="img1.gif (88 bytes)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435600" y="4437063"/>
            <a:ext cx="95250" cy="8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62" name="Picture 3" descr="img1.gif (88 bytes)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931988" y="4435475"/>
            <a:ext cx="95250" cy="8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63" name="Picture 4" descr="img1.gif (88 bytes)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444750" y="4432300"/>
            <a:ext cx="95250" cy="8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64" name="Picture 5" descr="img1.gif (88 bytes)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903913" y="4441825"/>
            <a:ext cx="95250" cy="8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65" name="Picture 6" descr="img1.gif (88 bytes)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821238" y="4870450"/>
            <a:ext cx="95250" cy="8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66" name="Picture 7" descr="img1.gif (88 bytes)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814888" y="5075238"/>
            <a:ext cx="95250" cy="8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67" name="Picture 8" descr="img1.gif (88 bytes)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818063" y="5316538"/>
            <a:ext cx="95250" cy="8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68" name="Picture 9" descr="img1.gif (88 bytes)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799013" y="5540375"/>
            <a:ext cx="95250" cy="8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69" name="Picture 10" descr="img1.gif (88 bytes)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285875" y="4857750"/>
            <a:ext cx="95250" cy="8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70" name="Picture 11" descr="img1.gif (88 bytes)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279525" y="5084763"/>
            <a:ext cx="95250" cy="8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71" name="Picture 12" descr="img1.gif (88 bytes)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292225" y="5327650"/>
            <a:ext cx="95250" cy="8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872" name="Picture 13" descr="img1.gif (88 bytes)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304925" y="5526088"/>
            <a:ext cx="95250" cy="8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Прямоугольник 18"/>
          <p:cNvSpPr/>
          <p:nvPr/>
        </p:nvSpPr>
        <p:spPr>
          <a:xfrm>
            <a:off x="2500298" y="142852"/>
            <a:ext cx="3587842" cy="461665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+mn-lt"/>
                <a:cs typeface="+mn-cs"/>
              </a:rPr>
              <a:t>Диагностический тест</a:t>
            </a:r>
          </a:p>
        </p:txBody>
      </p:sp>
      <p:sp>
        <p:nvSpPr>
          <p:cNvPr id="35874" name="AutoShape 34">
            <a:hlinkClick r:id="rId3" action="ppaction://hlinksldjump"/>
          </p:cNvPr>
          <p:cNvSpPr>
            <a:spLocks noChangeArrowheads="1"/>
          </p:cNvSpPr>
          <p:nvPr/>
        </p:nvSpPr>
        <p:spPr bwMode="auto">
          <a:xfrm>
            <a:off x="8101013" y="6237288"/>
            <a:ext cx="792162" cy="360362"/>
          </a:xfrm>
          <a:prstGeom prst="leftArrow">
            <a:avLst>
              <a:gd name="adj1" fmla="val 50000"/>
              <a:gd name="adj2" fmla="val 5495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Дата 1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A750815-AE99-488D-865C-8C2ECD1B1BC1}" type="datetime1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03.04.2013</a:t>
            </a:fld>
            <a:endParaRPr lang="ru-RU" smtClean="0">
              <a:cs typeface="Arial" charset="0"/>
            </a:endParaRPr>
          </a:p>
        </p:txBody>
      </p:sp>
      <p:sp>
        <p:nvSpPr>
          <p:cNvPr id="16386" name="Нижний колонтитул 2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mtClean="0">
                <a:cs typeface="Arial" charset="0"/>
              </a:rPr>
              <a:t>Гимназия №10ЛИК</a:t>
            </a:r>
          </a:p>
        </p:txBody>
      </p:sp>
      <p:sp>
        <p:nvSpPr>
          <p:cNvPr id="16387" name="Номер слайда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1DC8CB1-A363-4E3E-AD63-43AE521D8AAC}" type="slidenum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ru-RU" smtClean="0">
              <a:cs typeface="Arial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480443" y="214290"/>
            <a:ext cx="649889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Кейс задач по механике</a:t>
            </a:r>
          </a:p>
        </p:txBody>
      </p:sp>
      <p:sp>
        <p:nvSpPr>
          <p:cNvPr id="13318" name="Rectangle 1"/>
          <p:cNvSpPr>
            <a:spLocks noChangeArrowheads="1"/>
          </p:cNvSpPr>
          <p:nvPr/>
        </p:nvSpPr>
        <p:spPr bwMode="auto">
          <a:xfrm>
            <a:off x="357188" y="957263"/>
            <a:ext cx="8572500" cy="4559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marL="228600" indent="-228600">
              <a:buFontTx/>
              <a:buAutoNum type="arabicPeriod"/>
            </a:pPr>
            <a:r>
              <a:rPr lang="ru-RU" sz="1400" b="1">
                <a:solidFill>
                  <a:srgbClr val="2A33EE"/>
                </a:solidFill>
              </a:rPr>
              <a:t>Известно, что тело массой 5 кг движется прямолинейно по закону </a:t>
            </a:r>
            <a:r>
              <a:rPr lang="ru-RU" sz="1400" b="1">
                <a:solidFill>
                  <a:srgbClr val="2A33EE"/>
                </a:solidFill>
                <a:hlinkClick r:id="rId2" action="ppaction://hlinksldjump"/>
              </a:rPr>
              <a:t>s(t)= t</a:t>
            </a:r>
            <a:r>
              <a:rPr lang="ru-RU" sz="1400" b="1" baseline="30000">
                <a:solidFill>
                  <a:srgbClr val="2A33EE"/>
                </a:solidFill>
                <a:hlinkClick r:id="rId2" action="ppaction://hlinksldjump"/>
              </a:rPr>
              <a:t>2</a:t>
            </a:r>
            <a:r>
              <a:rPr lang="ru-RU" sz="1400" b="1">
                <a:solidFill>
                  <a:srgbClr val="2A33EE"/>
                </a:solidFill>
                <a:hlinkClick r:id="rId2" action="ppaction://hlinksldjump"/>
              </a:rPr>
              <a:t>+2. </a:t>
            </a:r>
            <a:r>
              <a:rPr lang="ru-RU" sz="1400" b="1">
                <a:solidFill>
                  <a:srgbClr val="2A33EE"/>
                </a:solidFill>
              </a:rPr>
              <a:t>Найдите кинетическую энергию тела через 2 с после начала движения.</a:t>
            </a:r>
          </a:p>
          <a:p>
            <a:pPr marL="228600" indent="-228600" eaLnBrk="0" hangingPunct="0"/>
            <a:r>
              <a:rPr lang="ru-RU" sz="1400" b="1">
                <a:solidFill>
                  <a:srgbClr val="2A33EE"/>
                </a:solidFill>
              </a:rPr>
              <a:t>2. Найдите силу F, действующую на материальную точку с массой 10 кг, движущуюся прямолинейно по закону </a:t>
            </a:r>
            <a:r>
              <a:rPr lang="ru-RU" sz="1400" b="1">
                <a:solidFill>
                  <a:srgbClr val="2A33EE"/>
                </a:solidFill>
                <a:hlinkClick r:id="rId3" action="ppaction://hlinksldjump"/>
              </a:rPr>
              <a:t>х(t) = 2t</a:t>
            </a:r>
            <a:r>
              <a:rPr lang="ru-RU" sz="1400" b="1" baseline="30000">
                <a:solidFill>
                  <a:srgbClr val="2A33EE"/>
                </a:solidFill>
                <a:hlinkClick r:id="rId3" action="ppaction://hlinksldjump"/>
              </a:rPr>
              <a:t>3</a:t>
            </a:r>
            <a:r>
              <a:rPr lang="ru-RU" sz="1400" b="1">
                <a:solidFill>
                  <a:srgbClr val="2A33EE"/>
                </a:solidFill>
                <a:hlinkClick r:id="rId3" action="ppaction://hlinksldjump"/>
              </a:rPr>
              <a:t>- t</a:t>
            </a:r>
            <a:r>
              <a:rPr lang="ru-RU" sz="1400" b="1" baseline="30000">
                <a:solidFill>
                  <a:srgbClr val="2A33EE"/>
                </a:solidFill>
                <a:hlinkClick r:id="rId3" action="ppaction://hlinksldjump"/>
              </a:rPr>
              <a:t>2</a:t>
            </a:r>
            <a:r>
              <a:rPr lang="ru-RU" sz="1400" b="1">
                <a:solidFill>
                  <a:srgbClr val="2A33EE"/>
                </a:solidFill>
              </a:rPr>
              <a:t> при t = 2с.</a:t>
            </a:r>
          </a:p>
          <a:p>
            <a:pPr marL="228600" indent="-228600" eaLnBrk="0" hangingPunct="0"/>
            <a:r>
              <a:rPr lang="ru-RU" sz="1400" b="1">
                <a:solidFill>
                  <a:srgbClr val="2A33EE"/>
                </a:solidFill>
              </a:rPr>
              <a:t>3. Движение материальной точки описывается уравнением </a:t>
            </a:r>
            <a:r>
              <a:rPr lang="ru-RU" sz="1400" b="1">
                <a:solidFill>
                  <a:srgbClr val="2A33EE"/>
                </a:solidFill>
                <a:hlinkClick r:id="rId4" action="ppaction://hlinksldjump"/>
              </a:rPr>
              <a:t>x = 2 sin(    /2t +   /4). </a:t>
            </a:r>
            <a:r>
              <a:rPr lang="ru-RU" sz="1400" b="1">
                <a:solidFill>
                  <a:srgbClr val="2A33EE"/>
                </a:solidFill>
              </a:rPr>
              <a:t>Определите максимальные значения скорости и ускорения.</a:t>
            </a:r>
          </a:p>
          <a:p>
            <a:pPr marL="228600" indent="-228600" eaLnBrk="0" hangingPunct="0"/>
            <a:r>
              <a:rPr lang="ru-RU" sz="1400" b="1">
                <a:solidFill>
                  <a:srgbClr val="2A33EE"/>
                </a:solidFill>
              </a:rPr>
              <a:t>4. Колебательное движение точки описывается уравнением </a:t>
            </a:r>
            <a:r>
              <a:rPr lang="ru-RU" sz="1400" b="1">
                <a:solidFill>
                  <a:srgbClr val="2A33EE"/>
                </a:solidFill>
                <a:hlinkClick r:id="rId5" action="ppaction://hlinksldjump"/>
              </a:rPr>
              <a:t>x = 0,05 cos 20    t. </a:t>
            </a:r>
            <a:r>
              <a:rPr lang="ru-RU" sz="1400" b="1">
                <a:solidFill>
                  <a:srgbClr val="2A33EE"/>
                </a:solidFill>
              </a:rPr>
              <a:t>Найти координату, скорость и ускорение спустя 1/60 с после момента времени t = 0.</a:t>
            </a:r>
          </a:p>
          <a:p>
            <a:pPr marL="228600" indent="-228600" eaLnBrk="0" hangingPunct="0"/>
            <a:r>
              <a:rPr lang="ru-RU" sz="1400" b="1">
                <a:solidFill>
                  <a:srgbClr val="2A33EE"/>
                </a:solidFill>
              </a:rPr>
              <a:t>5. Закон изменения температуры тела в зависимости от времени задаётся уравнением T = </a:t>
            </a:r>
            <a:r>
              <a:rPr lang="ru-RU" sz="1400" b="1">
                <a:solidFill>
                  <a:srgbClr val="2A33EE"/>
                </a:solidFill>
                <a:hlinkClick r:id="rId6" action="ppaction://hlinksldjump"/>
              </a:rPr>
              <a:t>0,2t</a:t>
            </a:r>
            <a:r>
              <a:rPr lang="ru-RU" sz="1400" b="1" baseline="30000">
                <a:solidFill>
                  <a:srgbClr val="2A33EE"/>
                </a:solidFill>
                <a:hlinkClick r:id="rId6" action="ppaction://hlinksldjump"/>
              </a:rPr>
              <a:t>2</a:t>
            </a:r>
            <a:r>
              <a:rPr lang="ru-RU" sz="1400" b="1">
                <a:solidFill>
                  <a:srgbClr val="2A33EE"/>
                </a:solidFill>
              </a:rPr>
              <a:t>. С какой скоростью изменяется температура тела в момент времени 5 с?</a:t>
            </a:r>
          </a:p>
          <a:p>
            <a:pPr marL="228600" indent="-228600" eaLnBrk="0" hangingPunct="0"/>
            <a:r>
              <a:rPr lang="ru-RU" sz="1400" b="1">
                <a:solidFill>
                  <a:srgbClr val="2A33EE"/>
                </a:solidFill>
              </a:rPr>
              <a:t>6. Изменение силы тока в зависимости от времени задано уравнением </a:t>
            </a:r>
            <a:r>
              <a:rPr lang="ru-RU" sz="1400" b="1">
                <a:solidFill>
                  <a:srgbClr val="2A33EE"/>
                </a:solidFill>
                <a:hlinkClick r:id="rId7" action="ppaction://hlinksldjump"/>
              </a:rPr>
              <a:t>I = 2t</a:t>
            </a:r>
            <a:r>
              <a:rPr lang="ru-RU" sz="1400" b="1" baseline="30000">
                <a:solidFill>
                  <a:srgbClr val="2A33EE"/>
                </a:solidFill>
                <a:hlinkClick r:id="rId7" action="ppaction://hlinksldjump"/>
              </a:rPr>
              <a:t>2</a:t>
            </a:r>
            <a:r>
              <a:rPr lang="ru-RU" sz="1400" b="1">
                <a:solidFill>
                  <a:srgbClr val="2A33EE"/>
                </a:solidFill>
                <a:hlinkClick r:id="rId7" action="ppaction://hlinksldjump"/>
              </a:rPr>
              <a:t> – 5t</a:t>
            </a:r>
            <a:r>
              <a:rPr lang="ru-RU" sz="1400" b="1">
                <a:solidFill>
                  <a:srgbClr val="2A33EE"/>
                </a:solidFill>
              </a:rPr>
              <a:t>. Найдите скорость изменения силы тока в момент времени 10 с.</a:t>
            </a:r>
          </a:p>
          <a:p>
            <a:pPr marL="228600" indent="-228600" eaLnBrk="0" hangingPunct="0"/>
            <a:r>
              <a:rPr lang="ru-RU" sz="1400" b="1">
                <a:solidFill>
                  <a:srgbClr val="2A33EE"/>
                </a:solidFill>
              </a:rPr>
              <a:t>7. Маховик вращается вокруг оси по закону   </a:t>
            </a:r>
            <a:r>
              <a:rPr lang="ru-RU" sz="1400" b="1">
                <a:solidFill>
                  <a:srgbClr val="2A33EE"/>
                </a:solidFill>
                <a:hlinkClick r:id="rId8" action="ppaction://hlinksldjump"/>
              </a:rPr>
              <a:t>(t) = t</a:t>
            </a:r>
            <a:r>
              <a:rPr lang="ru-RU" sz="1400" b="1" baseline="30000">
                <a:solidFill>
                  <a:srgbClr val="2A33EE"/>
                </a:solidFill>
                <a:hlinkClick r:id="rId8" action="ppaction://hlinksldjump"/>
              </a:rPr>
              <a:t>4</a:t>
            </a:r>
            <a:r>
              <a:rPr lang="ru-RU" sz="1400" b="1">
                <a:solidFill>
                  <a:srgbClr val="2A33EE"/>
                </a:solidFill>
                <a:hlinkClick r:id="rId8" action="ppaction://hlinksldjump"/>
              </a:rPr>
              <a:t> – 1. </a:t>
            </a:r>
            <a:r>
              <a:rPr lang="ru-RU" sz="1400" b="1">
                <a:solidFill>
                  <a:srgbClr val="2A33EE"/>
                </a:solidFill>
              </a:rPr>
              <a:t>Найдите его угловую скорость </a:t>
            </a:r>
            <a:r>
              <a:rPr lang="ru-RU" sz="1400" b="1" i="1">
                <a:solidFill>
                  <a:srgbClr val="2A33EE"/>
                </a:solidFill>
              </a:rPr>
              <a:t>w</a:t>
            </a:r>
            <a:r>
              <a:rPr lang="ru-RU" sz="1400" b="1">
                <a:solidFill>
                  <a:srgbClr val="2A33EE"/>
                </a:solidFill>
              </a:rPr>
              <a:t> в момент времени t и t=2 с.</a:t>
            </a:r>
          </a:p>
          <a:p>
            <a:pPr marL="228600" indent="-228600" eaLnBrk="0" hangingPunct="0"/>
            <a:r>
              <a:rPr lang="ru-RU" sz="1400" b="1">
                <a:solidFill>
                  <a:srgbClr val="2A33EE"/>
                </a:solidFill>
              </a:rPr>
              <a:t>8. При вращении проволочной рамки в однородном магнитном поле пронизывающий рамку магнитный поток изменяется в зависимости от времени по закону </a:t>
            </a:r>
            <a:r>
              <a:rPr lang="ru-RU" sz="1400" b="1">
                <a:solidFill>
                  <a:srgbClr val="2A33EE"/>
                </a:solidFill>
                <a:hlinkClick r:id="rId9" action="ppaction://hlinksldjump"/>
              </a:rPr>
              <a:t>Ф = 10</a:t>
            </a:r>
            <a:r>
              <a:rPr lang="ru-RU" sz="1400" b="1" baseline="30000">
                <a:solidFill>
                  <a:srgbClr val="2A33EE"/>
                </a:solidFill>
                <a:hlinkClick r:id="rId9" action="ppaction://hlinksldjump"/>
              </a:rPr>
              <a:t>-2</a:t>
            </a:r>
            <a:r>
              <a:rPr lang="ru-RU" sz="1400" b="1">
                <a:solidFill>
                  <a:srgbClr val="2A33EE"/>
                </a:solidFill>
                <a:hlinkClick r:id="rId9" action="ppaction://hlinksldjump"/>
              </a:rPr>
              <a:t>cos 10     t. </a:t>
            </a:r>
            <a:r>
              <a:rPr lang="ru-RU" sz="1400" b="1">
                <a:solidFill>
                  <a:srgbClr val="2A33EE"/>
                </a:solidFill>
              </a:rPr>
              <a:t>Вычислив производную Ф</a:t>
            </a:r>
            <a:r>
              <a:rPr lang="ru-RU" sz="1400" b="1" baseline="30000">
                <a:solidFill>
                  <a:srgbClr val="2A33EE"/>
                </a:solidFill>
              </a:rPr>
              <a:t>,</a:t>
            </a:r>
            <a:r>
              <a:rPr lang="ru-RU" sz="1400" b="1" baseline="-30000">
                <a:solidFill>
                  <a:srgbClr val="2A33EE"/>
                </a:solidFill>
              </a:rPr>
              <a:t>t</a:t>
            </a:r>
            <a:r>
              <a:rPr lang="ru-RU" sz="1400" b="1">
                <a:solidFill>
                  <a:srgbClr val="2A33EE"/>
                </a:solidFill>
              </a:rPr>
              <a:t> , написать формулу зависимости ЭДС от времени      =      (t). Определить максимальное значение магнитного потока и ЭДС.</a:t>
            </a:r>
          </a:p>
          <a:p>
            <a:pPr marL="228600" indent="-228600" eaLnBrk="0" hangingPunct="0"/>
            <a:r>
              <a:rPr lang="ru-RU" sz="1400" b="1">
                <a:solidFill>
                  <a:srgbClr val="2A33EE"/>
                </a:solidFill>
              </a:rPr>
              <a:t>9. Заряд </a:t>
            </a:r>
            <a:r>
              <a:rPr lang="ru-RU" sz="1400" b="1" i="1">
                <a:solidFill>
                  <a:srgbClr val="2A33EE"/>
                </a:solidFill>
              </a:rPr>
              <a:t>q</a:t>
            </a:r>
            <a:r>
              <a:rPr lang="ru-RU" sz="1400" b="1">
                <a:solidFill>
                  <a:srgbClr val="2A33EE"/>
                </a:solidFill>
              </a:rPr>
              <a:t> на пластинах конденсатора изменяется по закону </a:t>
            </a:r>
            <a:r>
              <a:rPr lang="ru-RU" sz="1400" b="1" i="1">
                <a:solidFill>
                  <a:srgbClr val="2A33EE"/>
                </a:solidFill>
                <a:hlinkClick r:id="rId10" action="ppaction://hlinksldjump"/>
              </a:rPr>
              <a:t>q</a:t>
            </a:r>
            <a:r>
              <a:rPr lang="ru-RU" sz="1400" b="1">
                <a:solidFill>
                  <a:srgbClr val="2A33EE"/>
                </a:solidFill>
                <a:hlinkClick r:id="rId10" action="ppaction://hlinksldjump"/>
              </a:rPr>
              <a:t> = 10 </a:t>
            </a:r>
            <a:r>
              <a:rPr lang="ru-RU" sz="1400" b="1" baseline="30000">
                <a:solidFill>
                  <a:srgbClr val="2A33EE"/>
                </a:solidFill>
                <a:hlinkClick r:id="rId10" action="ppaction://hlinksldjump"/>
              </a:rPr>
              <a:t>- 6</a:t>
            </a:r>
            <a:r>
              <a:rPr lang="ru-RU" sz="1400" b="1">
                <a:solidFill>
                  <a:srgbClr val="2A33EE"/>
                </a:solidFill>
                <a:hlinkClick r:id="rId10" action="ppaction://hlinksldjump"/>
              </a:rPr>
              <a:t>cos 10</a:t>
            </a:r>
            <a:r>
              <a:rPr lang="ru-RU" sz="1400" b="1" baseline="30000">
                <a:solidFill>
                  <a:srgbClr val="2A33EE"/>
                </a:solidFill>
                <a:hlinkClick r:id="rId10" action="ppaction://hlinksldjump"/>
              </a:rPr>
              <a:t>4    </a:t>
            </a:r>
            <a:r>
              <a:rPr lang="ru-RU" sz="1400" b="1">
                <a:solidFill>
                  <a:srgbClr val="2A33EE"/>
                </a:solidFill>
                <a:hlinkClick r:id="rId10" action="ppaction://hlinksldjump"/>
              </a:rPr>
              <a:t>   </a:t>
            </a:r>
            <a:r>
              <a:rPr lang="ru-RU" sz="1400" b="1">
                <a:solidFill>
                  <a:srgbClr val="2A33EE"/>
                </a:solidFill>
              </a:rPr>
              <a:t>t. Записать закон зависимости силы тока от времени i= i(t), вычислив производную </a:t>
            </a:r>
            <a:r>
              <a:rPr lang="ru-RU" sz="1400" b="1" i="1">
                <a:solidFill>
                  <a:srgbClr val="2A33EE"/>
                </a:solidFill>
              </a:rPr>
              <a:t>q</a:t>
            </a:r>
            <a:r>
              <a:rPr lang="ru-RU" sz="1400" b="1" i="1" baseline="30000">
                <a:solidFill>
                  <a:srgbClr val="2A33EE"/>
                </a:solidFill>
              </a:rPr>
              <a:t>,</a:t>
            </a:r>
            <a:r>
              <a:rPr lang="ru-RU" sz="1400" b="1" baseline="-30000">
                <a:solidFill>
                  <a:srgbClr val="2A33EE"/>
                </a:solidFill>
              </a:rPr>
              <a:t>t</a:t>
            </a:r>
            <a:r>
              <a:rPr lang="ru-RU" sz="1400" b="1">
                <a:solidFill>
                  <a:srgbClr val="2A33EE"/>
                </a:solidFill>
              </a:rPr>
              <a:t>. Определить максимальное значение электрического заряда и силы тока.</a:t>
            </a:r>
          </a:p>
        </p:txBody>
      </p:sp>
      <p:pic>
        <p:nvPicPr>
          <p:cNvPr id="13319" name="Picture 2" descr="img1.gif (88 bytes)"/>
          <p:cNvPicPr>
            <a:picLocks noChangeAspect="1" noChangeArrowheads="1"/>
          </p:cNvPicPr>
          <p:nvPr/>
        </p:nvPicPr>
        <p:blipFill>
          <a:blip r:embed="rId11" cstate="email"/>
          <a:srcRect/>
          <a:stretch>
            <a:fillRect/>
          </a:stretch>
        </p:blipFill>
        <p:spPr bwMode="auto">
          <a:xfrm>
            <a:off x="7858125" y="4214813"/>
            <a:ext cx="176213" cy="15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0" name="Picture 6" descr="img1.gif (88 bytes)"/>
          <p:cNvPicPr>
            <a:picLocks noChangeAspect="1" noChangeArrowheads="1"/>
          </p:cNvPicPr>
          <p:nvPr/>
        </p:nvPicPr>
        <p:blipFill>
          <a:blip r:embed="rId11" cstate="email"/>
          <a:srcRect/>
          <a:stretch>
            <a:fillRect/>
          </a:stretch>
        </p:blipFill>
        <p:spPr bwMode="auto">
          <a:xfrm>
            <a:off x="9466263" y="569913"/>
            <a:ext cx="95250" cy="8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1" name="Picture 7" descr="http://festival.1september.ru/articles/503863/img3.gif"/>
          <p:cNvPicPr>
            <a:picLocks noChangeAspect="1" noChangeArrowheads="1"/>
          </p:cNvPicPr>
          <p:nvPr/>
        </p:nvPicPr>
        <p:blipFill>
          <a:blip r:embed="rId12" cstate="email"/>
          <a:srcRect/>
          <a:stretch>
            <a:fillRect/>
          </a:stretch>
        </p:blipFill>
        <p:spPr bwMode="auto">
          <a:xfrm>
            <a:off x="13779500" y="569913"/>
            <a:ext cx="85725" cy="8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2" name="Picture 8" descr="http://festival.1september.ru/articles/503863/img3.gif"/>
          <p:cNvPicPr>
            <a:picLocks noChangeAspect="1" noChangeArrowheads="1"/>
          </p:cNvPicPr>
          <p:nvPr/>
        </p:nvPicPr>
        <p:blipFill>
          <a:blip r:embed="rId12" cstate="email"/>
          <a:srcRect/>
          <a:stretch>
            <a:fillRect/>
          </a:stretch>
        </p:blipFill>
        <p:spPr bwMode="auto">
          <a:xfrm>
            <a:off x="13958888" y="569913"/>
            <a:ext cx="85725" cy="8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3" name="Picture 11" descr="http://festival.1september.ru/articles/503863/img3.gif"/>
          <p:cNvPicPr>
            <a:picLocks noChangeAspect="1" noChangeArrowheads="1"/>
          </p:cNvPicPr>
          <p:nvPr/>
        </p:nvPicPr>
        <p:blipFill>
          <a:blip r:embed="rId12" cstate="email"/>
          <a:srcRect/>
          <a:stretch>
            <a:fillRect/>
          </a:stretch>
        </p:blipFill>
        <p:spPr bwMode="auto">
          <a:xfrm>
            <a:off x="7643813" y="4429125"/>
            <a:ext cx="214312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4" name="Picture 12" descr="http://festival.1september.ru/articles/503863/img3.gif"/>
          <p:cNvPicPr>
            <a:picLocks noChangeAspect="1" noChangeArrowheads="1"/>
          </p:cNvPicPr>
          <p:nvPr/>
        </p:nvPicPr>
        <p:blipFill>
          <a:blip r:embed="rId12" cstate="email"/>
          <a:srcRect/>
          <a:stretch>
            <a:fillRect/>
          </a:stretch>
        </p:blipFill>
        <p:spPr bwMode="auto">
          <a:xfrm>
            <a:off x="8072438" y="4429125"/>
            <a:ext cx="214312" cy="21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5" name="Picture 2" descr="img1.gif (88 bytes)"/>
          <p:cNvPicPr>
            <a:picLocks noChangeAspect="1" noChangeArrowheads="1"/>
          </p:cNvPicPr>
          <p:nvPr/>
        </p:nvPicPr>
        <p:blipFill>
          <a:blip r:embed="rId11" cstate="email"/>
          <a:srcRect/>
          <a:stretch>
            <a:fillRect/>
          </a:stretch>
        </p:blipFill>
        <p:spPr bwMode="auto">
          <a:xfrm>
            <a:off x="6500813" y="1857375"/>
            <a:ext cx="176212" cy="15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6" name="Picture 2" descr="img1.gif (88 bytes)"/>
          <p:cNvPicPr>
            <a:picLocks noChangeAspect="1" noChangeArrowheads="1"/>
          </p:cNvPicPr>
          <p:nvPr/>
        </p:nvPicPr>
        <p:blipFill>
          <a:blip r:embed="rId11" cstate="email"/>
          <a:srcRect/>
          <a:stretch>
            <a:fillRect/>
          </a:stretch>
        </p:blipFill>
        <p:spPr bwMode="auto">
          <a:xfrm>
            <a:off x="7043738" y="1876425"/>
            <a:ext cx="177800" cy="15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7" name="Picture 3" descr="img1.gif (88 bytes)"/>
          <p:cNvPicPr>
            <a:picLocks noChangeAspect="1" noChangeArrowheads="1"/>
          </p:cNvPicPr>
          <p:nvPr/>
        </p:nvPicPr>
        <p:blipFill>
          <a:blip r:embed="rId11" cstate="email"/>
          <a:srcRect/>
          <a:stretch>
            <a:fillRect/>
          </a:stretch>
        </p:blipFill>
        <p:spPr bwMode="auto">
          <a:xfrm>
            <a:off x="7104063" y="2332038"/>
            <a:ext cx="142875" cy="128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28" name="Picture 2" descr="img1.gif (88 bytes)"/>
          <p:cNvPicPr>
            <a:picLocks noChangeAspect="1" noChangeArrowheads="1"/>
          </p:cNvPicPr>
          <p:nvPr/>
        </p:nvPicPr>
        <p:blipFill>
          <a:blip r:embed="rId11" cstate="email"/>
          <a:srcRect/>
          <a:stretch>
            <a:fillRect/>
          </a:stretch>
        </p:blipFill>
        <p:spPr bwMode="auto">
          <a:xfrm>
            <a:off x="7212013" y="4860925"/>
            <a:ext cx="177800" cy="15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9" name="AutoShape 17">
            <a:hlinkClick r:id="rId13" action="ppaction://hlinksldjump"/>
          </p:cNvPr>
          <p:cNvSpPr>
            <a:spLocks noChangeArrowheads="1"/>
          </p:cNvSpPr>
          <p:nvPr/>
        </p:nvSpPr>
        <p:spPr bwMode="auto">
          <a:xfrm>
            <a:off x="7885113" y="5876925"/>
            <a:ext cx="358775" cy="360363"/>
          </a:xfrm>
          <a:prstGeom prst="smileyFace">
            <a:avLst>
              <a:gd name="adj" fmla="val 4653"/>
            </a:avLst>
          </a:prstGeom>
          <a:solidFill>
            <a:srgbClr val="FFFF99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rgbClr val="2A33EE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Дата 1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2390D8-3222-4DE0-B67E-C2D735E62401}" type="datetime1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03.04.2013</a:t>
            </a:fld>
            <a:endParaRPr lang="ru-RU" smtClean="0">
              <a:cs typeface="Arial" charset="0"/>
            </a:endParaRPr>
          </a:p>
        </p:txBody>
      </p:sp>
      <p:sp>
        <p:nvSpPr>
          <p:cNvPr id="17411" name="Нижний колонтитул 2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mtClean="0">
                <a:cs typeface="Arial" charset="0"/>
              </a:rPr>
              <a:t>Гимназия №10ЛИК</a:t>
            </a:r>
          </a:p>
        </p:txBody>
      </p:sp>
      <p:sp>
        <p:nvSpPr>
          <p:cNvPr id="17412" name="Номер слайда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3CBEE81-DB96-42C7-8DF6-46C119C0146E}" type="slidenum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ru-RU" smtClean="0">
              <a:cs typeface="Arial" charset="0"/>
            </a:endParaRPr>
          </a:p>
        </p:txBody>
      </p:sp>
      <p:sp>
        <p:nvSpPr>
          <p:cNvPr id="14341" name="TextBox 5"/>
          <p:cNvSpPr txBox="1">
            <a:spLocks noChangeArrowheads="1"/>
          </p:cNvSpPr>
          <p:nvPr/>
        </p:nvSpPr>
        <p:spPr bwMode="auto">
          <a:xfrm>
            <a:off x="4500563" y="1857375"/>
            <a:ext cx="378618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3200" b="1">
                <a:solidFill>
                  <a:srgbClr val="2A33EE"/>
                </a:solidFill>
                <a:latin typeface="Lucida Sans Unicode" pitchFamily="34" charset="0"/>
              </a:rPr>
              <a:t>Перемещение</a:t>
            </a:r>
          </a:p>
        </p:txBody>
      </p:sp>
      <p:pic>
        <p:nvPicPr>
          <p:cNvPr id="14342" name="Picture 4" descr="http://im3-tub-ru.yandex.net/i?id=43430966-53-72&amp;n=21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500688" y="2571750"/>
            <a:ext cx="263842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3" name="Прямоугольник 13"/>
          <p:cNvSpPr>
            <a:spLocks noChangeArrowheads="1"/>
          </p:cNvSpPr>
          <p:nvPr/>
        </p:nvSpPr>
        <p:spPr bwMode="auto">
          <a:xfrm>
            <a:off x="928688" y="714375"/>
            <a:ext cx="6786562" cy="954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2800" b="1">
                <a:solidFill>
                  <a:srgbClr val="2A33EE"/>
                </a:solidFill>
                <a:latin typeface="Lucida Sans Unicode" pitchFamily="34" charset="0"/>
              </a:rPr>
              <a:t>Задача о движении материальной точки под действием силы тяжести</a:t>
            </a:r>
          </a:p>
        </p:txBody>
      </p:sp>
      <p:pic>
        <p:nvPicPr>
          <p:cNvPr id="14344" name="Рисунок 8" descr="http://im4-tub-ru.yandex.net/i?id=44117565-63-72&amp;n=2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428750" y="4071938"/>
            <a:ext cx="1714500" cy="1643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5" name="Рисунок 9" descr="http://im5-tub-ru.yandex.net/i?id=136730895-10-72&amp;n=21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857625" y="4286250"/>
            <a:ext cx="2543175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6" name="Рисунок 10" descr="http://www.teoretmeh.ru/dinamika1.files/image364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1500188" y="2000250"/>
            <a:ext cx="2619375" cy="1895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Дата 1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90AA77B-C2C3-4863-B15A-F973550C45BC}" type="datetime1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03.04.2013</a:t>
            </a:fld>
            <a:endParaRPr lang="ru-RU" smtClean="0">
              <a:cs typeface="Arial" charset="0"/>
            </a:endParaRPr>
          </a:p>
        </p:txBody>
      </p:sp>
      <p:sp>
        <p:nvSpPr>
          <p:cNvPr id="18434" name="Нижний колонтитул 2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mtClean="0">
                <a:cs typeface="Arial" charset="0"/>
              </a:rPr>
              <a:t>Гимназия №10ЛИК</a:t>
            </a:r>
          </a:p>
        </p:txBody>
      </p:sp>
      <p:sp>
        <p:nvSpPr>
          <p:cNvPr id="18435" name="Номер слайда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771535D-09FC-4304-B208-8828B28ACE80}" type="slidenum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ru-RU" smtClean="0">
              <a:cs typeface="Arial" charset="0"/>
            </a:endParaRPr>
          </a:p>
        </p:txBody>
      </p:sp>
      <p:sp>
        <p:nvSpPr>
          <p:cNvPr id="15365" name="TextBox 6"/>
          <p:cNvSpPr txBox="1">
            <a:spLocks noChangeArrowheads="1"/>
          </p:cNvSpPr>
          <p:nvPr/>
        </p:nvSpPr>
        <p:spPr bwMode="auto">
          <a:xfrm>
            <a:off x="285750" y="214313"/>
            <a:ext cx="31432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3200" b="1">
                <a:solidFill>
                  <a:srgbClr val="7030A0"/>
                </a:solidFill>
                <a:latin typeface="Lucida Sans Unicode" pitchFamily="34" charset="0"/>
              </a:rPr>
              <a:t>Давление</a:t>
            </a:r>
          </a:p>
        </p:txBody>
      </p:sp>
      <p:pic>
        <p:nvPicPr>
          <p:cNvPr id="15366" name="Picture 2" descr="http://img-fotki.yandex.ru/get/4508/wind-dream.2/0_3ee07_1d31d74d_XL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14313" y="3429000"/>
            <a:ext cx="3822700" cy="2541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7" name="Прямоугольник 11"/>
          <p:cNvSpPr>
            <a:spLocks noChangeArrowheads="1"/>
          </p:cNvSpPr>
          <p:nvPr/>
        </p:nvSpPr>
        <p:spPr bwMode="auto">
          <a:xfrm>
            <a:off x="1643063" y="2928938"/>
            <a:ext cx="2490787" cy="3698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b="1">
                <a:solidFill>
                  <a:srgbClr val="2A33EE"/>
                </a:solidFill>
                <a:latin typeface="Lucida Sans Unicode" pitchFamily="34" charset="0"/>
              </a:rPr>
              <a:t>Саяно-Шушенской ГЭС </a:t>
            </a:r>
          </a:p>
        </p:txBody>
      </p:sp>
      <p:pic>
        <p:nvPicPr>
          <p:cNvPr id="15368" name="Picture 2" descr="http://www.h-ruscortm.ru/upload/iblock/325/15-740-03-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00063" y="785813"/>
            <a:ext cx="2708275" cy="192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9" name="Picture 4" descr="http://im4-tub-ru.yandex.net/i?id=113694798-17-72&amp;n=21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214938" y="285750"/>
            <a:ext cx="2857500" cy="351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0" name="Picture 6" descr="http://im8-tub-ru.yandex.net/i?id=293371738-30-72&amp;n=21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4143375" y="4071938"/>
            <a:ext cx="2428875" cy="226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71" name="Рисунок 12" descr="http://im4-tub-ru.yandex.net/i?id=361523488-31-72&amp;n=21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6715125" y="4000500"/>
            <a:ext cx="2190750" cy="1714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72" name="TextBox 14"/>
          <p:cNvSpPr txBox="1">
            <a:spLocks noChangeArrowheads="1"/>
          </p:cNvSpPr>
          <p:nvPr/>
        </p:nvSpPr>
        <p:spPr bwMode="auto">
          <a:xfrm>
            <a:off x="3214688" y="1785938"/>
            <a:ext cx="3143250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3200" b="1">
                <a:solidFill>
                  <a:srgbClr val="7030A0"/>
                </a:solidFill>
                <a:latin typeface="Lucida Sans Unicode" pitchFamily="34" charset="0"/>
              </a:rPr>
              <a:t>Работа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79C5602-0EB0-4131-9683-94B238E4603F}" type="datetime1">
              <a:rPr lang="ru-RU" smtClean="0"/>
              <a:pPr>
                <a:defRPr/>
              </a:pPr>
              <a:t>03.04.2013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Гимназия №10ЛИК</a:t>
            </a: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3896462-40D1-412C-A105-DB65B86D4ACF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  <p:sp>
        <p:nvSpPr>
          <p:cNvPr id="1034" name="Rectangle 6"/>
          <p:cNvSpPr>
            <a:spLocks noChangeArrowheads="1"/>
          </p:cNvSpPr>
          <p:nvPr/>
        </p:nvSpPr>
        <p:spPr bwMode="auto">
          <a:xfrm>
            <a:off x="395288" y="765175"/>
            <a:ext cx="8496300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eaLnBrk="0" hangingPunct="0"/>
            <a:r>
              <a:rPr lang="ru-RU" sz="2400" b="1">
                <a:solidFill>
                  <a:srgbClr val="0000FF"/>
                </a:solidFill>
              </a:rPr>
              <a:t>Найди давление, оказываемое водой на плотину, имеющую форму треугольника, обращенного вершиной вниз, если основание треугольника равно </a:t>
            </a:r>
            <a:r>
              <a:rPr lang="en-US" sz="2400" b="1">
                <a:solidFill>
                  <a:srgbClr val="0000FF"/>
                </a:solidFill>
              </a:rPr>
              <a:t>l</a:t>
            </a:r>
            <a:r>
              <a:rPr lang="ru-RU" sz="2400" b="1">
                <a:solidFill>
                  <a:srgbClr val="0000FF"/>
                </a:solidFill>
              </a:rPr>
              <a:t>, а его высота равна </a:t>
            </a:r>
            <a:r>
              <a:rPr lang="en-US" sz="2400" b="1">
                <a:solidFill>
                  <a:srgbClr val="0000FF"/>
                </a:solidFill>
              </a:rPr>
              <a:t>h</a:t>
            </a:r>
            <a:r>
              <a:rPr lang="ru-RU" sz="2400" b="1">
                <a:solidFill>
                  <a:srgbClr val="0000FF"/>
                </a:solidFill>
              </a:rPr>
              <a:t>.</a:t>
            </a:r>
          </a:p>
        </p:txBody>
      </p:sp>
      <p:pic>
        <p:nvPicPr>
          <p:cNvPr id="15368" name="Picture 8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611188" y="2708275"/>
            <a:ext cx="3671887" cy="325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6" name="Rectangle 10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5651500" y="1844675"/>
          <a:ext cx="1871663" cy="865188"/>
        </p:xfrm>
        <a:graphic>
          <a:graphicData uri="http://schemas.openxmlformats.org/presentationml/2006/ole">
            <p:oleObj spid="_x0000_s1026" name="Формула" r:id="rId5" imgW="888614" imgH="406224" progId="Equation.3">
              <p:embed/>
            </p:oleObj>
          </a:graphicData>
        </a:graphic>
      </p:graphicFrame>
      <p:sp>
        <p:nvSpPr>
          <p:cNvPr id="1037" name="Rectangle 12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5371" name="Object 11"/>
          <p:cNvGraphicFramePr>
            <a:graphicFrameLocks noChangeAspect="1"/>
          </p:cNvGraphicFramePr>
          <p:nvPr/>
        </p:nvGraphicFramePr>
        <p:xfrm>
          <a:off x="5651500" y="2781300"/>
          <a:ext cx="1800225" cy="723900"/>
        </p:xfrm>
        <a:graphic>
          <a:graphicData uri="http://schemas.openxmlformats.org/presentationml/2006/ole">
            <p:oleObj spid="_x0000_s1027" name="Формула" r:id="rId6" imgW="1015559" imgH="406224" progId="Equation.3">
              <p:embed/>
            </p:oleObj>
          </a:graphicData>
        </a:graphic>
      </p:graphicFrame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5373" name="Object 13"/>
          <p:cNvGraphicFramePr>
            <a:graphicFrameLocks noChangeAspect="1"/>
          </p:cNvGraphicFramePr>
          <p:nvPr/>
        </p:nvGraphicFramePr>
        <p:xfrm>
          <a:off x="5508625" y="3573463"/>
          <a:ext cx="2016125" cy="728662"/>
        </p:xfrm>
        <a:graphic>
          <a:graphicData uri="http://schemas.openxmlformats.org/presentationml/2006/ole">
            <p:oleObj spid="_x0000_s1028" name="Формула" r:id="rId7" imgW="1129810" imgH="406224" progId="Equation.3">
              <p:embed/>
            </p:oleObj>
          </a:graphicData>
        </a:graphic>
      </p:graphicFrame>
      <p:sp>
        <p:nvSpPr>
          <p:cNvPr id="1039" name="Rectangle 16"/>
          <p:cNvSpPr>
            <a:spLocks noChangeArrowheads="1"/>
          </p:cNvSpPr>
          <p:nvPr/>
        </p:nvSpPr>
        <p:spPr bwMode="auto">
          <a:xfrm>
            <a:off x="0" y="3195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5375" name="Object 15"/>
          <p:cNvGraphicFramePr>
            <a:graphicFrameLocks noChangeAspect="1"/>
          </p:cNvGraphicFramePr>
          <p:nvPr/>
        </p:nvGraphicFramePr>
        <p:xfrm>
          <a:off x="5003800" y="4581525"/>
          <a:ext cx="2663825" cy="773113"/>
        </p:xfrm>
        <a:graphic>
          <a:graphicData uri="http://schemas.openxmlformats.org/presentationml/2006/ole">
            <p:oleObj spid="_x0000_s1029" name="Формула" r:id="rId8" imgW="1612900" imgH="469900" progId="Equation.3">
              <p:embed/>
            </p:oleObj>
          </a:graphicData>
        </a:graphic>
      </p:graphicFrame>
      <p:sp>
        <p:nvSpPr>
          <p:cNvPr id="15377" name="Rectangle 17"/>
          <p:cNvSpPr>
            <a:spLocks noChangeArrowheads="1"/>
          </p:cNvSpPr>
          <p:nvPr/>
        </p:nvSpPr>
        <p:spPr bwMode="auto">
          <a:xfrm>
            <a:off x="1692275" y="2349500"/>
            <a:ext cx="2735263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buFont typeface="Wingdings" pitchFamily="2" charset="2"/>
              <a:buChar char="Ø"/>
            </a:pPr>
            <a:r>
              <a:rPr lang="ru-RU" sz="3200" b="1">
                <a:solidFill>
                  <a:srgbClr val="7030A0"/>
                </a:solidFill>
              </a:rPr>
              <a:t>Давление</a:t>
            </a:r>
          </a:p>
        </p:txBody>
      </p:sp>
      <p:sp>
        <p:nvSpPr>
          <p:cNvPr id="15378" name="Text Box 18"/>
          <p:cNvSpPr txBox="1">
            <a:spLocks noChangeArrowheads="1"/>
          </p:cNvSpPr>
          <p:nvPr/>
        </p:nvSpPr>
        <p:spPr bwMode="auto">
          <a:xfrm>
            <a:off x="5143500" y="5500688"/>
            <a:ext cx="23764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F74021"/>
                </a:solidFill>
              </a:rPr>
              <a:t>Ответ</a:t>
            </a:r>
            <a:r>
              <a:rPr lang="ru-RU" sz="2400" b="1">
                <a:solidFill>
                  <a:schemeClr val="hlink"/>
                </a:solidFill>
              </a:rPr>
              <a:t>:</a:t>
            </a:r>
          </a:p>
        </p:txBody>
      </p:sp>
      <p:graphicFrame>
        <p:nvGraphicFramePr>
          <p:cNvPr id="15379" name="Object 19"/>
          <p:cNvGraphicFramePr>
            <a:graphicFrameLocks noChangeAspect="1"/>
          </p:cNvGraphicFramePr>
          <p:nvPr/>
        </p:nvGraphicFramePr>
        <p:xfrm>
          <a:off x="6215063" y="5219700"/>
          <a:ext cx="1368425" cy="962025"/>
        </p:xfrm>
        <a:graphic>
          <a:graphicData uri="http://schemas.openxmlformats.org/presentationml/2006/ole">
            <p:oleObj spid="_x0000_s1030" name="Формула" r:id="rId9" imgW="774360" imgH="545760" progId="Equation.3">
              <p:embed/>
            </p:oleObj>
          </a:graphicData>
        </a:graphic>
      </p:graphicFrame>
      <p:pic>
        <p:nvPicPr>
          <p:cNvPr id="1042" name="Заголовок 1"/>
          <p:cNvPicPr>
            <a:picLocks noChangeArrowheads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1763713" y="0"/>
            <a:ext cx="5992812" cy="90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53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53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153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153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153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153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10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7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Рисунок 6" descr="задача на алгебру.bmp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894263" y="1998663"/>
            <a:ext cx="4249737" cy="340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1" name="Прямоугольник 6"/>
          <p:cNvSpPr>
            <a:spLocks noChangeArrowheads="1"/>
          </p:cNvSpPr>
          <p:nvPr/>
        </p:nvSpPr>
        <p:spPr bwMode="auto">
          <a:xfrm>
            <a:off x="179388" y="2420938"/>
            <a:ext cx="8286750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5125" indent="-255588">
              <a:buFont typeface="Wingdings 3" pitchFamily="18" charset="2"/>
              <a:buChar char=""/>
            </a:pPr>
            <a:r>
              <a:rPr lang="ru-RU" b="1">
                <a:solidFill>
                  <a:srgbClr val="0D17E3"/>
                </a:solidFill>
              </a:rPr>
              <a:t>Пусть </a:t>
            </a:r>
            <a:r>
              <a:rPr lang="en-US" b="1">
                <a:solidFill>
                  <a:srgbClr val="0D17E3"/>
                </a:solidFill>
              </a:rPr>
              <a:t>h-</a:t>
            </a:r>
            <a:r>
              <a:rPr lang="ru-RU" b="1">
                <a:solidFill>
                  <a:srgbClr val="0D17E3"/>
                </a:solidFill>
              </a:rPr>
              <a:t>некая высота столба жидкости,</a:t>
            </a:r>
            <a:endParaRPr lang="en-US" b="1">
              <a:solidFill>
                <a:srgbClr val="0D17E3"/>
              </a:solidFill>
            </a:endParaRPr>
          </a:p>
          <a:p>
            <a:pPr marL="365125" indent="-255588"/>
            <a:r>
              <a:rPr lang="en-US" sz="3200" b="1">
                <a:solidFill>
                  <a:srgbClr val="0D17E3"/>
                </a:solidFill>
              </a:rPr>
              <a:t>v=</a:t>
            </a:r>
            <a:r>
              <a:rPr lang="ru-RU" b="1">
                <a:solidFill>
                  <a:srgbClr val="0D17E3"/>
                </a:solidFill>
              </a:rPr>
              <a:t>           </a:t>
            </a:r>
            <a:r>
              <a:rPr lang="en-US" b="1">
                <a:solidFill>
                  <a:srgbClr val="0D17E3"/>
                </a:solidFill>
              </a:rPr>
              <a:t>     -</a:t>
            </a:r>
            <a:r>
              <a:rPr lang="ru-RU" b="1">
                <a:solidFill>
                  <a:srgbClr val="0D17E3"/>
                </a:solidFill>
              </a:rPr>
              <a:t>формула Торричелли</a:t>
            </a:r>
            <a:endParaRPr lang="en-US" b="1">
              <a:solidFill>
                <a:srgbClr val="0D17E3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70043" y="175682"/>
            <a:ext cx="5715040" cy="71437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>
                <a:solidFill>
                  <a:srgbClr val="0070C0"/>
                </a:solidFill>
              </a:rPr>
              <a:t>Физическая задача</a:t>
            </a:r>
            <a:endParaRPr lang="ru-RU" dirty="0">
              <a:solidFill>
                <a:srgbClr val="0070C0"/>
              </a:solidFill>
            </a:endParaRPr>
          </a:p>
        </p:txBody>
      </p:sp>
      <p:graphicFrame>
        <p:nvGraphicFramePr>
          <p:cNvPr id="1026" name="Object 4"/>
          <p:cNvGraphicFramePr>
            <a:graphicFrameLocks noChangeAspect="1"/>
          </p:cNvGraphicFramePr>
          <p:nvPr/>
        </p:nvGraphicFramePr>
        <p:xfrm>
          <a:off x="827088" y="2636838"/>
          <a:ext cx="889000" cy="555625"/>
        </p:xfrm>
        <a:graphic>
          <a:graphicData uri="http://schemas.openxmlformats.org/presentationml/2006/ole">
            <p:oleObj spid="_x0000_s2050" name="Формула" r:id="rId4" imgW="406080" imgH="253800" progId="Equation.3">
              <p:embed/>
            </p:oleObj>
          </a:graphicData>
        </a:graphic>
      </p:graphicFrame>
      <p:sp>
        <p:nvSpPr>
          <p:cNvPr id="2060" name="Прямоугольник 4"/>
          <p:cNvSpPr>
            <a:spLocks noChangeArrowheads="1"/>
          </p:cNvSpPr>
          <p:nvPr/>
        </p:nvSpPr>
        <p:spPr bwMode="auto">
          <a:xfrm>
            <a:off x="357188" y="747713"/>
            <a:ext cx="8501062" cy="1754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>
                <a:solidFill>
                  <a:srgbClr val="0D17E3"/>
                </a:solidFill>
                <a:latin typeface="Lucida Sans Unicode" pitchFamily="34" charset="0"/>
              </a:rPr>
              <a:t>Бак высотой </a:t>
            </a:r>
            <a:r>
              <a:rPr lang="en-US" b="1">
                <a:solidFill>
                  <a:srgbClr val="0D17E3"/>
                </a:solidFill>
                <a:latin typeface="Lucida Sans Unicode" pitchFamily="34" charset="0"/>
              </a:rPr>
              <a:t>H</a:t>
            </a:r>
            <a:r>
              <a:rPr lang="ru-RU" b="1">
                <a:solidFill>
                  <a:srgbClr val="0D17E3"/>
                </a:solidFill>
                <a:latin typeface="Lucida Sans Unicode" pitchFamily="34" charset="0"/>
              </a:rPr>
              <a:t> наполняется краном за время, равное </a:t>
            </a:r>
            <a:r>
              <a:rPr lang="en-US" b="1">
                <a:solidFill>
                  <a:srgbClr val="0D17E3"/>
                </a:solidFill>
                <a:latin typeface="Lucida Sans Unicode" pitchFamily="34" charset="0"/>
              </a:rPr>
              <a:t>t</a:t>
            </a:r>
            <a:r>
              <a:rPr lang="ru-RU" b="1">
                <a:solidFill>
                  <a:srgbClr val="0D17E3"/>
                </a:solidFill>
                <a:latin typeface="Lucida Sans Unicode" pitchFamily="34" charset="0"/>
              </a:rPr>
              <a:t>. На дне бака имеется отверстие. Если при полностью заполненном баке открыть отверстие и закрыть кран, то опорожнение также займет  время, равное </a:t>
            </a:r>
            <a:r>
              <a:rPr lang="en-US" b="1">
                <a:solidFill>
                  <a:srgbClr val="0D17E3"/>
                </a:solidFill>
                <a:latin typeface="Lucida Sans Unicode" pitchFamily="34" charset="0"/>
              </a:rPr>
              <a:t>t. </a:t>
            </a:r>
            <a:r>
              <a:rPr lang="ru-RU" b="1">
                <a:solidFill>
                  <a:srgbClr val="0D17E3"/>
                </a:solidFill>
                <a:latin typeface="Lucida Sans Unicode" pitchFamily="34" charset="0"/>
              </a:rPr>
              <a:t>Необходимо определить на каком уровне </a:t>
            </a:r>
            <a:r>
              <a:rPr lang="en-US" b="1">
                <a:solidFill>
                  <a:srgbClr val="0D17E3"/>
                </a:solidFill>
                <a:latin typeface="Lucida Sans Unicode" pitchFamily="34" charset="0"/>
              </a:rPr>
              <a:t>h </a:t>
            </a:r>
            <a:r>
              <a:rPr lang="ru-RU" b="1">
                <a:solidFill>
                  <a:srgbClr val="0D17E3"/>
                </a:solidFill>
                <a:latin typeface="Lucida Sans Unicode" pitchFamily="34" charset="0"/>
              </a:rPr>
              <a:t>удержится вода при открытом кране и открытом отверстии в дне. Вода выливается свободно. </a:t>
            </a:r>
          </a:p>
        </p:txBody>
      </p:sp>
      <p:sp>
        <p:nvSpPr>
          <p:cNvPr id="1036" name="Прямоугольник 7"/>
          <p:cNvSpPr>
            <a:spLocks noChangeArrowheads="1"/>
          </p:cNvSpPr>
          <p:nvPr/>
        </p:nvSpPr>
        <p:spPr bwMode="auto">
          <a:xfrm>
            <a:off x="179388" y="3213100"/>
            <a:ext cx="49291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5125" indent="-255588">
              <a:buFont typeface="Wingdings 3" pitchFamily="18" charset="2"/>
              <a:buChar char=""/>
            </a:pPr>
            <a:r>
              <a:rPr lang="en-US" b="1">
                <a:solidFill>
                  <a:srgbClr val="0D17E3"/>
                </a:solidFill>
              </a:rPr>
              <a:t>dh=vdt=</a:t>
            </a:r>
            <a:r>
              <a:rPr lang="ru-RU" b="1">
                <a:solidFill>
                  <a:srgbClr val="0D17E3"/>
                </a:solidFill>
              </a:rPr>
              <a:t>              </a:t>
            </a:r>
            <a:r>
              <a:rPr lang="en-US" b="1">
                <a:solidFill>
                  <a:srgbClr val="0D17E3"/>
                </a:solidFill>
              </a:rPr>
              <a:t>dt –</a:t>
            </a:r>
            <a:r>
              <a:rPr lang="ru-RU" b="1">
                <a:solidFill>
                  <a:srgbClr val="0D17E3"/>
                </a:solidFill>
              </a:rPr>
              <a:t>зависимость высоты столба жидкости от времени. </a:t>
            </a:r>
          </a:p>
        </p:txBody>
      </p:sp>
      <p:graphicFrame>
        <p:nvGraphicFramePr>
          <p:cNvPr id="1027" name="Object 5"/>
          <p:cNvGraphicFramePr>
            <a:graphicFrameLocks noChangeAspect="1"/>
          </p:cNvGraphicFramePr>
          <p:nvPr/>
        </p:nvGraphicFramePr>
        <p:xfrm>
          <a:off x="1476375" y="3106738"/>
          <a:ext cx="889000" cy="555625"/>
        </p:xfrm>
        <a:graphic>
          <a:graphicData uri="http://schemas.openxmlformats.org/presentationml/2006/ole">
            <p:oleObj spid="_x0000_s2051" name="Формула" r:id="rId5" imgW="406080" imgH="253800" progId="Equation.3">
              <p:embed/>
            </p:oleObj>
          </a:graphicData>
        </a:graphic>
      </p:graphicFrame>
      <p:graphicFrame>
        <p:nvGraphicFramePr>
          <p:cNvPr id="1028" name="Object 6"/>
          <p:cNvGraphicFramePr>
            <a:graphicFrameLocks noChangeAspect="1"/>
          </p:cNvGraphicFramePr>
          <p:nvPr/>
        </p:nvGraphicFramePr>
        <p:xfrm>
          <a:off x="588963" y="3675063"/>
          <a:ext cx="1431925" cy="847725"/>
        </p:xfrm>
        <a:graphic>
          <a:graphicData uri="http://schemas.openxmlformats.org/presentationml/2006/ole">
            <p:oleObj spid="_x0000_s2052" name="Формула" r:id="rId6" imgW="1054080" imgH="622080" progId="Equation.3">
              <p:embed/>
            </p:oleObj>
          </a:graphicData>
        </a:graphic>
      </p:graphicFrame>
      <p:sp>
        <p:nvSpPr>
          <p:cNvPr id="1037" name="Прямоугольник 10"/>
          <p:cNvSpPr>
            <a:spLocks noChangeArrowheads="1"/>
          </p:cNvSpPr>
          <p:nvPr/>
        </p:nvSpPr>
        <p:spPr bwMode="auto">
          <a:xfrm>
            <a:off x="395288" y="4500563"/>
            <a:ext cx="4605337" cy="175418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65125" indent="-255588">
              <a:buFont typeface="Wingdings 3" pitchFamily="18" charset="2"/>
              <a:buChar char=""/>
            </a:pPr>
            <a:r>
              <a:rPr lang="ru-RU" b="1">
                <a:solidFill>
                  <a:srgbClr val="0D17E3"/>
                </a:solidFill>
              </a:rPr>
              <a:t>Чтобы уровень воды удерживался на месте, необходимо чтобы скорость наполнения была равна скорости опорожнения, а значит</a:t>
            </a:r>
            <a:r>
              <a:rPr lang="en-US" b="1">
                <a:solidFill>
                  <a:srgbClr val="0D17E3"/>
                </a:solidFill>
              </a:rPr>
              <a:t>:</a:t>
            </a:r>
            <a:r>
              <a:rPr lang="ru-RU" b="1">
                <a:solidFill>
                  <a:srgbClr val="0D17E3"/>
                </a:solidFill>
              </a:rPr>
              <a:t> </a:t>
            </a:r>
            <a:endParaRPr lang="en-US" b="1">
              <a:solidFill>
                <a:srgbClr val="0D17E3"/>
              </a:solidFill>
            </a:endParaRPr>
          </a:p>
          <a:p>
            <a:pPr marL="365125" indent="-255588">
              <a:buFont typeface="Wingdings 3" pitchFamily="18" charset="2"/>
              <a:buChar char=""/>
            </a:pPr>
            <a:endParaRPr lang="en-US" b="1">
              <a:solidFill>
                <a:srgbClr val="0D17E3"/>
              </a:solidFill>
            </a:endParaRPr>
          </a:p>
          <a:p>
            <a:pPr marL="365125" indent="-255588"/>
            <a:r>
              <a:rPr lang="en-US" b="1">
                <a:solidFill>
                  <a:srgbClr val="0D17E3"/>
                </a:solidFill>
              </a:rPr>
              <a:t>                  =                    </a:t>
            </a:r>
            <a:r>
              <a:rPr lang="ru-RU" b="1">
                <a:solidFill>
                  <a:srgbClr val="0D17E3"/>
                </a:solidFill>
              </a:rPr>
              <a:t>Ответ</a:t>
            </a:r>
            <a:r>
              <a:rPr lang="en-US" b="1">
                <a:solidFill>
                  <a:srgbClr val="0D17E3"/>
                </a:solidFill>
              </a:rPr>
              <a:t>:</a:t>
            </a:r>
            <a:r>
              <a:rPr lang="ru-RU" b="1">
                <a:solidFill>
                  <a:srgbClr val="0D17E3"/>
                </a:solidFill>
              </a:rPr>
              <a:t> </a:t>
            </a:r>
            <a:r>
              <a:rPr lang="en-US" b="1">
                <a:solidFill>
                  <a:srgbClr val="0D17E3"/>
                </a:solidFill>
              </a:rPr>
              <a:t>h=H/4</a:t>
            </a:r>
            <a:endParaRPr lang="ru-RU" sz="1100" b="1">
              <a:solidFill>
                <a:srgbClr val="0D17E3"/>
              </a:solidFill>
            </a:endParaRPr>
          </a:p>
        </p:txBody>
      </p:sp>
      <p:graphicFrame>
        <p:nvGraphicFramePr>
          <p:cNvPr id="1029" name="Object 7"/>
          <p:cNvGraphicFramePr>
            <a:graphicFrameLocks noChangeAspect="1"/>
          </p:cNvGraphicFramePr>
          <p:nvPr/>
        </p:nvGraphicFramePr>
        <p:xfrm>
          <a:off x="2000250" y="5786438"/>
          <a:ext cx="674688" cy="420687"/>
        </p:xfrm>
        <a:graphic>
          <a:graphicData uri="http://schemas.openxmlformats.org/presentationml/2006/ole">
            <p:oleObj spid="_x0000_s2053" name="Формула" r:id="rId7" imgW="406080" imgH="253800" progId="Equation.3">
              <p:embed/>
            </p:oleObj>
          </a:graphicData>
        </a:graphic>
      </p:graphicFrame>
      <p:graphicFrame>
        <p:nvGraphicFramePr>
          <p:cNvPr id="1030" name="Object 8"/>
          <p:cNvGraphicFramePr>
            <a:graphicFrameLocks noChangeAspect="1"/>
          </p:cNvGraphicFramePr>
          <p:nvPr/>
        </p:nvGraphicFramePr>
        <p:xfrm>
          <a:off x="987425" y="5594350"/>
          <a:ext cx="679450" cy="755650"/>
        </p:xfrm>
        <a:graphic>
          <a:graphicData uri="http://schemas.openxmlformats.org/presentationml/2006/ole">
            <p:oleObj spid="_x0000_s2054" name="Формула" r:id="rId8" imgW="444240" imgH="495000" progId="Equation.3">
              <p:embed/>
            </p:oleObj>
          </a:graphicData>
        </a:graphic>
      </p:graphicFrame>
      <p:graphicFrame>
        <p:nvGraphicFramePr>
          <p:cNvPr id="1039" name="Object 15"/>
          <p:cNvGraphicFramePr>
            <a:graphicFrameLocks noChangeAspect="1"/>
          </p:cNvGraphicFramePr>
          <p:nvPr/>
        </p:nvGraphicFramePr>
        <p:xfrm>
          <a:off x="2119313" y="3790950"/>
          <a:ext cx="955675" cy="757238"/>
        </p:xfrm>
        <a:graphic>
          <a:graphicData uri="http://schemas.openxmlformats.org/presentationml/2006/ole">
            <p:oleObj spid="_x0000_s2055" name="Формула" r:id="rId9" imgW="672840" imgH="533160" progId="Equation.3">
              <p:embed/>
            </p:oleObj>
          </a:graphicData>
        </a:graphic>
      </p:graphicFrame>
      <p:graphicFrame>
        <p:nvGraphicFramePr>
          <p:cNvPr id="1040" name="Object 16"/>
          <p:cNvGraphicFramePr>
            <a:graphicFrameLocks noChangeAspect="1"/>
          </p:cNvGraphicFramePr>
          <p:nvPr/>
        </p:nvGraphicFramePr>
        <p:xfrm>
          <a:off x="3122613" y="3786188"/>
          <a:ext cx="1670050" cy="692150"/>
        </p:xfrm>
        <a:graphic>
          <a:graphicData uri="http://schemas.openxmlformats.org/presentationml/2006/ole">
            <p:oleObj spid="_x0000_s2056" name="Формула" r:id="rId10" imgW="1193760" imgH="495000" progId="Equation.3">
              <p:embed/>
            </p:oleObj>
          </a:graphicData>
        </a:graphic>
      </p:graphicFrame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572000" y="4435475"/>
            <a:ext cx="4368800" cy="828675"/>
          </a:xfrm>
        </p:spPr>
        <p:txBody>
          <a:bodyPr>
            <a:normAutofit fontScale="85000" lnSpcReduction="20000"/>
          </a:bodyPr>
          <a:lstStyle/>
          <a:p>
            <a:pPr marR="0" eaLnBrk="1" hangingPunct="1">
              <a:lnSpc>
                <a:spcPct val="90000"/>
              </a:lnSpc>
              <a:defRPr/>
            </a:pPr>
            <a:r>
              <a:rPr lang="ru-RU" sz="1600" b="1" dirty="0" smtClean="0">
                <a:solidFill>
                  <a:srgbClr val="0D17E3"/>
                </a:solidFill>
              </a:rPr>
              <a:t>Работа</a:t>
            </a:r>
            <a:r>
              <a:rPr lang="en-US" sz="1600" b="1" dirty="0" smtClean="0">
                <a:solidFill>
                  <a:srgbClr val="0D17E3"/>
                </a:solidFill>
              </a:rPr>
              <a:t>: </a:t>
            </a:r>
            <a:r>
              <a:rPr lang="ru-RU" sz="1600" b="1" dirty="0" smtClean="0">
                <a:solidFill>
                  <a:srgbClr val="0D17E3"/>
                </a:solidFill>
              </a:rPr>
              <a:t>Семенютина Руслана 11</a:t>
            </a:r>
            <a:r>
              <a:rPr lang="en-US" sz="1600" b="1" dirty="0" smtClean="0">
                <a:solidFill>
                  <a:srgbClr val="0D17E3"/>
                </a:solidFill>
              </a:rPr>
              <a:t>”</a:t>
            </a:r>
            <a:r>
              <a:rPr lang="ru-RU" sz="1600" b="1" dirty="0" smtClean="0">
                <a:solidFill>
                  <a:srgbClr val="0D17E3"/>
                </a:solidFill>
              </a:rPr>
              <a:t>А</a:t>
            </a:r>
            <a:r>
              <a:rPr lang="en-US" sz="1600" b="1" dirty="0" smtClean="0">
                <a:solidFill>
                  <a:srgbClr val="0D17E3"/>
                </a:solidFill>
              </a:rPr>
              <a:t>”</a:t>
            </a:r>
          </a:p>
          <a:p>
            <a:pPr marR="0" eaLnBrk="1" hangingPunct="1">
              <a:lnSpc>
                <a:spcPct val="90000"/>
              </a:lnSpc>
              <a:defRPr/>
            </a:pPr>
            <a:r>
              <a:rPr lang="ru-RU" sz="1600" b="1" dirty="0" smtClean="0">
                <a:solidFill>
                  <a:srgbClr val="0D17E3"/>
                </a:solidFill>
              </a:rPr>
              <a:t>Направление</a:t>
            </a:r>
            <a:r>
              <a:rPr lang="en-US" sz="1600" b="1" dirty="0" smtClean="0">
                <a:solidFill>
                  <a:srgbClr val="0D17E3"/>
                </a:solidFill>
              </a:rPr>
              <a:t>:</a:t>
            </a:r>
            <a:r>
              <a:rPr lang="ru-RU" sz="1600" b="1" dirty="0" smtClean="0">
                <a:solidFill>
                  <a:srgbClr val="0D17E3"/>
                </a:solidFill>
              </a:rPr>
              <a:t> скорость</a:t>
            </a:r>
          </a:p>
          <a:p>
            <a:pPr marR="0" eaLnBrk="1" hangingPunct="1">
              <a:lnSpc>
                <a:spcPct val="90000"/>
              </a:lnSpc>
              <a:defRPr/>
            </a:pPr>
            <a:r>
              <a:rPr lang="ru-RU" sz="1600" b="1" dirty="0" smtClean="0">
                <a:solidFill>
                  <a:srgbClr val="0D17E3"/>
                </a:solidFill>
              </a:rPr>
              <a:t>Задача взята из олимпиады </a:t>
            </a:r>
            <a:r>
              <a:rPr lang="en-US" sz="1600" b="1" dirty="0" smtClean="0">
                <a:solidFill>
                  <a:srgbClr val="0D17E3"/>
                </a:solidFill>
              </a:rPr>
              <a:t>“</a:t>
            </a:r>
            <a:r>
              <a:rPr lang="ru-RU" sz="1600" b="1" dirty="0" smtClean="0">
                <a:solidFill>
                  <a:srgbClr val="0D17E3"/>
                </a:solidFill>
              </a:rPr>
              <a:t>Надежда энергетики</a:t>
            </a:r>
            <a:r>
              <a:rPr lang="en-US" sz="1600" dirty="0" smtClean="0">
                <a:solidFill>
                  <a:srgbClr val="0D17E3"/>
                </a:solidFill>
              </a:rPr>
              <a:t>”</a:t>
            </a:r>
            <a:endParaRPr lang="ru-RU" sz="1600" dirty="0" smtClean="0">
              <a:solidFill>
                <a:srgbClr val="0D17E3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10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1000"/>
                                        <p:tgtEl>
                                          <p:spTgt spid="10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1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1000"/>
                                        <p:tgtEl>
                                          <p:spTgt spid="10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1000"/>
                                        <p:tgtEl>
                                          <p:spTgt spid="10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1000"/>
                                        <p:tgtEl>
                                          <p:spTgt spid="10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03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Дата 1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99C184E-6510-427E-A7CA-789D0F4B5B32}" type="datetime1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03.04.2013</a:t>
            </a:fld>
            <a:endParaRPr lang="ru-RU" smtClean="0">
              <a:cs typeface="Arial" charset="0"/>
            </a:endParaRPr>
          </a:p>
        </p:txBody>
      </p:sp>
      <p:sp>
        <p:nvSpPr>
          <p:cNvPr id="20482" name="Нижний колонтитул 2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mtClean="0">
                <a:cs typeface="Arial" charset="0"/>
              </a:rPr>
              <a:t>Гимназия №10ЛИК</a:t>
            </a:r>
          </a:p>
        </p:txBody>
      </p:sp>
      <p:sp>
        <p:nvSpPr>
          <p:cNvPr id="20483" name="Номер слайда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DA52C83-2D69-42D3-A015-DBA63251632D}" type="slidenum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ru-RU" smtClean="0">
              <a:cs typeface="Arial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830546" y="374629"/>
            <a:ext cx="3175869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Задача: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44484" y="1376348"/>
            <a:ext cx="7929618" cy="1200329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cap="all" dirty="0">
                <a:ln w="0"/>
                <a:solidFill>
                  <a:srgbClr val="2A33EE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Установить инвариант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cap="all" dirty="0">
                <a:ln w="0"/>
                <a:solidFill>
                  <a:srgbClr val="2A33EE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 в решении задач по физике.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2236816" y="2571744"/>
            <a:ext cx="2191626" cy="92333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5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Цель: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285720" y="3429000"/>
            <a:ext cx="8584401" cy="2862322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3600" b="1" cap="all" dirty="0">
                <a:ln w="0"/>
                <a:solidFill>
                  <a:srgbClr val="2A33EE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Рассмотреть весь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cap="all" dirty="0">
                <a:ln w="0"/>
                <a:solidFill>
                  <a:srgbClr val="2A33EE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наработанный материал,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cap="all" dirty="0">
                <a:ln w="0"/>
                <a:solidFill>
                  <a:srgbClr val="2A33EE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Классифицировав его и оценив;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ü"/>
              <a:defRPr/>
            </a:pPr>
            <a:r>
              <a:rPr lang="ru-RU" sz="3600" b="1" cap="all" dirty="0">
                <a:ln w="0"/>
                <a:solidFill>
                  <a:srgbClr val="2A33EE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Диагностировать свои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cap="all" dirty="0">
                <a:ln w="0"/>
                <a:solidFill>
                  <a:srgbClr val="2A33EE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Возможности.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email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Дата 1"/>
          <p:cNvSpPr>
            <a:spLocks noGrp="1"/>
          </p:cNvSpPr>
          <p:nvPr>
            <p:ph type="dt" sz="quarter" idx="10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642DF8F-FFE6-4011-892B-48C9E83DE2FB}" type="datetime1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03.04.2013</a:t>
            </a:fld>
            <a:endParaRPr lang="ru-RU" smtClean="0">
              <a:cs typeface="Arial" charset="0"/>
            </a:endParaRPr>
          </a:p>
        </p:txBody>
      </p:sp>
      <p:sp>
        <p:nvSpPr>
          <p:cNvPr id="35843" name="Нижний колонтитул 2"/>
          <p:cNvSpPr>
            <a:spLocks noGrp="1"/>
          </p:cNvSpPr>
          <p:nvPr>
            <p:ph type="ftr" sz="quarter" idx="11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mtClean="0">
                <a:cs typeface="Arial" charset="0"/>
              </a:rPr>
              <a:t>Гимназия №10ЛИК</a:t>
            </a:r>
          </a:p>
        </p:txBody>
      </p:sp>
      <p:sp>
        <p:nvSpPr>
          <p:cNvPr id="35844" name="Номер слайда 3"/>
          <p:cNvSpPr>
            <a:spLocks noGrp="1"/>
          </p:cNvSpPr>
          <p:nvPr>
            <p:ph type="sldNum" sz="quarter" idx="12"/>
          </p:nvPr>
        </p:nvSpPr>
        <p:spPr bwMode="auto"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553277D-7067-4397-B04A-A1659283D50C}" type="slidenum">
              <a:rPr lang="ru-RU" smtClean="0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ru-RU" smtClean="0">
              <a:cs typeface="Arial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936600" y="830244"/>
            <a:ext cx="7332456" cy="769442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cap="all" dirty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  <a:latin typeface="+mn-lt"/>
                <a:cs typeface="+mn-cs"/>
              </a:rPr>
              <a:t>Кейс домашних задач</a:t>
            </a:r>
          </a:p>
        </p:txBody>
      </p:sp>
      <p:sp>
        <p:nvSpPr>
          <p:cNvPr id="35846" name="TextBox 6"/>
          <p:cNvSpPr txBox="1">
            <a:spLocks noChangeArrowheads="1"/>
          </p:cNvSpPr>
          <p:nvPr/>
        </p:nvSpPr>
        <p:spPr bwMode="auto">
          <a:xfrm>
            <a:off x="3286125" y="1500188"/>
            <a:ext cx="2071688" cy="71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4000" b="1">
                <a:solidFill>
                  <a:srgbClr val="2A33EE"/>
                </a:solidFill>
                <a:latin typeface="Lucida Sans Unicode" pitchFamily="34" charset="0"/>
              </a:rPr>
              <a:t>задача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654485" y="2314567"/>
            <a:ext cx="8457765" cy="2677656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b="1" dirty="0">
                <a:ln>
                  <a:prstDash val="solid"/>
                </a:ln>
                <a:solidFill>
                  <a:srgbClr val="2A33EE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+mn-lt"/>
                <a:cs typeface="+mn-cs"/>
              </a:rPr>
              <a:t>Познакомиться с содержанием решения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>
                  <a:prstDash val="solid"/>
                </a:ln>
                <a:solidFill>
                  <a:srgbClr val="2A33EE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+mn-lt"/>
                <a:cs typeface="+mn-cs"/>
              </a:rPr>
              <a:t>домашних задач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b="1" dirty="0">
                <a:ln>
                  <a:prstDash val="solid"/>
                </a:ln>
                <a:solidFill>
                  <a:srgbClr val="2A33EE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+mn-lt"/>
                <a:cs typeface="+mn-cs"/>
              </a:rPr>
              <a:t>Выбрать одну и представить ее презентацию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800" b="1" dirty="0">
                <a:ln>
                  <a:prstDash val="solid"/>
                </a:ln>
                <a:solidFill>
                  <a:srgbClr val="2A33EE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+mn-lt"/>
                <a:cs typeface="+mn-cs"/>
              </a:rPr>
              <a:t>Проверить </a:t>
            </a:r>
            <a:r>
              <a:rPr lang="ru-RU" sz="2800" b="1" dirty="0">
                <a:ln>
                  <a:prstDash val="solid"/>
                </a:ln>
                <a:solidFill>
                  <a:srgbClr val="FF0000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+mn-lt"/>
                <a:cs typeface="+mn-cs"/>
              </a:rPr>
              <a:t>гипотезу</a:t>
            </a:r>
            <a:r>
              <a:rPr lang="ru-RU" sz="2800" b="1" dirty="0">
                <a:ln>
                  <a:prstDash val="solid"/>
                </a:ln>
                <a:solidFill>
                  <a:srgbClr val="2A33EE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+mn-lt"/>
                <a:cs typeface="+mn-cs"/>
              </a:rPr>
              <a:t>: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>
                  <a:prstDash val="solid"/>
                </a:ln>
                <a:solidFill>
                  <a:srgbClr val="2A33EE"/>
                </a:solidFill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  <a:latin typeface="+mn-lt"/>
                <a:cs typeface="+mn-cs"/>
              </a:rPr>
              <a:t>у решения физических задач есть инвариант.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sz="2800" b="1" dirty="0">
              <a:ln>
                <a:prstDash val="solid"/>
              </a:ln>
              <a:solidFill>
                <a:srgbClr val="2A33EE"/>
              </a:solidFill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  <a:latin typeface="+mn-lt"/>
              <a:cs typeface="+mn-cs"/>
            </a:endParaRPr>
          </a:p>
        </p:txBody>
      </p:sp>
      <p:sp>
        <p:nvSpPr>
          <p:cNvPr id="35848" name="Прямоугольник 8"/>
          <p:cNvSpPr>
            <a:spLocks noChangeArrowheads="1"/>
          </p:cNvSpPr>
          <p:nvPr/>
        </p:nvSpPr>
        <p:spPr bwMode="auto">
          <a:xfrm>
            <a:off x="4000500" y="4714875"/>
            <a:ext cx="4572000" cy="800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 b="1">
                <a:solidFill>
                  <a:srgbClr val="FF0000"/>
                </a:solidFill>
                <a:latin typeface="Lucida Sans Unicode" pitchFamily="34" charset="0"/>
              </a:rPr>
              <a:t>ИНВАРИАНТ</a:t>
            </a:r>
            <a:r>
              <a:rPr lang="ru-RU">
                <a:latin typeface="Lucida Sans Unicode" pitchFamily="34" charset="0"/>
              </a:rPr>
              <a:t> от франц. invariant — неизменяющийся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3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6" grpId="0"/>
      <p:bldP spid="3584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Открытая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1226</TotalTime>
  <Words>1005</Words>
  <Application>Microsoft Office PowerPoint</Application>
  <PresentationFormat>Экран (4:3)</PresentationFormat>
  <Paragraphs>260</Paragraphs>
  <Slides>27</Slides>
  <Notes>2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27</vt:i4>
      </vt:variant>
    </vt:vector>
  </HeadingPairs>
  <TitlesOfParts>
    <vt:vector size="37" baseType="lpstr">
      <vt:lpstr>Arial</vt:lpstr>
      <vt:lpstr>Lucida Sans Unicode</vt:lpstr>
      <vt:lpstr>Wingdings 3</vt:lpstr>
      <vt:lpstr>Verdana</vt:lpstr>
      <vt:lpstr>Wingdings 2</vt:lpstr>
      <vt:lpstr>Calibri</vt:lpstr>
      <vt:lpstr>Wingdings</vt:lpstr>
      <vt:lpstr>Times New Roman</vt:lpstr>
      <vt:lpstr>Открытая</vt:lpstr>
      <vt:lpstr>Microsoft Equation 3.0</vt:lpstr>
      <vt:lpstr>Слайд 1</vt:lpstr>
      <vt:lpstr>Слайд 2</vt:lpstr>
      <vt:lpstr>Слайд 3</vt:lpstr>
      <vt:lpstr>Слайд 4</vt:lpstr>
      <vt:lpstr>Слайд 5</vt:lpstr>
      <vt:lpstr>Слайд 6</vt:lpstr>
      <vt:lpstr>Физическая задача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дом</dc:creator>
  <cp:lastModifiedBy>revaz</cp:lastModifiedBy>
  <cp:revision>131</cp:revision>
  <dcterms:created xsi:type="dcterms:W3CDTF">2012-12-04T18:35:29Z</dcterms:created>
  <dcterms:modified xsi:type="dcterms:W3CDTF">2013-04-03T20:32:10Z</dcterms:modified>
</cp:coreProperties>
</file>