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3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0" d="100"/>
          <a:sy n="40" d="100"/>
        </p:scale>
        <p:origin x="-69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91D8228-2417-4886-ABFE-4BA949E9EF92}" type="datetimeFigureOut">
              <a:rPr lang="ru-RU" smtClean="0"/>
              <a:pPr/>
              <a:t>30.01.2013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758760C-A300-4C65-8719-ABD594E028F5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58760C-A300-4C65-8719-ABD594E028F5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30.01.2013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30.01.2013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30.01.2013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30.01.2013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30.01.2013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9552" y="548680"/>
            <a:ext cx="7851648" cy="1828800"/>
          </a:xfrm>
        </p:spPr>
        <p:txBody>
          <a:bodyPr>
            <a:noAutofit/>
          </a:bodyPr>
          <a:lstStyle/>
          <a:p>
            <a:pPr algn="ctr"/>
            <a:r>
              <a:rPr lang="ru-RU" sz="5400" dirty="0" smtClean="0"/>
              <a:t>Знаки препинания в предложениях с однородными членами</a:t>
            </a:r>
            <a:endParaRPr lang="ru-RU" sz="5400" dirty="0"/>
          </a:p>
        </p:txBody>
      </p:sp>
      <p:sp>
        <p:nvSpPr>
          <p:cNvPr id="3" name="Содержимое 2"/>
          <p:cNvSpPr txBox="1">
            <a:spLocks/>
          </p:cNvSpPr>
          <p:nvPr/>
        </p:nvSpPr>
        <p:spPr>
          <a:xfrm>
            <a:off x="914400" y="3933056"/>
            <a:ext cx="8229600" cy="3453016"/>
          </a:xfrm>
          <a:prstGeom prst="rect">
            <a:avLst/>
          </a:prstGeom>
        </p:spPr>
        <p:txBody>
          <a:bodyPr vert="horz" lIns="0" rIns="18288">
            <a:normAutofit/>
          </a:bodyPr>
          <a:lstStyle/>
          <a:p>
            <a:pPr marL="0" marR="45720" lvl="0" indent="0" algn="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endParaRPr kumimoji="0" lang="ru-RU" sz="3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Содержимое 2"/>
          <p:cNvSpPr txBox="1">
            <a:spLocks/>
          </p:cNvSpPr>
          <p:nvPr/>
        </p:nvSpPr>
        <p:spPr>
          <a:xfrm>
            <a:off x="914400" y="4725144"/>
            <a:ext cx="8229600" cy="2736304"/>
          </a:xfrm>
          <a:prstGeom prst="rect">
            <a:avLst/>
          </a:prstGeom>
        </p:spPr>
        <p:txBody>
          <a:bodyPr vert="horz" lIns="0" rIns="18288">
            <a:normAutofit/>
          </a:bodyPr>
          <a:lstStyle/>
          <a:p>
            <a:pPr marL="0" marR="45720" lvl="0" indent="0" algn="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r>
              <a:rPr kumimoji="0" lang="ru-RU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ГБОУ</a:t>
            </a:r>
            <a:r>
              <a:rPr kumimoji="0" lang="ru-RU" sz="2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СОШ «</a:t>
            </a:r>
            <a:r>
              <a:rPr lang="ru-RU" sz="2400" dirty="0" smtClean="0"/>
              <a:t>Школа надомного обучения»№371</a:t>
            </a:r>
          </a:p>
          <a:p>
            <a:pPr marL="0" marR="45720" lvl="0" indent="0" algn="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r>
              <a:rPr lang="ru-RU" sz="2400" dirty="0" smtClean="0"/>
              <a:t>г</a:t>
            </a:r>
            <a:r>
              <a:rPr lang="ru-RU" sz="2400" noProof="0" dirty="0" smtClean="0"/>
              <a:t>.Москва</a:t>
            </a:r>
          </a:p>
          <a:p>
            <a:pPr marL="0" marR="45720" lvl="0" indent="0" algn="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r>
              <a:rPr lang="ru-RU" sz="2400" dirty="0" smtClean="0"/>
              <a:t>у</a:t>
            </a:r>
            <a:r>
              <a:rPr kumimoji="0" lang="ru-RU" sz="2400" b="0" i="0" u="none" strike="noStrike" kern="1200" cap="none" spc="0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читель русского языка и литературы</a:t>
            </a:r>
          </a:p>
          <a:p>
            <a:pPr marL="0" marR="45720" lvl="0" indent="0" algn="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r>
              <a:rPr lang="ru-RU" sz="2400" dirty="0" err="1" smtClean="0"/>
              <a:t>Хаштырова</a:t>
            </a:r>
            <a:r>
              <a:rPr lang="ru-RU" sz="2400" dirty="0" smtClean="0"/>
              <a:t> Хава </a:t>
            </a:r>
            <a:r>
              <a:rPr lang="ru-RU" sz="2400" dirty="0" err="1" smtClean="0"/>
              <a:t>Магомет-Тагировна</a:t>
            </a:r>
            <a:endParaRPr kumimoji="0" lang="ru-RU" sz="2400" b="0" i="0" u="none" strike="noStrike" kern="1200" cap="none" spc="0" normalizeH="0" baseline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1412776"/>
            <a:ext cx="8229600" cy="438912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3600" i="1" dirty="0" smtClean="0">
                <a:solidFill>
                  <a:srgbClr val="00B0F0"/>
                </a:solidFill>
              </a:rPr>
              <a:t>Однородные члены предложения </a:t>
            </a:r>
            <a:r>
              <a:rPr lang="ru-RU" sz="3600" dirty="0" smtClean="0"/>
              <a:t>– это такие члены предложения , которые отвечают на один и тот же вопрос, относится к одному и тому же слову и соединяется союзами .</a:t>
            </a:r>
            <a:endParaRPr lang="ru-RU" sz="3600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2148848"/>
          </a:xfrm>
        </p:spPr>
        <p:txBody>
          <a:bodyPr>
            <a:normAutofit/>
          </a:bodyPr>
          <a:lstStyle/>
          <a:p>
            <a:r>
              <a:rPr lang="ru-RU" sz="4000" dirty="0" smtClean="0"/>
              <a:t>Переставить слова таким образом, чтобы получились предложения с однородными членами .</a:t>
            </a:r>
            <a:endParaRPr lang="ru-RU" sz="40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528" y="3284984"/>
            <a:ext cx="8229600" cy="2895600"/>
          </a:xfrm>
        </p:spPr>
        <p:txBody>
          <a:bodyPr>
            <a:noAutofit/>
          </a:bodyPr>
          <a:lstStyle/>
          <a:p>
            <a:r>
              <a:rPr lang="ru-RU" sz="3200" dirty="0" smtClean="0"/>
              <a:t>Ласточки в грачи осенью жаворонки теплые края улетают.</a:t>
            </a:r>
          </a:p>
          <a:p>
            <a:r>
              <a:rPr lang="ru-RU" sz="3200" dirty="0" smtClean="0"/>
              <a:t>Клумбе росли на цветы тюльпаны красивые розы незабудки .</a:t>
            </a:r>
          </a:p>
          <a:p>
            <a:r>
              <a:rPr lang="ru-RU" sz="3200" dirty="0" smtClean="0"/>
              <a:t>Я обезьяна зоопарке вчера в тигра льва видел.</a:t>
            </a:r>
            <a:endParaRPr lang="ru-RU" sz="3200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67544" y="1484785"/>
          <a:ext cx="8229600" cy="4192298"/>
        </p:xfrm>
        <a:graphic>
          <a:graphicData uri="http://schemas.openxmlformats.org/drawingml/2006/table">
            <a:tbl>
              <a:tblPr firstRow="1" bandRow="1">
                <a:effectLst>
                  <a:outerShdw blurRad="76200" dir="13500000" sy="23000" kx="1200000" algn="br" rotWithShape="0">
                    <a:prstClr val="black">
                      <a:alpha val="20000"/>
                    </a:prstClr>
                  </a:outerShdw>
                </a:effectLst>
                <a:tableStyleId>{5C22544A-7EE6-4342-B048-85BDC9FD1C3A}</a:tableStyleId>
              </a:tblPr>
              <a:tblGrid>
                <a:gridCol w="4114800"/>
                <a:gridCol w="4114800"/>
              </a:tblGrid>
              <a:tr h="1260371">
                <a:tc gridSpan="2">
                  <a:txBody>
                    <a:bodyPr/>
                    <a:lstStyle/>
                    <a:p>
                      <a:pPr algn="ctr"/>
                      <a:r>
                        <a:rPr lang="ru-RU" sz="2800" dirty="0" smtClean="0"/>
                        <a:t>Запятая между однородными </a:t>
                      </a:r>
                      <a:r>
                        <a:rPr lang="ru-RU" sz="2800" baseline="0" dirty="0" smtClean="0"/>
                        <a:t> членами </a:t>
                      </a:r>
                      <a:endParaRPr lang="ru-RU" sz="28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957045">
                <a:tc>
                  <a:txBody>
                    <a:bodyPr/>
                    <a:lstStyle/>
                    <a:p>
                      <a:pPr algn="ctr"/>
                      <a:endParaRPr lang="ru-RU" sz="2000" dirty="0" smtClean="0"/>
                    </a:p>
                    <a:p>
                      <a:pPr algn="ctr"/>
                      <a:r>
                        <a:rPr lang="ru-RU" sz="2000" dirty="0" smtClean="0"/>
                        <a:t>ставится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000" dirty="0" smtClean="0"/>
                    </a:p>
                    <a:p>
                      <a:pPr algn="ctr"/>
                      <a:r>
                        <a:rPr lang="ru-RU" sz="2000" dirty="0" smtClean="0"/>
                        <a:t>не</a:t>
                      </a:r>
                      <a:r>
                        <a:rPr lang="ru-RU" sz="2000" baseline="0" dirty="0" smtClean="0"/>
                        <a:t> ставится</a:t>
                      </a:r>
                      <a:endParaRPr lang="ru-RU" sz="2000" dirty="0"/>
                    </a:p>
                  </a:txBody>
                  <a:tcPr/>
                </a:tc>
              </a:tr>
              <a:tr h="1974882">
                <a:tc>
                  <a:txBody>
                    <a:bodyPr/>
                    <a:lstStyle/>
                    <a:p>
                      <a:pPr marL="342900" indent="-342900">
                        <a:buAutoNum type="arabicPeriod"/>
                      </a:pPr>
                      <a:r>
                        <a:rPr lang="ru-RU" sz="2400" dirty="0" smtClean="0"/>
                        <a:t>Если однородные члены</a:t>
                      </a:r>
                      <a:r>
                        <a:rPr lang="ru-RU" sz="2400" baseline="0" dirty="0" smtClean="0"/>
                        <a:t> не соединены союзами.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ru-RU" sz="2400" baseline="0" dirty="0" smtClean="0"/>
                        <a:t>Если однородные члены соединены союзами  </a:t>
                      </a:r>
                      <a:r>
                        <a:rPr lang="ru-RU" sz="2400" i="1" baseline="0" dirty="0" smtClean="0"/>
                        <a:t>а , но.</a:t>
                      </a:r>
                      <a:endParaRPr lang="ru-RU" sz="240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Если однородные</a:t>
                      </a:r>
                      <a:r>
                        <a:rPr lang="ru-RU" sz="2400" baseline="0" dirty="0" smtClean="0"/>
                        <a:t> члены соединены союзом </a:t>
                      </a:r>
                      <a:r>
                        <a:rPr lang="ru-RU" sz="2400" i="1" baseline="0" dirty="0" smtClean="0"/>
                        <a:t>и .  </a:t>
                      </a:r>
                      <a:endParaRPr lang="ru-RU" sz="2400" i="1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2204864"/>
            <a:ext cx="6948264" cy="2808312"/>
          </a:xfrm>
        </p:spPr>
        <p:txBody>
          <a:bodyPr/>
          <a:lstStyle/>
          <a:p>
            <a:r>
              <a:rPr lang="ru-RU" sz="3200" dirty="0" smtClean="0"/>
              <a:t>Ребята купались, загорали .</a:t>
            </a:r>
          </a:p>
          <a:p>
            <a:r>
              <a:rPr lang="ru-RU" sz="3200" dirty="0" smtClean="0"/>
              <a:t>Ребята не купались , а загорали .</a:t>
            </a:r>
          </a:p>
          <a:p>
            <a:r>
              <a:rPr lang="ru-RU" sz="3200" dirty="0" smtClean="0"/>
              <a:t>Ребята купались , но не загорали .</a:t>
            </a:r>
          </a:p>
          <a:p>
            <a:r>
              <a:rPr lang="ru-RU" sz="3200" dirty="0" smtClean="0"/>
              <a:t>Ребята купались и загорали .</a:t>
            </a:r>
          </a:p>
          <a:p>
            <a:endParaRPr lang="ru-RU" dirty="0"/>
          </a:p>
        </p:txBody>
      </p:sp>
      <p:sp>
        <p:nvSpPr>
          <p:cNvPr id="5" name="Овал 4"/>
          <p:cNvSpPr/>
          <p:nvPr/>
        </p:nvSpPr>
        <p:spPr>
          <a:xfrm>
            <a:off x="7020272" y="2852936"/>
            <a:ext cx="360040" cy="36004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=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6" name="Овал 5"/>
          <p:cNvSpPr/>
          <p:nvPr/>
        </p:nvSpPr>
        <p:spPr>
          <a:xfrm>
            <a:off x="7092280" y="3501008"/>
            <a:ext cx="360040" cy="36004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=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7" name="Овал 6"/>
          <p:cNvSpPr/>
          <p:nvPr/>
        </p:nvSpPr>
        <p:spPr>
          <a:xfrm>
            <a:off x="7092280" y="4077072"/>
            <a:ext cx="360040" cy="36004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=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8" name="Овал 7"/>
          <p:cNvSpPr/>
          <p:nvPr/>
        </p:nvSpPr>
        <p:spPr>
          <a:xfrm>
            <a:off x="7524328" y="2276872"/>
            <a:ext cx="288032" cy="36004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=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9" name="Содержимое 2"/>
          <p:cNvSpPr txBox="1">
            <a:spLocks/>
          </p:cNvSpPr>
          <p:nvPr/>
        </p:nvSpPr>
        <p:spPr>
          <a:xfrm>
            <a:off x="7308304" y="2204864"/>
            <a:ext cx="288032" cy="504056"/>
          </a:xfrm>
          <a:prstGeom prst="rect">
            <a:avLst/>
          </a:prstGeom>
        </p:spPr>
        <p:txBody>
          <a:bodyPr vert="horz">
            <a:normAutofit fontScale="92500" lnSpcReduction="10000"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tabLst/>
              <a:defRPr/>
            </a:pP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</a:t>
            </a:r>
            <a:endParaRPr kumimoji="0" lang="ru-RU" sz="2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0" name="Содержимое 2"/>
          <p:cNvSpPr txBox="1">
            <a:spLocks/>
          </p:cNvSpPr>
          <p:nvPr/>
        </p:nvSpPr>
        <p:spPr>
          <a:xfrm>
            <a:off x="7380312" y="2852936"/>
            <a:ext cx="288032" cy="504056"/>
          </a:xfrm>
          <a:prstGeom prst="rect">
            <a:avLst/>
          </a:prstGeom>
        </p:spPr>
        <p:txBody>
          <a:bodyPr vert="horz">
            <a:normAutofit fontScale="92500" lnSpcReduction="10000"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tabLst/>
              <a:defRPr/>
            </a:pP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</a:t>
            </a:r>
            <a:endParaRPr kumimoji="0" lang="ru-RU" sz="2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1" name="Содержимое 2"/>
          <p:cNvSpPr txBox="1">
            <a:spLocks/>
          </p:cNvSpPr>
          <p:nvPr/>
        </p:nvSpPr>
        <p:spPr>
          <a:xfrm>
            <a:off x="7380312" y="3501008"/>
            <a:ext cx="288032" cy="504056"/>
          </a:xfrm>
          <a:prstGeom prst="rect">
            <a:avLst/>
          </a:prstGeom>
        </p:spPr>
        <p:txBody>
          <a:bodyPr vert="horz">
            <a:normAutofit fontScale="92500" lnSpcReduction="10000"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tabLst/>
              <a:defRPr/>
            </a:pP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</a:t>
            </a:r>
            <a:endParaRPr kumimoji="0" lang="ru-RU" sz="2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2" name="Овал 11"/>
          <p:cNvSpPr/>
          <p:nvPr/>
        </p:nvSpPr>
        <p:spPr>
          <a:xfrm flipH="1">
            <a:off x="7596336" y="2996952"/>
            <a:ext cx="216024" cy="216024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а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3" name="Овал 12"/>
          <p:cNvSpPr/>
          <p:nvPr/>
        </p:nvSpPr>
        <p:spPr>
          <a:xfrm>
            <a:off x="7956376" y="2852936"/>
            <a:ext cx="288032" cy="36004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=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4" name="Овал 13"/>
          <p:cNvSpPr/>
          <p:nvPr/>
        </p:nvSpPr>
        <p:spPr>
          <a:xfrm>
            <a:off x="7020272" y="2276872"/>
            <a:ext cx="360040" cy="36004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=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5" name="Овал 14"/>
          <p:cNvSpPr/>
          <p:nvPr/>
        </p:nvSpPr>
        <p:spPr>
          <a:xfrm flipH="1">
            <a:off x="7524328" y="3429000"/>
            <a:ext cx="648072" cy="432048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но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6" name="Овал 15"/>
          <p:cNvSpPr/>
          <p:nvPr/>
        </p:nvSpPr>
        <p:spPr>
          <a:xfrm>
            <a:off x="8244408" y="3501008"/>
            <a:ext cx="360040" cy="36004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=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7" name="Овал 16"/>
          <p:cNvSpPr/>
          <p:nvPr/>
        </p:nvSpPr>
        <p:spPr>
          <a:xfrm flipH="1">
            <a:off x="7596336" y="4149080"/>
            <a:ext cx="216024" cy="216024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и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8" name="Овал 17"/>
          <p:cNvSpPr/>
          <p:nvPr/>
        </p:nvSpPr>
        <p:spPr>
          <a:xfrm>
            <a:off x="7956376" y="4077072"/>
            <a:ext cx="360040" cy="36004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=</a:t>
            </a:r>
            <a:endParaRPr lang="ru-RU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188640"/>
            <a:ext cx="8229600" cy="2580896"/>
          </a:xfrm>
        </p:spPr>
        <p:txBody>
          <a:bodyPr>
            <a:normAutofit/>
          </a:bodyPr>
          <a:lstStyle/>
          <a:p>
            <a:r>
              <a:rPr lang="ru-RU" sz="3200" dirty="0" smtClean="0"/>
              <a:t>Разделить на две группы :те, в которых между однородными членами ставится запятая и те, в которых не ставится.</a:t>
            </a:r>
            <a:endParaRPr lang="ru-RU" sz="32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3212976"/>
            <a:ext cx="8229600" cy="282359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800" dirty="0" smtClean="0"/>
              <a:t>Он учится хорошо но не отлично.</a:t>
            </a:r>
          </a:p>
          <a:p>
            <a:pPr>
              <a:buNone/>
            </a:pPr>
            <a:r>
              <a:rPr lang="ru-RU" sz="2800" dirty="0" smtClean="0"/>
              <a:t>Зимой солнце светит но не греет.</a:t>
            </a:r>
          </a:p>
          <a:p>
            <a:pPr>
              <a:buNone/>
            </a:pPr>
            <a:r>
              <a:rPr lang="ru-RU" sz="2800" dirty="0" smtClean="0"/>
              <a:t>На улице ветер сильный и холодный.</a:t>
            </a:r>
          </a:p>
          <a:p>
            <a:pPr>
              <a:buNone/>
            </a:pPr>
            <a:r>
              <a:rPr lang="ru-RU" sz="2800" dirty="0" smtClean="0"/>
              <a:t>Океан большой глубокий холодный.</a:t>
            </a:r>
          </a:p>
          <a:p>
            <a:pPr>
              <a:buNone/>
            </a:pPr>
            <a:r>
              <a:rPr lang="ru-RU" sz="2800" dirty="0" smtClean="0"/>
              <a:t>Дети ходили в лес за грибами и ягодами.</a:t>
            </a:r>
            <a:endParaRPr lang="ru-RU" sz="2800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err="1" smtClean="0"/>
              <a:t>Физминутка</a:t>
            </a:r>
            <a:r>
              <a:rPr lang="ru-RU" dirty="0" smtClean="0"/>
              <a:t>!!!</a:t>
            </a:r>
            <a:endParaRPr lang="ru-RU" dirty="0"/>
          </a:p>
        </p:txBody>
      </p:sp>
      <p:pic>
        <p:nvPicPr>
          <p:cNvPr id="14338" name="Picture 2" descr="http://image.tsn.ua/media/images/original/May2008/6483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31640" y="1916832"/>
            <a:ext cx="5715000" cy="428625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  <p:transition>
    <p:wheel spokes="1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1268760"/>
            <a:ext cx="8229600" cy="1800200"/>
          </a:xfrm>
        </p:spPr>
        <p:txBody>
          <a:bodyPr>
            <a:noAutofit/>
          </a:bodyPr>
          <a:lstStyle/>
          <a:p>
            <a:r>
              <a:rPr lang="ru-RU" sz="2800" dirty="0" smtClean="0"/>
              <a:t>упражнение   203 </a:t>
            </a:r>
            <a:br>
              <a:rPr lang="ru-RU" sz="2800" dirty="0" smtClean="0"/>
            </a:br>
            <a:r>
              <a:rPr lang="ru-RU" sz="2800" dirty="0" smtClean="0"/>
              <a:t>Составьте по рисунку (см. с. 73) три предложения с однородными членами. Чтобы выполнить это задание ,рассмотрите : кто сидит за столом? Какая посуда стоит на столе? Чем хозяйка угощает гостей? </a:t>
            </a:r>
            <a:endParaRPr lang="ru-RU" sz="2800" dirty="0"/>
          </a:p>
        </p:txBody>
      </p:sp>
      <p:pic>
        <p:nvPicPr>
          <p:cNvPr id="1026" name="Picture 2" descr="C:\Users\User\Desktop\IMG_1346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3284984"/>
            <a:ext cx="8280920" cy="333756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620688"/>
            <a:ext cx="8229600" cy="1143000"/>
          </a:xfrm>
        </p:spPr>
        <p:txBody>
          <a:bodyPr/>
          <a:lstStyle/>
          <a:p>
            <a:r>
              <a:rPr lang="ru-RU" dirty="0" smtClean="0"/>
              <a:t>Продолжите предложения 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3200" dirty="0" smtClean="0"/>
              <a:t>Однородные члены предложения отвечают …</a:t>
            </a:r>
          </a:p>
          <a:p>
            <a:r>
              <a:rPr lang="ru-RU" sz="3200" dirty="0" smtClean="0"/>
              <a:t>Однородные члены предложения являются…</a:t>
            </a:r>
          </a:p>
          <a:p>
            <a:r>
              <a:rPr lang="ru-RU" sz="3200" dirty="0" smtClean="0"/>
              <a:t>Однородные члены предложения выражены…</a:t>
            </a:r>
          </a:p>
          <a:p>
            <a:r>
              <a:rPr lang="ru-RU" sz="3200" dirty="0" smtClean="0"/>
              <a:t>Однородные члены предложения относятся…</a:t>
            </a:r>
            <a:endParaRPr lang="ru-RU" sz="3200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33</TotalTime>
  <Words>246</Words>
  <Application>Microsoft Office PowerPoint</Application>
  <PresentationFormat>Экран (4:3)</PresentationFormat>
  <Paragraphs>50</Paragraphs>
  <Slides>9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Поток</vt:lpstr>
      <vt:lpstr>Знаки препинания в предложениях с однородными членами</vt:lpstr>
      <vt:lpstr>Слайд 2</vt:lpstr>
      <vt:lpstr>Переставить слова таким образом, чтобы получились предложения с однородными членами .</vt:lpstr>
      <vt:lpstr>Слайд 4</vt:lpstr>
      <vt:lpstr>Слайд 5</vt:lpstr>
      <vt:lpstr>Разделить на две группы :те, в которых между однородными членами ставится запятая и те, в которых не ставится.</vt:lpstr>
      <vt:lpstr>Физминутка!!!</vt:lpstr>
      <vt:lpstr>упражнение   203  Составьте по рисунку (см. с. 73) три предложения с однородными членами. Чтобы выполнить это задание ,рассмотрите : кто сидит за столом? Какая посуда стоит на столе? Чем хозяйка угощает гостей? </vt:lpstr>
      <vt:lpstr>Продолжите предложения :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Знаки препинания в предложениях с однородными членами</dc:title>
  <dc:creator>Zarema</dc:creator>
  <cp:lastModifiedBy>Владелец</cp:lastModifiedBy>
  <cp:revision>8</cp:revision>
  <dcterms:created xsi:type="dcterms:W3CDTF">2013-01-29T17:20:50Z</dcterms:created>
  <dcterms:modified xsi:type="dcterms:W3CDTF">2013-01-30T19:54:06Z</dcterms:modified>
</cp:coreProperties>
</file>