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68" r:id="rId5"/>
  </p:sldMasterIdLst>
  <p:sldIdLst>
    <p:sldId id="256" r:id="rId6"/>
    <p:sldId id="264" r:id="rId7"/>
    <p:sldId id="258" r:id="rId8"/>
    <p:sldId id="259" r:id="rId9"/>
    <p:sldId id="282" r:id="rId10"/>
    <p:sldId id="261" r:id="rId11"/>
    <p:sldId id="262" r:id="rId12"/>
    <p:sldId id="263" r:id="rId13"/>
    <p:sldId id="271" r:id="rId14"/>
    <p:sldId id="283" r:id="rId15"/>
    <p:sldId id="265" r:id="rId16"/>
    <p:sldId id="267" r:id="rId17"/>
    <p:sldId id="260" r:id="rId18"/>
    <p:sldId id="269" r:id="rId19"/>
    <p:sldId id="273" r:id="rId20"/>
    <p:sldId id="275" r:id="rId21"/>
    <p:sldId id="277" r:id="rId22"/>
    <p:sldId id="279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66" r:id="rId32"/>
    <p:sldId id="299" r:id="rId33"/>
    <p:sldId id="272" r:id="rId34"/>
    <p:sldId id="270" r:id="rId35"/>
    <p:sldId id="274" r:id="rId36"/>
    <p:sldId id="300" r:id="rId37"/>
    <p:sldId id="278" r:id="rId38"/>
    <p:sldId id="280" r:id="rId39"/>
    <p:sldId id="292" r:id="rId40"/>
    <p:sldId id="276" r:id="rId41"/>
    <p:sldId id="293" r:id="rId42"/>
    <p:sldId id="294" r:id="rId43"/>
    <p:sldId id="295" r:id="rId44"/>
    <p:sldId id="296" r:id="rId45"/>
    <p:sldId id="298" r:id="rId46"/>
    <p:sldId id="297" r:id="rId47"/>
    <p:sldId id="303" r:id="rId48"/>
    <p:sldId id="304" r:id="rId49"/>
    <p:sldId id="305" r:id="rId50"/>
    <p:sldId id="301" r:id="rId51"/>
    <p:sldId id="306" r:id="rId52"/>
    <p:sldId id="307" r:id="rId53"/>
    <p:sldId id="308" r:id="rId54"/>
    <p:sldId id="302" r:id="rId55"/>
    <p:sldId id="281" r:id="rId5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D60093"/>
  </p:clrMru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27" autoAdjust="0"/>
    <p:restoredTop sz="94660"/>
  </p:normalViewPr>
  <p:slideViewPr>
    <p:cSldViewPr>
      <p:cViewPr varScale="1">
        <p:scale>
          <a:sx n="50" d="100"/>
          <a:sy n="50" d="100"/>
        </p:scale>
        <p:origin x="-936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11267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ru-RU" sz="2400">
                <a:latin typeface="Times New Roman" pitchFamily="18" charset="0"/>
              </a:endParaRPr>
            </a:p>
          </p:txBody>
        </p:sp>
        <p:sp>
          <p:nvSpPr>
            <p:cNvPr id="11268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ru-RU" sz="2400">
                <a:latin typeface="Times New Roman" pitchFamily="18" charset="0"/>
              </a:endParaRP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11270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71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1272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1273" name="Rectangle 9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99272D7-5E03-4ECF-909E-00BCEB8E1443}" type="datetimeFigureOut">
              <a:rPr lang="ru-RU" smtClean="0"/>
              <a:pPr/>
              <a:t>16.10.2012</a:t>
            </a:fld>
            <a:endParaRPr lang="ru-RU"/>
          </a:p>
        </p:txBody>
      </p:sp>
      <p:sp>
        <p:nvSpPr>
          <p:cNvPr id="11274" name="Rectangle 1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11275" name="Rectangle 1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fld id="{2A8A7F10-B27F-4362-A855-4631D01B2D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276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>
    <p:split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9272D7-5E03-4ECF-909E-00BCEB8E1443}" type="datetimeFigureOut">
              <a:rPr lang="ru-RU" smtClean="0"/>
              <a:pPr/>
              <a:t>16.10.2012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8A7F10-B27F-4362-A855-4631D01B2D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9272D7-5E03-4ECF-909E-00BCEB8E1443}" type="datetimeFigureOut">
              <a:rPr lang="ru-RU" smtClean="0"/>
              <a:pPr/>
              <a:t>16.10.2012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8A7F10-B27F-4362-A855-4631D01B2D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C0C6AE-5BF8-45C2-AFBE-50625F65C9C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F0688A-323B-40C0-A9F7-055BB10BEAA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F9B96C-CC0F-4911-8D26-208E4390063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BA6F4E-8D23-4012-81EE-F459C2C257B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E36E4D-CA33-4933-A761-AFEF8A596BD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87547F-D79E-4A74-8226-C4A076B643F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F29D30-5652-42B9-90D7-91B1D222F23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BD60E3-E9C5-4AE2-9EA5-B9BF2545537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9272D7-5E03-4ECF-909E-00BCEB8E1443}" type="datetimeFigureOut">
              <a:rPr lang="ru-RU" smtClean="0"/>
              <a:pPr/>
              <a:t>16.10.2012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8A7F10-B27F-4362-A855-4631D01B2D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7033AF-57FA-49A1-AC95-496FEDB8691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7BAF7A-705B-4C0F-A3A4-8360C2C4463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901BE5-86D7-4299-ADE3-A167EE49853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38915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16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/>
              <a:ahLst/>
              <a:cxnLst>
                <a:cxn ang="0">
                  <a:pos x="5311" y="3209"/>
                </a:cxn>
                <a:cxn ang="0">
                  <a:pos x="0" y="3689"/>
                </a:cxn>
                <a:cxn ang="0">
                  <a:pos x="0" y="9"/>
                </a:cxn>
                <a:cxn ang="0">
                  <a:pos x="5328" y="0"/>
                </a:cxn>
                <a:cxn ang="0">
                  <a:pos x="5311" y="320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891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8920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A0FF983-F327-48C4-8A2F-8164C93C4387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38921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106CF5-8E2B-406C-8BD7-33C016B5886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ADE475-F0D8-4528-BC75-BDDF3080FB5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9C4583-650B-474C-9383-611DF315D4A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E1393A-90F0-459A-9183-BDF64F44CE9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6973D0-454B-41E3-9EC2-EDECECFF964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FD259A-293E-43A8-8536-1C7ED86C443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9272D7-5E03-4ECF-909E-00BCEB8E1443}" type="datetimeFigureOut">
              <a:rPr lang="ru-RU" smtClean="0"/>
              <a:pPr/>
              <a:t>16.10.2012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8A7F10-B27F-4362-A855-4631D01B2D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87DF58-58A1-435D-AB90-7AAB6FA0744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70FAC3-1CA0-4BD9-B98E-B527E4BE64D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6F821C-50BE-4D51-A80E-DE0B58B05B1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490216-CECD-4013-802E-1306E03345A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4403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33" y="1290"/>
                </a:cxn>
                <a:cxn ang="0">
                  <a:pos x="0" y="1290"/>
                </a:cxn>
                <a:cxn ang="0">
                  <a:pos x="6" y="3210"/>
                </a:cxn>
                <a:cxn ang="0">
                  <a:pos x="5550" y="3216"/>
                </a:cxn>
                <a:cxn ang="0">
                  <a:pos x="5550" y="0"/>
                </a:cxn>
                <a:cxn ang="0">
                  <a:pos x="335" y="0"/>
                </a:cxn>
                <a:cxn ang="0">
                  <a:pos x="335" y="0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403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403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403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403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404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4041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4042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4043" name="Rectangle 11"/>
          <p:cNvSpPr>
            <a:spLocks noGrp="1" noChangeArrowheads="1"/>
          </p:cNvSpPr>
          <p:nvPr>
            <p:ph type="dt" sz="quarter" idx="2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4044" name="Rectangle 12"/>
          <p:cNvSpPr>
            <a:spLocks noGrp="1" noChangeArrowheads="1"/>
          </p:cNvSpPr>
          <p:nvPr>
            <p:ph type="ftr" sz="quarter" idx="3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4045" name="Rectangle 1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A833291-8A1D-4F74-B736-7749B50B04C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14F794-40F1-4662-AFF5-B2AF73E620D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C8FD96-58AA-48D0-AC9B-5331EECC06E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4D5908-3C2B-4D5A-9863-47207312187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896843-12E9-4B47-838C-5B527A229AE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B7F512-3E12-4568-8876-810A81C92B0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9272D7-5E03-4ECF-909E-00BCEB8E1443}" type="datetimeFigureOut">
              <a:rPr lang="ru-RU" smtClean="0"/>
              <a:pPr/>
              <a:t>16.10.2012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8A7F10-B27F-4362-A855-4631D01B2D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3EDABE-EAED-488F-996C-E227BF7A7E0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38736C-18C2-444E-8C6C-D50A1E212E4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910DFC-8D0F-49A9-A429-4EC5CD9E620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018AC7-4E34-4962-AA27-83BB85EF455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FB6AD3-994B-419C-8BBB-E7A8922F4FA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272D7-5E03-4ECF-909E-00BCEB8E1443}" type="datetimeFigureOut">
              <a:rPr lang="ru-RU" smtClean="0"/>
              <a:pPr/>
              <a:t>16.10.2012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A7F10-B27F-4362-A855-4631D01B2D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272D7-5E03-4ECF-909E-00BCEB8E1443}" type="datetimeFigureOut">
              <a:rPr lang="ru-RU" smtClean="0"/>
              <a:pPr/>
              <a:t>16.10.2012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A7F10-B27F-4362-A855-4631D01B2D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272D7-5E03-4ECF-909E-00BCEB8E1443}" type="datetimeFigureOut">
              <a:rPr lang="ru-RU" smtClean="0"/>
              <a:pPr/>
              <a:t>16.10.2012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A7F10-B27F-4362-A855-4631D01B2D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272D7-5E03-4ECF-909E-00BCEB8E1443}" type="datetimeFigureOut">
              <a:rPr lang="ru-RU" smtClean="0"/>
              <a:pPr/>
              <a:t>16.10.2012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A7F10-B27F-4362-A855-4631D01B2D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272D7-5E03-4ECF-909E-00BCEB8E1443}" type="datetimeFigureOut">
              <a:rPr lang="ru-RU" smtClean="0"/>
              <a:pPr/>
              <a:t>16.10.2012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A7F10-B27F-4362-A855-4631D01B2D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9272D7-5E03-4ECF-909E-00BCEB8E1443}" type="datetimeFigureOut">
              <a:rPr lang="ru-RU" smtClean="0"/>
              <a:pPr/>
              <a:t>16.10.2012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8A7F10-B27F-4362-A855-4631D01B2D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272D7-5E03-4ECF-909E-00BCEB8E1443}" type="datetimeFigureOut">
              <a:rPr lang="ru-RU" smtClean="0"/>
              <a:pPr/>
              <a:t>16.10.2012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A7F10-B27F-4362-A855-4631D01B2D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272D7-5E03-4ECF-909E-00BCEB8E1443}" type="datetimeFigureOut">
              <a:rPr lang="ru-RU" smtClean="0"/>
              <a:pPr/>
              <a:t>16.10.2012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A7F10-B27F-4362-A855-4631D01B2D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272D7-5E03-4ECF-909E-00BCEB8E1443}" type="datetimeFigureOut">
              <a:rPr lang="ru-RU" smtClean="0"/>
              <a:pPr/>
              <a:t>16.10.2012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A7F10-B27F-4362-A855-4631D01B2D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272D7-5E03-4ECF-909E-00BCEB8E1443}" type="datetimeFigureOut">
              <a:rPr lang="ru-RU" smtClean="0"/>
              <a:pPr/>
              <a:t>16.10.2012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A7F10-B27F-4362-A855-4631D01B2D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272D7-5E03-4ECF-909E-00BCEB8E1443}" type="datetimeFigureOut">
              <a:rPr lang="ru-RU" smtClean="0"/>
              <a:pPr/>
              <a:t>16.10.2012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A7F10-B27F-4362-A855-4631D01B2D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272D7-5E03-4ECF-909E-00BCEB8E1443}" type="datetimeFigureOut">
              <a:rPr lang="ru-RU" smtClean="0"/>
              <a:pPr/>
              <a:t>16.10.2012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A7F10-B27F-4362-A855-4631D01B2D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9272D7-5E03-4ECF-909E-00BCEB8E1443}" type="datetimeFigureOut">
              <a:rPr lang="ru-RU" smtClean="0"/>
              <a:pPr/>
              <a:t>16.10.2012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8A7F10-B27F-4362-A855-4631D01B2D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9272D7-5E03-4ECF-909E-00BCEB8E1443}" type="datetimeFigureOut">
              <a:rPr lang="ru-RU" smtClean="0"/>
              <a:pPr/>
              <a:t>16.10.2012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8A7F10-B27F-4362-A855-4631D01B2D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9272D7-5E03-4ECF-909E-00BCEB8E1443}" type="datetimeFigureOut">
              <a:rPr lang="ru-RU" smtClean="0"/>
              <a:pPr/>
              <a:t>16.10.2012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8A7F10-B27F-4362-A855-4631D01B2D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9272D7-5E03-4ECF-909E-00BCEB8E1443}" type="datetimeFigureOut">
              <a:rPr lang="ru-RU" smtClean="0"/>
              <a:pPr/>
              <a:t>16.10.2012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8A7F10-B27F-4362-A855-4631D01B2D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3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10244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245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/>
                <a:ahLst/>
                <a:cxnLst>
                  <a:cxn ang="0">
                    <a:pos x="1728" y="0"/>
                  </a:cxn>
                  <a:cxn ang="0">
                    <a:pos x="1728" y="480"/>
                  </a:cxn>
                  <a:cxn ang="0">
                    <a:pos x="380" y="482"/>
                  </a:cxn>
                  <a:cxn ang="0">
                    <a:pos x="354" y="480"/>
                  </a:cxn>
                  <a:cxn ang="0">
                    <a:pos x="308" y="489"/>
                  </a:cxn>
                  <a:cxn ang="0">
                    <a:pos x="246" y="531"/>
                  </a:cxn>
                  <a:cxn ang="0">
                    <a:pos x="206" y="597"/>
                  </a:cxn>
                  <a:cxn ang="0">
                    <a:pos x="192" y="666"/>
                  </a:cxn>
                  <a:cxn ang="0">
                    <a:pos x="192" y="735"/>
                  </a:cxn>
                  <a:cxn ang="0">
                    <a:pos x="0" y="735"/>
                  </a:cxn>
                  <a:cxn ang="0">
                    <a:pos x="0" y="480"/>
                  </a:cxn>
                  <a:cxn ang="0">
                    <a:pos x="0" y="0"/>
                  </a:cxn>
                  <a:cxn ang="0">
                    <a:pos x="1728" y="0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endParaRPr lang="ru-RU"/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10247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248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10249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50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5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99272D7-5E03-4ECF-909E-00BCEB8E1443}" type="datetimeFigureOut">
              <a:rPr lang="ru-RU" smtClean="0"/>
              <a:pPr/>
              <a:t>16.10.2012</a:t>
            </a:fld>
            <a:endParaRPr lang="ru-RU"/>
          </a:p>
        </p:txBody>
      </p:sp>
      <p:sp>
        <p:nvSpPr>
          <p:cNvPr id="1025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25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defRPr sz="2600" b="1">
                <a:solidFill>
                  <a:schemeClr val="bg1"/>
                </a:solidFill>
              </a:defRPr>
            </a:lvl1pPr>
          </a:lstStyle>
          <a:p>
            <a:fld id="{2A8A7F10-B27F-4362-A855-4631D01B2D2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split dir="in"/>
  </p:transition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21DC080-FCED-4F91-B9DF-96CAF47D4C06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split dir="in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37891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892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789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3789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3789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311BBF82-F527-4FE3-961D-D001EB25CDEF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split dir="in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43011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12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/>
              <a:ahLst/>
              <a:cxnLst>
                <a:cxn ang="0">
                  <a:pos x="330" y="1764"/>
                </a:cxn>
                <a:cxn ang="0">
                  <a:pos x="0" y="1764"/>
                </a:cxn>
                <a:cxn ang="0">
                  <a:pos x="0" y="3168"/>
                </a:cxn>
                <a:cxn ang="0">
                  <a:pos x="5550" y="3168"/>
                </a:cxn>
                <a:cxn ang="0">
                  <a:pos x="5550" y="0"/>
                </a:cxn>
                <a:cxn ang="0">
                  <a:pos x="330" y="0"/>
                </a:cxn>
                <a:cxn ang="0">
                  <a:pos x="330" y="1764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13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14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3015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3016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3017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3018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3019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4302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4302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A0B6D1D9-D1A9-4FB9-A425-C3782D0FA70D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43022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3023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split dir="in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3000" t="-5000" r="-3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9272D7-5E03-4ECF-909E-00BCEB8E1443}" type="datetimeFigureOut">
              <a:rPr lang="ru-RU" smtClean="0"/>
              <a:pPr/>
              <a:t>16.10.2012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8A7F10-B27F-4362-A855-4631D01B2D2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>
    <p:split dir="in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0.xml"/><Relationship Id="rId5" Type="http://schemas.openxmlformats.org/officeDocument/2006/relationships/slide" Target="slide50.xml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0.xml"/><Relationship Id="rId5" Type="http://schemas.openxmlformats.org/officeDocument/2006/relationships/slide" Target="slide27.xml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0.xml"/><Relationship Id="rId5" Type="http://schemas.openxmlformats.org/officeDocument/2006/relationships/slide" Target="slide28.xml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50.xml"/><Relationship Id="rId5" Type="http://schemas.openxmlformats.org/officeDocument/2006/relationships/slide" Target="slide29.xml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0.xml"/><Relationship Id="rId5" Type="http://schemas.openxmlformats.org/officeDocument/2006/relationships/slide" Target="slide30.xml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0.xml"/><Relationship Id="rId5" Type="http://schemas.openxmlformats.org/officeDocument/2006/relationships/slide" Target="slide31.xml"/><Relationship Id="rId4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0.xml"/><Relationship Id="rId5" Type="http://schemas.openxmlformats.org/officeDocument/2006/relationships/slide" Target="slide32.xml"/><Relationship Id="rId4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0.xml"/><Relationship Id="rId5" Type="http://schemas.openxmlformats.org/officeDocument/2006/relationships/slide" Target="slide33.xml"/><Relationship Id="rId4" Type="http://schemas.openxmlformats.org/officeDocument/2006/relationships/slide" Target="slid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50.xml"/><Relationship Id="rId5" Type="http://schemas.openxmlformats.org/officeDocument/2006/relationships/slide" Target="slide34.xml"/><Relationship Id="rId4" Type="http://schemas.openxmlformats.org/officeDocument/2006/relationships/slide" Target="slid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0.xml"/><Relationship Id="rId5" Type="http://schemas.openxmlformats.org/officeDocument/2006/relationships/slide" Target="slide35.xml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13" Type="http://schemas.openxmlformats.org/officeDocument/2006/relationships/slide" Target="slide12.xml"/><Relationship Id="rId18" Type="http://schemas.openxmlformats.org/officeDocument/2006/relationships/slide" Target="slide20.xml"/><Relationship Id="rId26" Type="http://schemas.openxmlformats.org/officeDocument/2006/relationships/image" Target="../media/image9.png"/><Relationship Id="rId3" Type="http://schemas.openxmlformats.org/officeDocument/2006/relationships/image" Target="../media/image3.jpeg"/><Relationship Id="rId21" Type="http://schemas.openxmlformats.org/officeDocument/2006/relationships/slide" Target="slide9.xml"/><Relationship Id="rId7" Type="http://schemas.openxmlformats.org/officeDocument/2006/relationships/slide" Target="slide3.xml"/><Relationship Id="rId12" Type="http://schemas.openxmlformats.org/officeDocument/2006/relationships/slide" Target="slide16.xml"/><Relationship Id="rId17" Type="http://schemas.openxmlformats.org/officeDocument/2006/relationships/image" Target="../media/image7.png"/><Relationship Id="rId25" Type="http://schemas.openxmlformats.org/officeDocument/2006/relationships/slide" Target="slide21.xml"/><Relationship Id="rId2" Type="http://schemas.openxmlformats.org/officeDocument/2006/relationships/slide" Target="slide15.xml"/><Relationship Id="rId16" Type="http://schemas.openxmlformats.org/officeDocument/2006/relationships/slide" Target="slide24.xml"/><Relationship Id="rId20" Type="http://schemas.openxmlformats.org/officeDocument/2006/relationships/slide" Target="slide13.xml"/><Relationship Id="rId29" Type="http://schemas.openxmlformats.org/officeDocument/2006/relationships/slide" Target="slide10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4.jpeg"/><Relationship Id="rId11" Type="http://schemas.openxmlformats.org/officeDocument/2006/relationships/image" Target="../media/image6.png"/><Relationship Id="rId24" Type="http://schemas.openxmlformats.org/officeDocument/2006/relationships/image" Target="../media/image8.png"/><Relationship Id="rId32" Type="http://schemas.openxmlformats.org/officeDocument/2006/relationships/slide" Target="slide22.xml"/><Relationship Id="rId5" Type="http://schemas.openxmlformats.org/officeDocument/2006/relationships/slide" Target="slide7.xml"/><Relationship Id="rId15" Type="http://schemas.openxmlformats.org/officeDocument/2006/relationships/slide" Target="slide4.xml"/><Relationship Id="rId23" Type="http://schemas.openxmlformats.org/officeDocument/2006/relationships/slide" Target="slide25.xml"/><Relationship Id="rId28" Type="http://schemas.openxmlformats.org/officeDocument/2006/relationships/slide" Target="slide14.xml"/><Relationship Id="rId10" Type="http://schemas.openxmlformats.org/officeDocument/2006/relationships/slide" Target="slide19.xml"/><Relationship Id="rId19" Type="http://schemas.openxmlformats.org/officeDocument/2006/relationships/slide" Target="slide17.xml"/><Relationship Id="rId31" Type="http://schemas.openxmlformats.org/officeDocument/2006/relationships/slide" Target="slide26.xml"/><Relationship Id="rId4" Type="http://schemas.openxmlformats.org/officeDocument/2006/relationships/slide" Target="slide11.xml"/><Relationship Id="rId9" Type="http://schemas.openxmlformats.org/officeDocument/2006/relationships/image" Target="../media/image5.png"/><Relationship Id="rId14" Type="http://schemas.openxmlformats.org/officeDocument/2006/relationships/slide" Target="slide8.xml"/><Relationship Id="rId22" Type="http://schemas.openxmlformats.org/officeDocument/2006/relationships/slide" Target="slide5.xml"/><Relationship Id="rId27" Type="http://schemas.openxmlformats.org/officeDocument/2006/relationships/slide" Target="slide18.xml"/><Relationship Id="rId30" Type="http://schemas.openxmlformats.org/officeDocument/2006/relationships/slide" Target="slide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0.xml"/><Relationship Id="rId5" Type="http://schemas.openxmlformats.org/officeDocument/2006/relationships/slide" Target="slide36.xml"/><Relationship Id="rId4" Type="http://schemas.openxmlformats.org/officeDocument/2006/relationships/slide" Target="slid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50.xml"/><Relationship Id="rId5" Type="http://schemas.openxmlformats.org/officeDocument/2006/relationships/slide" Target="slide37.xml"/><Relationship Id="rId4" Type="http://schemas.openxmlformats.org/officeDocument/2006/relationships/slide" Target="slid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0.xml"/><Relationship Id="rId5" Type="http://schemas.openxmlformats.org/officeDocument/2006/relationships/slide" Target="slide38.xml"/><Relationship Id="rId4" Type="http://schemas.openxmlformats.org/officeDocument/2006/relationships/slide" Target="slide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0.xml"/><Relationship Id="rId5" Type="http://schemas.openxmlformats.org/officeDocument/2006/relationships/slide" Target="slide39.xml"/><Relationship Id="rId4" Type="http://schemas.openxmlformats.org/officeDocument/2006/relationships/slide" Target="slide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0.xml"/><Relationship Id="rId5" Type="http://schemas.openxmlformats.org/officeDocument/2006/relationships/slide" Target="slide40.xml"/><Relationship Id="rId4" Type="http://schemas.openxmlformats.org/officeDocument/2006/relationships/slide" Target="slide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0.xml"/><Relationship Id="rId5" Type="http://schemas.openxmlformats.org/officeDocument/2006/relationships/slide" Target="slide41.xml"/><Relationship Id="rId4" Type="http://schemas.openxmlformats.org/officeDocument/2006/relationships/slide" Target="slide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50.xml"/><Relationship Id="rId5" Type="http://schemas.openxmlformats.org/officeDocument/2006/relationships/slide" Target="slide42.xml"/><Relationship Id="rId4" Type="http://schemas.openxmlformats.org/officeDocument/2006/relationships/slide" Target="slide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1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5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5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0.xml"/><Relationship Id="rId5" Type="http://schemas.openxmlformats.org/officeDocument/2006/relationships/slide" Target="slide43.xml"/><Relationship Id="rId4" Type="http://schemas.openxmlformats.org/officeDocument/2006/relationships/slide" Target="sl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5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5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5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5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5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5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5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5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5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5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0.xml"/><Relationship Id="rId5" Type="http://schemas.openxmlformats.org/officeDocument/2006/relationships/slide" Target="slide44.xml"/><Relationship Id="rId4" Type="http://schemas.openxmlformats.org/officeDocument/2006/relationships/slide" Target="slid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5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5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5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50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50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50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50.xml"/><Relationship Id="rId1" Type="http://schemas.openxmlformats.org/officeDocument/2006/relationships/audio" Target="../media/audio3.wav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50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50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5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50.xml"/><Relationship Id="rId5" Type="http://schemas.openxmlformats.org/officeDocument/2006/relationships/slide" Target="slide45.xml"/><Relationship Id="rId4" Type="http://schemas.openxmlformats.org/officeDocument/2006/relationships/slide" Target="slide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50.xml"/><Relationship Id="rId1" Type="http://schemas.openxmlformats.org/officeDocument/2006/relationships/audio" Target="file:///E:\&#1046;&#1080;&#1074;&#1105;&#1090;%20&#1087;&#1086;&#1074;&#1089;&#1102;&#1076;&#1091;%20&#1082;&#1088;&#1072;&#1089;&#1086;&#1090;&#1072;\Kozodoi.mp3" TargetMode="External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3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0.xml"/><Relationship Id="rId5" Type="http://schemas.openxmlformats.org/officeDocument/2006/relationships/slide" Target="slide46.xml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0.xml"/><Relationship Id="rId5" Type="http://schemas.openxmlformats.org/officeDocument/2006/relationships/slide" Target="slide47.xml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0.xml"/><Relationship Id="rId5" Type="http://schemas.openxmlformats.org/officeDocument/2006/relationships/slide" Target="slide48.xml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50.xml"/><Relationship Id="rId5" Type="http://schemas.openxmlformats.org/officeDocument/2006/relationships/slide" Target="slide49.xml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548680" y="2564904"/>
            <a:ext cx="8229600" cy="1905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11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 pitchFamily="34" charset="0"/>
              </a:rPr>
              <a:t>Фауна</a:t>
            </a:r>
            <a:br>
              <a:rPr lang="ru-RU" sz="11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 pitchFamily="34" charset="0"/>
              </a:rPr>
            </a:br>
            <a:r>
              <a:rPr lang="ru-RU" sz="11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 pitchFamily="34" charset="0"/>
              </a:rPr>
              <a:t>нашего</a:t>
            </a:r>
            <a:br>
              <a:rPr lang="ru-RU" sz="11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 pitchFamily="34" charset="0"/>
              </a:rPr>
            </a:br>
            <a:r>
              <a:rPr lang="ru-RU" sz="11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 pitchFamily="34" charset="0"/>
              </a:rPr>
              <a:t>края</a:t>
            </a:r>
            <a:endParaRPr lang="ru-RU" sz="115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Impact" pitchFamily="34" charset="0"/>
            </a:endParaRPr>
          </a:p>
        </p:txBody>
      </p:sp>
      <p:pic>
        <p:nvPicPr>
          <p:cNvPr id="52226" name="Picture 2" descr="Петербуржцы ознакомились с туристическими возможностями Югры. Герб ХМА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556792"/>
            <a:ext cx="3931637" cy="4536504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971600" y="2708920"/>
            <a:ext cx="6480720" cy="7200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libri"/>
                <a:ea typeface="Calibri"/>
                <a:cs typeface="Times New Roman"/>
              </a:rPr>
              <a:t>А) щегла</a:t>
            </a:r>
            <a:endParaRPr lang="ru-RU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71600" y="3717032"/>
            <a:ext cx="6552728" cy="7200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libri"/>
                <a:ea typeface="Calibri"/>
                <a:cs typeface="Times New Roman"/>
              </a:rPr>
              <a:t>Б</a:t>
            </a:r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libri"/>
                <a:ea typeface="Calibri"/>
                <a:cs typeface="Times New Roman"/>
              </a:rPr>
              <a:t>) козодоя</a:t>
            </a:r>
            <a:endParaRPr lang="ru-RU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71600" y="4725144"/>
            <a:ext cx="6624736" cy="7200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libri"/>
                <a:ea typeface="Calibri"/>
                <a:cs typeface="Times New Roman"/>
              </a:rPr>
              <a:t>В</a:t>
            </a:r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libri"/>
                <a:ea typeface="Calibri"/>
                <a:cs typeface="Times New Roman"/>
              </a:rPr>
              <a:t>) вороны</a:t>
            </a:r>
            <a:endParaRPr lang="ru-RU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71600" y="5733256"/>
            <a:ext cx="6696744" cy="7200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libri"/>
                <a:ea typeface="Calibri"/>
                <a:cs typeface="Times New Roman"/>
              </a:rPr>
              <a:t>Г</a:t>
            </a:r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libri"/>
                <a:ea typeface="Calibri"/>
                <a:cs typeface="Times New Roman"/>
              </a:rPr>
              <a:t>) сороки</a:t>
            </a:r>
            <a:endParaRPr lang="ru-RU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Управляющая кнопка: домой 9">
            <a:hlinkClick r:id="rId4" action="ppaction://hlinksldjump" highlightClick="1"/>
          </p:cNvPr>
          <p:cNvSpPr/>
          <p:nvPr/>
        </p:nvSpPr>
        <p:spPr>
          <a:xfrm>
            <a:off x="8316416" y="6021288"/>
            <a:ext cx="827584" cy="836712"/>
          </a:xfrm>
          <a:prstGeom prst="actionButtonHom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8-конечная звезда 10"/>
          <p:cNvSpPr/>
          <p:nvPr/>
        </p:nvSpPr>
        <p:spPr>
          <a:xfrm>
            <a:off x="0" y="0"/>
            <a:ext cx="1080120" cy="1008112"/>
          </a:xfrm>
          <a:prstGeom prst="star8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ru-RU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251520" y="1196752"/>
            <a:ext cx="7924800" cy="114300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Пение какой птицы </a:t>
            </a:r>
            <a:b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похоже на рокот мотора?</a:t>
            </a:r>
            <a:endParaRPr lang="ru-RU" sz="4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2" name="Управляющая кнопка: сведения 11">
            <a:hlinkClick r:id="rId5" action="ppaction://hlinksldjump" highlightClick="1"/>
          </p:cNvPr>
          <p:cNvSpPr/>
          <p:nvPr/>
        </p:nvSpPr>
        <p:spPr>
          <a:xfrm>
            <a:off x="8316416" y="4437112"/>
            <a:ext cx="827584" cy="792088"/>
          </a:xfrm>
          <a:prstGeom prst="actionButtonInformati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9A705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971600" y="2708920"/>
            <a:ext cx="6480720" cy="7200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А) логово</a:t>
            </a:r>
            <a:endParaRPr lang="ru-RU" sz="4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71600" y="3717032"/>
            <a:ext cx="6480720" cy="7200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4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Б</a:t>
            </a:r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) нора</a:t>
            </a:r>
            <a:endParaRPr lang="ru-RU" sz="4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71600" y="4725144"/>
            <a:ext cx="6480720" cy="7200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4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В</a:t>
            </a:r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) берлога</a:t>
            </a:r>
            <a:endParaRPr lang="ru-RU" sz="4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71600" y="5733256"/>
            <a:ext cx="6552728" cy="7200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4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Г</a:t>
            </a:r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) хатка</a:t>
            </a:r>
            <a:endParaRPr lang="ru-RU" sz="4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Управляющая кнопка: домой 9">
            <a:hlinkClick r:id="rId4" action="ppaction://hlinksldjump" highlightClick="1"/>
          </p:cNvPr>
          <p:cNvSpPr/>
          <p:nvPr/>
        </p:nvSpPr>
        <p:spPr>
          <a:xfrm>
            <a:off x="8316416" y="6021288"/>
            <a:ext cx="827584" cy="836712"/>
          </a:xfrm>
          <a:prstGeom prst="actionButtonHom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8-конечная звезда 10"/>
          <p:cNvSpPr/>
          <p:nvPr/>
        </p:nvSpPr>
        <p:spPr>
          <a:xfrm>
            <a:off x="0" y="0"/>
            <a:ext cx="1080120" cy="1008112"/>
          </a:xfrm>
          <a:prstGeom prst="star8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395536" y="1412776"/>
            <a:ext cx="8748464" cy="11430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Как называется жилище бобров?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Управляющая кнопка: сведения 11">
            <a:hlinkClick r:id="rId5" action="ppaction://hlinksldjump" highlightClick="1"/>
          </p:cNvPr>
          <p:cNvSpPr/>
          <p:nvPr/>
        </p:nvSpPr>
        <p:spPr>
          <a:xfrm>
            <a:off x="8279904" y="4653136"/>
            <a:ext cx="864096" cy="864096"/>
          </a:xfrm>
          <a:prstGeom prst="actionButtonInformati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9A705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971600" y="2708920"/>
            <a:ext cx="6480720" cy="7200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А) </a:t>
            </a:r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Сова</a:t>
            </a:r>
            <a:endParaRPr lang="ru-RU" sz="4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71600" y="3717032"/>
            <a:ext cx="6552728" cy="7200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Б) </a:t>
            </a:r>
            <a:r>
              <a:rPr lang="ru-RU" sz="48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Орлан-белохвост</a:t>
            </a:r>
            <a:endParaRPr lang="ru-RU" sz="48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71600" y="4725144"/>
            <a:ext cx="6624736" cy="7200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В) </a:t>
            </a:r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Орел-беркут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971600" y="5733256"/>
            <a:ext cx="6696744" cy="7200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4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Г</a:t>
            </a:r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) </a:t>
            </a:r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Сокол-сапсан</a:t>
            </a:r>
            <a:endParaRPr lang="ru-RU" sz="4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Управляющая кнопка: домой 9">
            <a:hlinkClick r:id="rId4" action="ppaction://hlinksldjump" highlightClick="1"/>
          </p:cNvPr>
          <p:cNvSpPr/>
          <p:nvPr/>
        </p:nvSpPr>
        <p:spPr>
          <a:xfrm>
            <a:off x="8316416" y="6021288"/>
            <a:ext cx="827584" cy="836712"/>
          </a:xfrm>
          <a:prstGeom prst="actionButtonHom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8-конечная звезда 11"/>
          <p:cNvSpPr/>
          <p:nvPr/>
        </p:nvSpPr>
        <p:spPr>
          <a:xfrm>
            <a:off x="0" y="0"/>
            <a:ext cx="1080120" cy="1008112"/>
          </a:xfrm>
          <a:prstGeom prst="star8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-324544" y="1340768"/>
            <a:ext cx="8604448" cy="114300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</a:t>
            </a:r>
            <a:r>
              <a:rPr lang="ru-RU" sz="49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Самая крупная хищная птица в ХМАО. </a:t>
            </a:r>
          </a:p>
        </p:txBody>
      </p:sp>
      <p:sp>
        <p:nvSpPr>
          <p:cNvPr id="11" name="Управляющая кнопка: сведения 10">
            <a:hlinkClick r:id="rId5" action="ppaction://hlinksldjump" highlightClick="1"/>
          </p:cNvPr>
          <p:cNvSpPr/>
          <p:nvPr/>
        </p:nvSpPr>
        <p:spPr>
          <a:xfrm>
            <a:off x="8279904" y="4653136"/>
            <a:ext cx="864096" cy="864096"/>
          </a:xfrm>
          <a:prstGeom prst="actionButtonInformati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9A705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971600" y="2708920"/>
            <a:ext cx="6408712" cy="7200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А) </a:t>
            </a:r>
            <a:r>
              <a:rPr lang="ru-RU" sz="48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Стерх</a:t>
            </a:r>
            <a:endParaRPr lang="ru-RU" sz="48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71600" y="3717032"/>
            <a:ext cx="6480720" cy="7200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4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Б</a:t>
            </a:r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) </a:t>
            </a:r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Серый журавль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71600" y="4725144"/>
            <a:ext cx="6552728" cy="7200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4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В</a:t>
            </a:r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) </a:t>
            </a:r>
            <a:r>
              <a:rPr lang="ru-RU" sz="48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Краснозобая</a:t>
            </a:r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 казарка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971600" y="5733256"/>
            <a:ext cx="6480720" cy="7200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4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Г</a:t>
            </a:r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) </a:t>
            </a:r>
            <a:r>
              <a:rPr lang="ru-RU" sz="4800" b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Японский журавль</a:t>
            </a:r>
            <a:endParaRPr lang="ru-RU" sz="4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Управляющая кнопка: домой 9">
            <a:hlinkClick r:id="rId4" action="ppaction://hlinksldjump" highlightClick="1"/>
          </p:cNvPr>
          <p:cNvSpPr/>
          <p:nvPr/>
        </p:nvSpPr>
        <p:spPr>
          <a:xfrm>
            <a:off x="8316416" y="6021288"/>
            <a:ext cx="827584" cy="836712"/>
          </a:xfrm>
          <a:prstGeom prst="actionButtonHom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8-конечная звезда 10"/>
          <p:cNvSpPr/>
          <p:nvPr/>
        </p:nvSpPr>
        <p:spPr>
          <a:xfrm>
            <a:off x="0" y="0"/>
            <a:ext cx="1080120" cy="1008112"/>
          </a:xfrm>
          <a:prstGeom prst="star8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0" y="764704"/>
            <a:ext cx="9144000" cy="114300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Наиболее крупный из наших журавлей. Небольшая часть головы и ноги красные, все остальное оперение белое. Самая редкая из наших птиц.</a:t>
            </a:r>
          </a:p>
        </p:txBody>
      </p:sp>
      <p:sp>
        <p:nvSpPr>
          <p:cNvPr id="12" name="Управляющая кнопка: сведения 11">
            <a:hlinkClick r:id="rId5" action="ppaction://hlinksldjump" highlightClick="1"/>
          </p:cNvPr>
          <p:cNvSpPr/>
          <p:nvPr/>
        </p:nvSpPr>
        <p:spPr>
          <a:xfrm>
            <a:off x="8279904" y="4797152"/>
            <a:ext cx="864096" cy="864096"/>
          </a:xfrm>
          <a:prstGeom prst="actionButtonInformati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9A705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971600" y="2708920"/>
            <a:ext cx="5904656" cy="7200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А) </a:t>
            </a:r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черная крачка</a:t>
            </a:r>
            <a:endParaRPr lang="ru-RU" sz="4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71600" y="3717032"/>
            <a:ext cx="5904656" cy="7200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4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Б</a:t>
            </a:r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) </a:t>
            </a:r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белый гусь</a:t>
            </a:r>
            <a:endParaRPr lang="ru-RU" sz="4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71600" y="4725144"/>
            <a:ext cx="5904656" cy="7200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4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В</a:t>
            </a:r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) </a:t>
            </a:r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тундровый лебедь</a:t>
            </a:r>
            <a:endParaRPr lang="ru-RU" sz="4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71600" y="5733256"/>
            <a:ext cx="5904656" cy="7200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4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Г</a:t>
            </a:r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) </a:t>
            </a:r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аист черный</a:t>
            </a:r>
            <a:endParaRPr lang="ru-RU" sz="4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Управляющая кнопка: домой 9">
            <a:hlinkClick r:id="rId4" action="ppaction://hlinksldjump" highlightClick="1"/>
          </p:cNvPr>
          <p:cNvSpPr/>
          <p:nvPr/>
        </p:nvSpPr>
        <p:spPr>
          <a:xfrm>
            <a:off x="8316416" y="6021288"/>
            <a:ext cx="827584" cy="836712"/>
          </a:xfrm>
          <a:prstGeom prst="actionButtonHom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8-конечная звезда 11"/>
          <p:cNvSpPr/>
          <p:nvPr/>
        </p:nvSpPr>
        <p:spPr>
          <a:xfrm>
            <a:off x="0" y="0"/>
            <a:ext cx="1080120" cy="1008112"/>
          </a:xfrm>
          <a:prstGeom prst="star8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755576" y="1340768"/>
            <a:ext cx="7668344" cy="114300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Моногамная птица, образующая пары в 2-4 года и на всю жизнь. 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Управляющая кнопка: сведения 10">
            <a:hlinkClick r:id="rId5" action="ppaction://hlinksldjump" highlightClick="1"/>
          </p:cNvPr>
          <p:cNvSpPr/>
          <p:nvPr/>
        </p:nvSpPr>
        <p:spPr>
          <a:xfrm>
            <a:off x="8279904" y="4653136"/>
            <a:ext cx="864096" cy="864096"/>
          </a:xfrm>
          <a:prstGeom prst="actionButtonInformati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9A705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971600" y="2708920"/>
            <a:ext cx="6480720" cy="7200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А) </a:t>
            </a:r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сова</a:t>
            </a:r>
            <a:endParaRPr lang="ru-RU" sz="4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71600" y="3717032"/>
            <a:ext cx="6552728" cy="7200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4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Б</a:t>
            </a:r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) </a:t>
            </a:r>
            <a:r>
              <a:rPr lang="ru-RU" sz="48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тундряная</a:t>
            </a:r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 куропатка</a:t>
            </a:r>
            <a:endParaRPr lang="ru-RU" sz="4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71600" y="4725144"/>
            <a:ext cx="6624736" cy="7200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В) </a:t>
            </a:r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чернозобик</a:t>
            </a:r>
            <a:endParaRPr lang="ru-RU" sz="4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71600" y="5733256"/>
            <a:ext cx="6696744" cy="7200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4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Г</a:t>
            </a:r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) </a:t>
            </a:r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большой подорлик	</a:t>
            </a:r>
            <a:endParaRPr lang="ru-RU" sz="4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Управляющая кнопка: домой 9">
            <a:hlinkClick r:id="rId4" action="ppaction://hlinksldjump" highlightClick="1"/>
          </p:cNvPr>
          <p:cNvSpPr/>
          <p:nvPr/>
        </p:nvSpPr>
        <p:spPr>
          <a:xfrm>
            <a:off x="8316416" y="6021288"/>
            <a:ext cx="827584" cy="836712"/>
          </a:xfrm>
          <a:prstGeom prst="actionButtonHom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8-конечная звезда 11"/>
          <p:cNvSpPr/>
          <p:nvPr/>
        </p:nvSpPr>
        <p:spPr>
          <a:xfrm>
            <a:off x="0" y="0"/>
            <a:ext cx="1080120" cy="1008112"/>
          </a:xfrm>
          <a:prstGeom prst="star8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0" y="1124744"/>
            <a:ext cx="9144000" cy="114300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 этих птиц к зиме на пальцах появляются длинные жесткие перья и отрастают когти.</a:t>
            </a:r>
          </a:p>
        </p:txBody>
      </p:sp>
      <p:sp>
        <p:nvSpPr>
          <p:cNvPr id="11" name="Управляющая кнопка: сведения 10">
            <a:hlinkClick r:id="rId5" action="ppaction://hlinksldjump" highlightClick="1"/>
          </p:cNvPr>
          <p:cNvSpPr/>
          <p:nvPr/>
        </p:nvSpPr>
        <p:spPr>
          <a:xfrm>
            <a:off x="8279904" y="4509120"/>
            <a:ext cx="864096" cy="864096"/>
          </a:xfrm>
          <a:prstGeom prst="actionButtonInformati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9A705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971600" y="2708920"/>
            <a:ext cx="6552728" cy="7200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А) муксун</a:t>
            </a:r>
            <a:endParaRPr lang="ru-RU" sz="4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71600" y="3717032"/>
            <a:ext cx="6480720" cy="7200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Б) нельма</a:t>
            </a:r>
            <a:endParaRPr lang="ru-RU" sz="4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71600" y="4725144"/>
            <a:ext cx="6480720" cy="7200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4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В</a:t>
            </a:r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) таймень</a:t>
            </a:r>
            <a:endParaRPr lang="ru-RU" sz="4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71600" y="5733256"/>
            <a:ext cx="6552728" cy="7200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4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Г</a:t>
            </a:r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) осётр</a:t>
            </a:r>
            <a:endParaRPr lang="ru-RU" sz="4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Управляющая кнопка: домой 9">
            <a:hlinkClick r:id="rId4" action="ppaction://hlinksldjump" highlightClick="1"/>
          </p:cNvPr>
          <p:cNvSpPr/>
          <p:nvPr/>
        </p:nvSpPr>
        <p:spPr>
          <a:xfrm>
            <a:off x="8316416" y="6021288"/>
            <a:ext cx="827584" cy="836712"/>
          </a:xfrm>
          <a:prstGeom prst="actionButtonHom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8-конечная звезда 10"/>
          <p:cNvSpPr/>
          <p:nvPr/>
        </p:nvSpPr>
        <p:spPr>
          <a:xfrm>
            <a:off x="0" y="0"/>
            <a:ext cx="1080120" cy="1008112"/>
          </a:xfrm>
          <a:prstGeom prst="star8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ru-RU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0" y="1268760"/>
            <a:ext cx="7776864" cy="114300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Оби и Иртыше вылавливают особи в возрасте 15-59 лет с массой тела 15-60 кг.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Управляющая кнопка: сведения 11">
            <a:hlinkClick r:id="rId5" action="ppaction://hlinksldjump" highlightClick="1"/>
          </p:cNvPr>
          <p:cNvSpPr/>
          <p:nvPr/>
        </p:nvSpPr>
        <p:spPr>
          <a:xfrm>
            <a:off x="8279904" y="4293096"/>
            <a:ext cx="864096" cy="864096"/>
          </a:xfrm>
          <a:prstGeom prst="actionButtonInformati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9A705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971600" y="2708920"/>
            <a:ext cx="5688632" cy="7200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А) бабочка</a:t>
            </a:r>
            <a:endParaRPr lang="ru-RU" sz="4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71600" y="3717032"/>
            <a:ext cx="5688632" cy="7200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4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Б</a:t>
            </a:r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) лягушка</a:t>
            </a:r>
            <a:endParaRPr lang="ru-RU" sz="4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71600" y="4725144"/>
            <a:ext cx="5688632" cy="7200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4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В</a:t>
            </a:r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) </a:t>
            </a:r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стрекоза</a:t>
            </a:r>
            <a:endParaRPr lang="ru-RU" sz="4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71600" y="5733256"/>
            <a:ext cx="5688632" cy="7200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4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Г</a:t>
            </a:r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) русалочка</a:t>
            </a:r>
            <a:endParaRPr lang="ru-RU" sz="4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Управляющая кнопка: домой 9">
            <a:hlinkClick r:id="rId4" action="ppaction://hlinksldjump" highlightClick="1"/>
          </p:cNvPr>
          <p:cNvSpPr/>
          <p:nvPr/>
        </p:nvSpPr>
        <p:spPr>
          <a:xfrm>
            <a:off x="8316416" y="6021288"/>
            <a:ext cx="827584" cy="836712"/>
          </a:xfrm>
          <a:prstGeom prst="actionButtonHom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8-конечная звезда 11"/>
          <p:cNvSpPr/>
          <p:nvPr/>
        </p:nvSpPr>
        <p:spPr>
          <a:xfrm>
            <a:off x="0" y="0"/>
            <a:ext cx="1080120" cy="1008112"/>
          </a:xfrm>
          <a:prstGeom prst="star8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683568" y="1052736"/>
            <a:ext cx="7668344" cy="11430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Красотка-девушка это …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Управляющая кнопка: сведения 10">
            <a:hlinkClick r:id="rId5" action="ppaction://hlinksldjump" highlightClick="1"/>
          </p:cNvPr>
          <p:cNvSpPr/>
          <p:nvPr/>
        </p:nvSpPr>
        <p:spPr>
          <a:xfrm>
            <a:off x="8279904" y="4293096"/>
            <a:ext cx="864096" cy="864096"/>
          </a:xfrm>
          <a:prstGeom prst="actionButtonInformati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9A705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971600" y="2708920"/>
            <a:ext cx="6120680" cy="7200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А) </a:t>
            </a:r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бабочка</a:t>
            </a:r>
            <a:endParaRPr lang="ru-RU" sz="4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71600" y="3717032"/>
            <a:ext cx="6120680" cy="7200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4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Б</a:t>
            </a:r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) </a:t>
            </a:r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змея</a:t>
            </a:r>
            <a:endParaRPr lang="ru-RU" sz="4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71600" y="4725144"/>
            <a:ext cx="6192688" cy="7200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4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В</a:t>
            </a:r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) </a:t>
            </a:r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ящерица</a:t>
            </a:r>
            <a:endParaRPr lang="ru-RU" sz="4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71600" y="5733256"/>
            <a:ext cx="6264696" cy="7200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4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Г</a:t>
            </a:r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) </a:t>
            </a:r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стрекоза</a:t>
            </a:r>
            <a:endParaRPr lang="ru-RU" sz="4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Управляющая кнопка: домой 9">
            <a:hlinkClick r:id="rId4" action="ppaction://hlinksldjump" highlightClick="1"/>
          </p:cNvPr>
          <p:cNvSpPr/>
          <p:nvPr/>
        </p:nvSpPr>
        <p:spPr>
          <a:xfrm>
            <a:off x="8316416" y="6021288"/>
            <a:ext cx="827584" cy="836712"/>
          </a:xfrm>
          <a:prstGeom prst="actionButtonHom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8-конечная звезда 10"/>
          <p:cNvSpPr/>
          <p:nvPr/>
        </p:nvSpPr>
        <p:spPr>
          <a:xfrm>
            <a:off x="0" y="0"/>
            <a:ext cx="1080120" cy="1008112"/>
          </a:xfrm>
          <a:prstGeom prst="star8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539552" y="1196752"/>
            <a:ext cx="8388424" cy="11430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Орденская лента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голубая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это …</a:t>
            </a:r>
          </a:p>
        </p:txBody>
      </p:sp>
      <p:sp>
        <p:nvSpPr>
          <p:cNvPr id="12" name="Управляющая кнопка: сведения 11">
            <a:hlinkClick r:id="rId5" action="ppaction://hlinksldjump" highlightClick="1"/>
          </p:cNvPr>
          <p:cNvSpPr/>
          <p:nvPr/>
        </p:nvSpPr>
        <p:spPr>
          <a:xfrm>
            <a:off x="8279904" y="4293096"/>
            <a:ext cx="864096" cy="864096"/>
          </a:xfrm>
          <a:prstGeom prst="actionButtonInformati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9A705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971600" y="2708920"/>
            <a:ext cx="6480720" cy="7200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libri"/>
                <a:ea typeface="Calibri"/>
                <a:cs typeface="Times New Roman"/>
              </a:rPr>
              <a:t>А) рыжик</a:t>
            </a:r>
            <a:endParaRPr lang="ru-RU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71600" y="3717032"/>
            <a:ext cx="6480720" cy="7200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libri"/>
                <a:ea typeface="Calibri"/>
                <a:cs typeface="Times New Roman"/>
              </a:rPr>
              <a:t>Б</a:t>
            </a:r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libri"/>
                <a:ea typeface="Calibri"/>
                <a:cs typeface="Times New Roman"/>
              </a:rPr>
              <a:t>) черныш</a:t>
            </a:r>
            <a:endParaRPr lang="ru-RU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71600" y="4725144"/>
            <a:ext cx="6480720" cy="7200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libri"/>
                <a:ea typeface="Calibri"/>
                <a:cs typeface="Times New Roman"/>
              </a:rPr>
              <a:t>В</a:t>
            </a:r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libri"/>
                <a:ea typeface="Calibri"/>
                <a:cs typeface="Times New Roman"/>
              </a:rPr>
              <a:t>)  желток</a:t>
            </a:r>
            <a:endParaRPr lang="ru-RU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71600" y="5733256"/>
            <a:ext cx="6552728" cy="7200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libri"/>
                <a:ea typeface="Calibri"/>
                <a:cs typeface="Times New Roman"/>
              </a:rPr>
              <a:t>Г</a:t>
            </a:r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libri"/>
                <a:ea typeface="Calibri"/>
                <a:cs typeface="Times New Roman"/>
              </a:rPr>
              <a:t>) белёк</a:t>
            </a:r>
            <a:endParaRPr lang="ru-RU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Управляющая кнопка: домой 9">
            <a:hlinkClick r:id="rId4" action="ppaction://hlinksldjump" highlightClick="1"/>
          </p:cNvPr>
          <p:cNvSpPr/>
          <p:nvPr/>
        </p:nvSpPr>
        <p:spPr>
          <a:xfrm>
            <a:off x="8316416" y="6021288"/>
            <a:ext cx="827584" cy="836712"/>
          </a:xfrm>
          <a:prstGeom prst="actionButtonHom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8-конечная звезда 10"/>
          <p:cNvSpPr/>
          <p:nvPr/>
        </p:nvSpPr>
        <p:spPr>
          <a:xfrm>
            <a:off x="0" y="0"/>
            <a:ext cx="1080120" cy="1008112"/>
          </a:xfrm>
          <a:prstGeom prst="star8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251520" y="1268760"/>
            <a:ext cx="7920880" cy="114300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Детёныш тюленя это…</a:t>
            </a:r>
            <a:endParaRPr lang="ru-RU" sz="48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Управляющая кнопка: сведения 11">
            <a:hlinkClick r:id="rId5" action="ppaction://hlinksldjump" highlightClick="1"/>
          </p:cNvPr>
          <p:cNvSpPr/>
          <p:nvPr/>
        </p:nvSpPr>
        <p:spPr>
          <a:xfrm>
            <a:off x="8279904" y="4365104"/>
            <a:ext cx="864096" cy="864096"/>
          </a:xfrm>
          <a:prstGeom prst="actionButtonInformati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9A705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6" descr="http://wl.static.fotolia.com/jpg/00/10/30/57/400_F_10305741_LR6N4y62cOLbzzHLqykY1LeuR1KTaYNl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427984" y="1628800"/>
            <a:ext cx="1446211" cy="1189509"/>
          </a:xfrm>
          <a:prstGeom prst="rect">
            <a:avLst/>
          </a:prstGeom>
          <a:noFill/>
        </p:spPr>
      </p:pic>
      <p:pic>
        <p:nvPicPr>
          <p:cNvPr id="106502" name="Picture 6" descr="http://wl.static.fotolia.com/jpg/00/10/30/57/400_F_10305741_LR6N4y62cOLbzzHLqykY1LeuR1KTaYNl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1628800"/>
            <a:ext cx="1446211" cy="1189509"/>
          </a:xfrm>
          <a:prstGeom prst="rect">
            <a:avLst/>
          </a:prstGeom>
          <a:noFill/>
        </p:spPr>
      </p:pic>
      <p:pic>
        <p:nvPicPr>
          <p:cNvPr id="73" name="Picture 4" descr="http://static.ddmcdn.com/gif/how-to-draw-animals-9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7740979" y="1556792"/>
            <a:ext cx="1403021" cy="1224136"/>
          </a:xfrm>
          <a:prstGeom prst="rect">
            <a:avLst/>
          </a:prstGeom>
          <a:noFill/>
        </p:spPr>
      </p:pic>
      <p:pic>
        <p:nvPicPr>
          <p:cNvPr id="106500" name="Picture 4" descr="http://static.ddmcdn.com/gif/how-to-draw-animals-9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193" y="1556792"/>
            <a:ext cx="1403021" cy="1224136"/>
          </a:xfrm>
          <a:prstGeom prst="rect">
            <a:avLst/>
          </a:prstGeom>
          <a:noFill/>
        </p:spPr>
      </p:pic>
      <p:pic>
        <p:nvPicPr>
          <p:cNvPr id="55" name="Picture 2" descr="http://ourkids.info/wp-content/umka_2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03649" y="1484785"/>
            <a:ext cx="1152128" cy="1423369"/>
          </a:xfrm>
          <a:prstGeom prst="rect">
            <a:avLst/>
          </a:prstGeom>
          <a:noFill/>
        </p:spPr>
      </p:pic>
      <p:pic>
        <p:nvPicPr>
          <p:cNvPr id="106498" name="Picture 2" descr="http://ourkids.info/wp-content/umka_2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flipH="1">
            <a:off x="0" y="1484784"/>
            <a:ext cx="1115616" cy="1378261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0" y="0"/>
            <a:ext cx="2571736" cy="119675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Жители</a:t>
            </a:r>
          </a:p>
          <a:p>
            <a:pPr algn="ctr"/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тундры </a:t>
            </a:r>
            <a:endParaRPr lang="ru-RU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6" name="Овал 35"/>
          <p:cNvSpPr/>
          <p:nvPr/>
        </p:nvSpPr>
        <p:spPr>
          <a:xfrm>
            <a:off x="3491880" y="2060848"/>
            <a:ext cx="648072" cy="64807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4" name="Овал 63"/>
          <p:cNvSpPr/>
          <p:nvPr/>
        </p:nvSpPr>
        <p:spPr>
          <a:xfrm>
            <a:off x="251520" y="1916832"/>
            <a:ext cx="648072" cy="64807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</a:t>
            </a:r>
            <a:endParaRPr lang="ru-RU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2928926" y="0"/>
            <a:ext cx="2714644" cy="126876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Красная</a:t>
            </a:r>
          </a:p>
          <a:p>
            <a:pPr algn="ctr"/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Книга </a:t>
            </a:r>
            <a:r>
              <a:rPr lang="ru-RU" sz="36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Югры</a:t>
            </a:r>
            <a:endParaRPr lang="ru-RU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6000760" y="0"/>
            <a:ext cx="2500330" cy="126876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Таёжные</a:t>
            </a:r>
          </a:p>
          <a:p>
            <a:pPr algn="ctr"/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жители</a:t>
            </a:r>
          </a:p>
        </p:txBody>
      </p:sp>
      <p:sp>
        <p:nvSpPr>
          <p:cNvPr id="46" name="Овал 45"/>
          <p:cNvSpPr/>
          <p:nvPr/>
        </p:nvSpPr>
        <p:spPr>
          <a:xfrm>
            <a:off x="4716016" y="2060848"/>
            <a:ext cx="648072" cy="64807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</a:t>
            </a:r>
          </a:p>
        </p:txBody>
      </p:sp>
      <p:sp>
        <p:nvSpPr>
          <p:cNvPr id="67" name="Овал 66"/>
          <p:cNvSpPr/>
          <p:nvPr/>
        </p:nvSpPr>
        <p:spPr>
          <a:xfrm>
            <a:off x="1691680" y="1916832"/>
            <a:ext cx="648072" cy="64807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5</a:t>
            </a:r>
          </a:p>
        </p:txBody>
      </p:sp>
      <p:sp>
        <p:nvSpPr>
          <p:cNvPr id="106" name="Овал 105"/>
          <p:cNvSpPr/>
          <p:nvPr/>
        </p:nvSpPr>
        <p:spPr>
          <a:xfrm>
            <a:off x="6588224" y="1844824"/>
            <a:ext cx="648072" cy="64807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  <a:endParaRPr lang="ru-RU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4" name="Овал 113"/>
          <p:cNvSpPr/>
          <p:nvPr/>
        </p:nvSpPr>
        <p:spPr>
          <a:xfrm>
            <a:off x="8172400" y="1916832"/>
            <a:ext cx="648072" cy="64807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</a:t>
            </a:r>
          </a:p>
        </p:txBody>
      </p:sp>
      <p:sp>
        <p:nvSpPr>
          <p:cNvPr id="53" name="Управляющая кнопка: в конец 52">
            <a:hlinkClick r:id="" action="ppaction://hlinkshowjump?jump=lastslide" highlightClick="1"/>
          </p:cNvPr>
          <p:cNvSpPr/>
          <p:nvPr/>
        </p:nvSpPr>
        <p:spPr>
          <a:xfrm>
            <a:off x="8604448" y="0"/>
            <a:ext cx="539552" cy="548680"/>
          </a:xfrm>
          <a:prstGeom prst="actionButtonEn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5" name="Picture 6" descr="http://wl.static.fotolia.com/jpg/00/10/30/57/400_F_10305741_LR6N4y62cOLbzzHLqykY1LeuR1KTaYNl.jp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427984" y="2924944"/>
            <a:ext cx="1446211" cy="1189509"/>
          </a:xfrm>
          <a:prstGeom prst="rect">
            <a:avLst/>
          </a:prstGeom>
          <a:noFill/>
        </p:spPr>
      </p:pic>
      <p:pic>
        <p:nvPicPr>
          <p:cNvPr id="76" name="Picture 6" descr="http://wl.static.fotolia.com/jpg/00/10/30/57/400_F_10305741_LR6N4y62cOLbzzHLqykY1LeuR1KTaYNl.jp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2924944"/>
            <a:ext cx="1446211" cy="1189509"/>
          </a:xfrm>
          <a:prstGeom prst="rect">
            <a:avLst/>
          </a:prstGeom>
          <a:noFill/>
        </p:spPr>
      </p:pic>
      <p:pic>
        <p:nvPicPr>
          <p:cNvPr id="77" name="Picture 4" descr="http://static.ddmcdn.com/gif/how-to-draw-animals-9.jpg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7740979" y="2852936"/>
            <a:ext cx="1403021" cy="1224136"/>
          </a:xfrm>
          <a:prstGeom prst="rect">
            <a:avLst/>
          </a:prstGeom>
          <a:noFill/>
        </p:spPr>
      </p:pic>
      <p:pic>
        <p:nvPicPr>
          <p:cNvPr id="78" name="Picture 4" descr="http://static.ddmcdn.com/gif/how-to-draw-animals-9.jpg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193" y="2852936"/>
            <a:ext cx="1403021" cy="1224136"/>
          </a:xfrm>
          <a:prstGeom prst="rect">
            <a:avLst/>
          </a:prstGeom>
          <a:noFill/>
        </p:spPr>
      </p:pic>
      <p:pic>
        <p:nvPicPr>
          <p:cNvPr id="79" name="Picture 2" descr="http://ourkids.info/wp-content/umka_2.pn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61934" y="2852936"/>
            <a:ext cx="1107983" cy="1368831"/>
          </a:xfrm>
          <a:prstGeom prst="rect">
            <a:avLst/>
          </a:prstGeom>
          <a:noFill/>
        </p:spPr>
      </p:pic>
      <p:pic>
        <p:nvPicPr>
          <p:cNvPr id="80" name="Picture 2" descr="http://ourkids.info/wp-content/umka_2.png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0" y="2843506"/>
            <a:ext cx="1115616" cy="1378261"/>
          </a:xfrm>
          <a:prstGeom prst="rect">
            <a:avLst/>
          </a:prstGeom>
          <a:noFill/>
        </p:spPr>
      </p:pic>
      <p:sp>
        <p:nvSpPr>
          <p:cNvPr id="81" name="Овал 80"/>
          <p:cNvSpPr/>
          <p:nvPr/>
        </p:nvSpPr>
        <p:spPr>
          <a:xfrm>
            <a:off x="3491880" y="3356992"/>
            <a:ext cx="648072" cy="64807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2" name="Овал 81"/>
          <p:cNvSpPr/>
          <p:nvPr/>
        </p:nvSpPr>
        <p:spPr>
          <a:xfrm>
            <a:off x="251520" y="3284984"/>
            <a:ext cx="648072" cy="64807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</a:t>
            </a:r>
            <a:endParaRPr lang="ru-RU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3" name="Овал 82"/>
          <p:cNvSpPr/>
          <p:nvPr/>
        </p:nvSpPr>
        <p:spPr>
          <a:xfrm>
            <a:off x="4716016" y="3356992"/>
            <a:ext cx="648072" cy="64807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</a:t>
            </a:r>
          </a:p>
        </p:txBody>
      </p:sp>
      <p:sp>
        <p:nvSpPr>
          <p:cNvPr id="84" name="Овал 83"/>
          <p:cNvSpPr/>
          <p:nvPr/>
        </p:nvSpPr>
        <p:spPr>
          <a:xfrm>
            <a:off x="1691680" y="3212976"/>
            <a:ext cx="648072" cy="64807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6</a:t>
            </a:r>
          </a:p>
        </p:txBody>
      </p:sp>
      <p:sp>
        <p:nvSpPr>
          <p:cNvPr id="85" name="Овал 84"/>
          <p:cNvSpPr/>
          <p:nvPr/>
        </p:nvSpPr>
        <p:spPr>
          <a:xfrm>
            <a:off x="6588224" y="3140968"/>
            <a:ext cx="648072" cy="64807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endParaRPr lang="ru-RU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6" name="Овал 85"/>
          <p:cNvSpPr/>
          <p:nvPr/>
        </p:nvSpPr>
        <p:spPr>
          <a:xfrm>
            <a:off x="8172400" y="3212976"/>
            <a:ext cx="648072" cy="64807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6</a:t>
            </a:r>
          </a:p>
        </p:txBody>
      </p:sp>
      <p:pic>
        <p:nvPicPr>
          <p:cNvPr id="87" name="Picture 6" descr="http://wl.static.fotolia.com/jpg/00/10/30/57/400_F_10305741_LR6N4y62cOLbzzHLqykY1LeuR1KTaYNl.jpg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427984" y="4265033"/>
            <a:ext cx="1446211" cy="1189509"/>
          </a:xfrm>
          <a:prstGeom prst="rect">
            <a:avLst/>
          </a:prstGeom>
          <a:noFill/>
        </p:spPr>
      </p:pic>
      <p:pic>
        <p:nvPicPr>
          <p:cNvPr id="88" name="Picture 6" descr="http://wl.static.fotolia.com/jpg/00/10/30/57/400_F_10305741_LR6N4y62cOLbzzHLqykY1LeuR1KTaYNl.jpg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4265033"/>
            <a:ext cx="1446211" cy="1189509"/>
          </a:xfrm>
          <a:prstGeom prst="rect">
            <a:avLst/>
          </a:prstGeom>
          <a:noFill/>
        </p:spPr>
      </p:pic>
      <p:pic>
        <p:nvPicPr>
          <p:cNvPr id="89" name="Picture 4" descr="http://static.ddmcdn.com/gif/how-to-draw-animals-9.jpg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7740979" y="4193025"/>
            <a:ext cx="1403021" cy="1224136"/>
          </a:xfrm>
          <a:prstGeom prst="rect">
            <a:avLst/>
          </a:prstGeom>
          <a:noFill/>
        </p:spPr>
      </p:pic>
      <p:pic>
        <p:nvPicPr>
          <p:cNvPr id="90" name="Picture 4" descr="http://static.ddmcdn.com/gif/how-to-draw-animals-9.jpg">
            <a:hlinkClick r:id="rId22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193" y="4193025"/>
            <a:ext cx="1403021" cy="1224136"/>
          </a:xfrm>
          <a:prstGeom prst="rect">
            <a:avLst/>
          </a:prstGeom>
          <a:noFill/>
        </p:spPr>
      </p:pic>
      <p:pic>
        <p:nvPicPr>
          <p:cNvPr id="91" name="Picture 2" descr="http://ourkids.info/wp-content/umka_2.png">
            <a:hlinkClick r:id="rId23" action="ppaction://hlinksldjump"/>
          </p:cNvPr>
          <p:cNvPicPr>
            <a:picLocks noChangeAspect="1" noChangeArrowheads="1"/>
          </p:cNvPicPr>
          <p:nvPr/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42935" y="4293096"/>
            <a:ext cx="1026982" cy="1268760"/>
          </a:xfrm>
          <a:prstGeom prst="rect">
            <a:avLst/>
          </a:prstGeom>
          <a:noFill/>
        </p:spPr>
      </p:pic>
      <p:pic>
        <p:nvPicPr>
          <p:cNvPr id="92" name="Picture 2" descr="http://ourkids.info/wp-content/umka_2.png">
            <a:hlinkClick r:id="rId25" action="ppaction://hlinksldjump"/>
          </p:cNvPr>
          <p:cNvPicPr>
            <a:picLocks noChangeAspect="1" noChangeArrowheads="1"/>
          </p:cNvPicPr>
          <p:nvPr/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0999" y="4221088"/>
            <a:ext cx="1085268" cy="1340768"/>
          </a:xfrm>
          <a:prstGeom prst="rect">
            <a:avLst/>
          </a:prstGeom>
          <a:noFill/>
        </p:spPr>
      </p:pic>
      <p:sp>
        <p:nvSpPr>
          <p:cNvPr id="93" name="Овал 92"/>
          <p:cNvSpPr/>
          <p:nvPr/>
        </p:nvSpPr>
        <p:spPr>
          <a:xfrm>
            <a:off x="3491880" y="4697081"/>
            <a:ext cx="648072" cy="64807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4" name="Овал 93"/>
          <p:cNvSpPr/>
          <p:nvPr/>
        </p:nvSpPr>
        <p:spPr>
          <a:xfrm>
            <a:off x="323528" y="4581128"/>
            <a:ext cx="648072" cy="64807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</a:t>
            </a:r>
            <a:endParaRPr lang="ru-RU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5" name="Овал 94"/>
          <p:cNvSpPr/>
          <p:nvPr/>
        </p:nvSpPr>
        <p:spPr>
          <a:xfrm>
            <a:off x="4716016" y="4697081"/>
            <a:ext cx="648072" cy="64807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</a:t>
            </a:r>
          </a:p>
        </p:txBody>
      </p:sp>
      <p:sp>
        <p:nvSpPr>
          <p:cNvPr id="96" name="Овал 95"/>
          <p:cNvSpPr/>
          <p:nvPr/>
        </p:nvSpPr>
        <p:spPr>
          <a:xfrm>
            <a:off x="1691680" y="4553065"/>
            <a:ext cx="648072" cy="64807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7</a:t>
            </a:r>
            <a:endParaRPr lang="ru-RU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7" name="Овал 96"/>
          <p:cNvSpPr/>
          <p:nvPr/>
        </p:nvSpPr>
        <p:spPr>
          <a:xfrm>
            <a:off x="6588224" y="4481057"/>
            <a:ext cx="648072" cy="64807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</a:t>
            </a:r>
            <a:endParaRPr lang="ru-RU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8" name="Овал 97"/>
          <p:cNvSpPr/>
          <p:nvPr/>
        </p:nvSpPr>
        <p:spPr>
          <a:xfrm>
            <a:off x="8172400" y="4553065"/>
            <a:ext cx="648072" cy="64807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7</a:t>
            </a:r>
          </a:p>
        </p:txBody>
      </p:sp>
      <p:pic>
        <p:nvPicPr>
          <p:cNvPr id="99" name="Picture 6" descr="http://wl.static.fotolia.com/jpg/00/10/30/57/400_F_10305741_LR6N4y62cOLbzzHLqykY1LeuR1KTaYNl.jpg">
            <a:hlinkClick r:id="rId27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427984" y="5561177"/>
            <a:ext cx="1446211" cy="1189509"/>
          </a:xfrm>
          <a:prstGeom prst="rect">
            <a:avLst/>
          </a:prstGeom>
          <a:noFill/>
        </p:spPr>
      </p:pic>
      <p:pic>
        <p:nvPicPr>
          <p:cNvPr id="100" name="Picture 6" descr="http://wl.static.fotolia.com/jpg/00/10/30/57/400_F_10305741_LR6N4y62cOLbzzHLqykY1LeuR1KTaYNl.jpg">
            <a:hlinkClick r:id="rId28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5561177"/>
            <a:ext cx="1446211" cy="1189509"/>
          </a:xfrm>
          <a:prstGeom prst="rect">
            <a:avLst/>
          </a:prstGeom>
          <a:noFill/>
        </p:spPr>
      </p:pic>
      <p:pic>
        <p:nvPicPr>
          <p:cNvPr id="101" name="Picture 4" descr="http://static.ddmcdn.com/gif/how-to-draw-animals-9.jpg">
            <a:hlinkClick r:id="rId29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7740979" y="5489169"/>
            <a:ext cx="1403021" cy="1224136"/>
          </a:xfrm>
          <a:prstGeom prst="rect">
            <a:avLst/>
          </a:prstGeom>
          <a:noFill/>
        </p:spPr>
      </p:pic>
      <p:pic>
        <p:nvPicPr>
          <p:cNvPr id="102" name="Picture 4" descr="http://static.ddmcdn.com/gif/how-to-draw-animals-9.jpg">
            <a:hlinkClick r:id="rId30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193" y="5489169"/>
            <a:ext cx="1403021" cy="1224136"/>
          </a:xfrm>
          <a:prstGeom prst="rect">
            <a:avLst/>
          </a:prstGeom>
          <a:noFill/>
        </p:spPr>
      </p:pic>
      <p:pic>
        <p:nvPicPr>
          <p:cNvPr id="103" name="Picture 2" descr="http://ourkids.info/wp-content/umka_2.png">
            <a:hlinkClick r:id="rId31" action="ppaction://hlinksldjump"/>
          </p:cNvPr>
          <p:cNvPicPr>
            <a:picLocks noChangeAspect="1" noChangeArrowheads="1"/>
          </p:cNvPicPr>
          <p:nvPr/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84649" y="5517232"/>
            <a:ext cx="1085268" cy="1340768"/>
          </a:xfrm>
          <a:prstGeom prst="rect">
            <a:avLst/>
          </a:prstGeom>
          <a:noFill/>
        </p:spPr>
      </p:pic>
      <p:pic>
        <p:nvPicPr>
          <p:cNvPr id="104" name="Picture 2" descr="http://ourkids.info/wp-content/umka_2.png">
            <a:hlinkClick r:id="rId32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-2" y="5479736"/>
            <a:ext cx="1115617" cy="1378263"/>
          </a:xfrm>
          <a:prstGeom prst="rect">
            <a:avLst/>
          </a:prstGeom>
          <a:noFill/>
        </p:spPr>
      </p:pic>
      <p:sp>
        <p:nvSpPr>
          <p:cNvPr id="128" name="Овал 127"/>
          <p:cNvSpPr/>
          <p:nvPr/>
        </p:nvSpPr>
        <p:spPr>
          <a:xfrm>
            <a:off x="3491880" y="5993225"/>
            <a:ext cx="648072" cy="64807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9" name="Овал 128"/>
          <p:cNvSpPr/>
          <p:nvPr/>
        </p:nvSpPr>
        <p:spPr>
          <a:xfrm>
            <a:off x="251520" y="5877272"/>
            <a:ext cx="648072" cy="64807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4</a:t>
            </a:r>
            <a:endParaRPr lang="ru-RU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30" name="Овал 129"/>
          <p:cNvSpPr/>
          <p:nvPr/>
        </p:nvSpPr>
        <p:spPr>
          <a:xfrm>
            <a:off x="4716016" y="5993225"/>
            <a:ext cx="648072" cy="64807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</a:t>
            </a:r>
          </a:p>
        </p:txBody>
      </p:sp>
      <p:sp>
        <p:nvSpPr>
          <p:cNvPr id="131" name="Овал 130"/>
          <p:cNvSpPr/>
          <p:nvPr/>
        </p:nvSpPr>
        <p:spPr>
          <a:xfrm>
            <a:off x="1691680" y="5849209"/>
            <a:ext cx="648072" cy="64807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8</a:t>
            </a:r>
          </a:p>
        </p:txBody>
      </p:sp>
      <p:sp>
        <p:nvSpPr>
          <p:cNvPr id="132" name="Овал 131"/>
          <p:cNvSpPr/>
          <p:nvPr/>
        </p:nvSpPr>
        <p:spPr>
          <a:xfrm>
            <a:off x="6588224" y="5777201"/>
            <a:ext cx="648072" cy="64807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</a:t>
            </a:r>
            <a:endParaRPr lang="ru-RU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3" name="Овал 132"/>
          <p:cNvSpPr/>
          <p:nvPr/>
        </p:nvSpPr>
        <p:spPr>
          <a:xfrm>
            <a:off x="8172400" y="5849209"/>
            <a:ext cx="648072" cy="64807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8</a:t>
            </a: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65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065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50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65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1065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50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064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2" dur="500"/>
                                        <p:tgtEl>
                                          <p:spTgt spid="1064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498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971600" y="2708920"/>
            <a:ext cx="6480720" cy="7200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libri"/>
                <a:ea typeface="Calibri"/>
                <a:cs typeface="Times New Roman"/>
              </a:rPr>
              <a:t>А) широкие копыта</a:t>
            </a:r>
            <a:endParaRPr lang="ru-RU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71600" y="3717032"/>
            <a:ext cx="6552728" cy="7200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libri"/>
                <a:ea typeface="Calibri"/>
                <a:cs typeface="Times New Roman"/>
              </a:rPr>
              <a:t>Б</a:t>
            </a:r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libri"/>
                <a:ea typeface="Calibri"/>
                <a:cs typeface="Times New Roman"/>
              </a:rPr>
              <a:t>) подкожный жир</a:t>
            </a:r>
            <a:endParaRPr lang="ru-RU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71600" y="4725144"/>
            <a:ext cx="6624736" cy="7200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libri"/>
                <a:ea typeface="Calibri"/>
                <a:cs typeface="Times New Roman"/>
              </a:rPr>
              <a:t>В) горячая кровь</a:t>
            </a:r>
            <a:endParaRPr lang="ru-RU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71600" y="5733256"/>
            <a:ext cx="6696744" cy="7200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libri"/>
                <a:ea typeface="Calibri"/>
                <a:cs typeface="Times New Roman"/>
              </a:rPr>
              <a:t>Г</a:t>
            </a:r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libri"/>
                <a:ea typeface="Calibri"/>
                <a:cs typeface="Times New Roman"/>
              </a:rPr>
              <a:t>) горячая ванна</a:t>
            </a:r>
            <a:endParaRPr lang="ru-RU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Управляющая кнопка: домой 9">
            <a:hlinkClick r:id="rId4" action="ppaction://hlinksldjump" highlightClick="1"/>
          </p:cNvPr>
          <p:cNvSpPr/>
          <p:nvPr/>
        </p:nvSpPr>
        <p:spPr>
          <a:xfrm>
            <a:off x="8316416" y="6021288"/>
            <a:ext cx="827584" cy="836712"/>
          </a:xfrm>
          <a:prstGeom prst="actionButtonHom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8-конечная звезда 11"/>
          <p:cNvSpPr/>
          <p:nvPr/>
        </p:nvSpPr>
        <p:spPr>
          <a:xfrm>
            <a:off x="0" y="0"/>
            <a:ext cx="1080120" cy="1008112"/>
          </a:xfrm>
          <a:prstGeom prst="star8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0" y="1268760"/>
            <a:ext cx="8316416" cy="114300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Что защищает северных животных от мороза?</a:t>
            </a:r>
            <a:endParaRPr lang="ru-RU" sz="48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Управляющая кнопка: сведения 10">
            <a:hlinkClick r:id="rId5" action="ppaction://hlinksldjump" highlightClick="1"/>
          </p:cNvPr>
          <p:cNvSpPr/>
          <p:nvPr/>
        </p:nvSpPr>
        <p:spPr>
          <a:xfrm>
            <a:off x="8388424" y="4221088"/>
            <a:ext cx="755576" cy="864096"/>
          </a:xfrm>
          <a:prstGeom prst="actionButtonInformati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9A705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971600" y="2708920"/>
            <a:ext cx="6120680" cy="7200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libri"/>
                <a:ea typeface="Calibri"/>
                <a:cs typeface="Times New Roman"/>
              </a:rPr>
              <a:t>А) </a:t>
            </a:r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ea typeface="Calibri"/>
                <a:cs typeface="Times New Roman"/>
              </a:rPr>
              <a:t>мех на подушечках лап</a:t>
            </a:r>
            <a:endParaRPr lang="ru-RU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71600" y="3717032"/>
            <a:ext cx="6120680" cy="7200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libri"/>
                <a:ea typeface="Calibri"/>
                <a:cs typeface="Times New Roman"/>
              </a:rPr>
              <a:t>Б</a:t>
            </a:r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libri"/>
                <a:ea typeface="Calibri"/>
                <a:cs typeface="Times New Roman"/>
              </a:rPr>
              <a:t>) </a:t>
            </a:r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ea typeface="Calibri"/>
                <a:cs typeface="Times New Roman"/>
              </a:rPr>
              <a:t>большой вес</a:t>
            </a:r>
            <a:endParaRPr lang="ru-RU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71600" y="4725144"/>
            <a:ext cx="6192688" cy="7200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libri"/>
                <a:ea typeface="Calibri"/>
                <a:cs typeface="Times New Roman"/>
              </a:rPr>
              <a:t>В</a:t>
            </a:r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libri"/>
                <a:ea typeface="Calibri"/>
                <a:cs typeface="Times New Roman"/>
              </a:rPr>
              <a:t>) </a:t>
            </a:r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ea typeface="Calibri"/>
                <a:cs typeface="Times New Roman"/>
              </a:rPr>
              <a:t>острые когти</a:t>
            </a:r>
            <a:endParaRPr lang="ru-RU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71600" y="5733256"/>
            <a:ext cx="6264696" cy="7200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libri"/>
                <a:ea typeface="Calibri"/>
                <a:cs typeface="Times New Roman"/>
              </a:rPr>
              <a:t>Г</a:t>
            </a:r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libri"/>
                <a:ea typeface="Calibri"/>
                <a:cs typeface="Times New Roman"/>
              </a:rPr>
              <a:t>) </a:t>
            </a:r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ea typeface="Calibri"/>
                <a:cs typeface="Times New Roman"/>
              </a:rPr>
              <a:t>шпоры</a:t>
            </a:r>
            <a:endParaRPr lang="ru-RU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Управляющая кнопка: домой 9">
            <a:hlinkClick r:id="rId4" action="ppaction://hlinksldjump" highlightClick="1"/>
          </p:cNvPr>
          <p:cNvSpPr/>
          <p:nvPr/>
        </p:nvSpPr>
        <p:spPr>
          <a:xfrm>
            <a:off x="8316416" y="6021288"/>
            <a:ext cx="827584" cy="836712"/>
          </a:xfrm>
          <a:prstGeom prst="actionButtonHom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8-конечная звезда 10"/>
          <p:cNvSpPr/>
          <p:nvPr/>
        </p:nvSpPr>
        <p:spPr>
          <a:xfrm>
            <a:off x="0" y="0"/>
            <a:ext cx="1080120" cy="1008112"/>
          </a:xfrm>
          <a:prstGeom prst="star8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0" y="1268760"/>
            <a:ext cx="8639944" cy="114300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Что помогает белому медведю не скользить по льду?</a:t>
            </a:r>
          </a:p>
        </p:txBody>
      </p:sp>
      <p:sp>
        <p:nvSpPr>
          <p:cNvPr id="12" name="Управляющая кнопка: сведения 11">
            <a:hlinkClick r:id="rId5" action="ppaction://hlinksldjump" highlightClick="1"/>
          </p:cNvPr>
          <p:cNvSpPr/>
          <p:nvPr/>
        </p:nvSpPr>
        <p:spPr>
          <a:xfrm>
            <a:off x="8279904" y="4509120"/>
            <a:ext cx="864096" cy="864096"/>
          </a:xfrm>
          <a:prstGeom prst="actionButtonInformati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9A705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971600" y="2708920"/>
            <a:ext cx="5688632" cy="7200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libri"/>
                <a:ea typeface="Calibri"/>
                <a:cs typeface="Times New Roman"/>
              </a:rPr>
              <a:t>А) </a:t>
            </a:r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ea typeface="Calibri"/>
                <a:cs typeface="Times New Roman"/>
              </a:rPr>
              <a:t>хомяк</a:t>
            </a:r>
            <a:endParaRPr lang="ru-RU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71600" y="3717032"/>
            <a:ext cx="5688632" cy="7200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libri"/>
                <a:ea typeface="Calibri"/>
                <a:cs typeface="Times New Roman"/>
              </a:rPr>
              <a:t>Б</a:t>
            </a:r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libri"/>
                <a:ea typeface="Calibri"/>
                <a:cs typeface="Times New Roman"/>
              </a:rPr>
              <a:t>) </a:t>
            </a:r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ea typeface="Calibri"/>
                <a:cs typeface="Times New Roman"/>
              </a:rPr>
              <a:t>суслик</a:t>
            </a:r>
            <a:endParaRPr lang="ru-RU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71600" y="4725144"/>
            <a:ext cx="5688632" cy="7200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libri"/>
                <a:ea typeface="Calibri"/>
                <a:cs typeface="Times New Roman"/>
              </a:rPr>
              <a:t>В</a:t>
            </a:r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libri"/>
                <a:ea typeface="Calibri"/>
                <a:cs typeface="Times New Roman"/>
              </a:rPr>
              <a:t>) </a:t>
            </a:r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ea typeface="Calibri"/>
                <a:cs typeface="Times New Roman"/>
              </a:rPr>
              <a:t>лемминг</a:t>
            </a:r>
            <a:endParaRPr lang="ru-RU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71600" y="5733256"/>
            <a:ext cx="5688632" cy="7200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libri"/>
                <a:ea typeface="Calibri"/>
                <a:cs typeface="Times New Roman"/>
              </a:rPr>
              <a:t>Г</a:t>
            </a:r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libri"/>
                <a:ea typeface="Calibri"/>
                <a:cs typeface="Times New Roman"/>
              </a:rPr>
              <a:t>) </a:t>
            </a:r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ea typeface="Calibri"/>
                <a:cs typeface="Times New Roman"/>
              </a:rPr>
              <a:t>песец</a:t>
            </a:r>
            <a:endParaRPr lang="ru-RU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Управляющая кнопка: домой 9">
            <a:hlinkClick r:id="rId4" action="ppaction://hlinksldjump" highlightClick="1"/>
          </p:cNvPr>
          <p:cNvSpPr/>
          <p:nvPr/>
        </p:nvSpPr>
        <p:spPr>
          <a:xfrm>
            <a:off x="8316416" y="6021288"/>
            <a:ext cx="827584" cy="836712"/>
          </a:xfrm>
          <a:prstGeom prst="actionButtonHom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8-конечная звезда 11"/>
          <p:cNvSpPr/>
          <p:nvPr/>
        </p:nvSpPr>
        <p:spPr>
          <a:xfrm>
            <a:off x="0" y="0"/>
            <a:ext cx="1080120" cy="1008112"/>
          </a:xfrm>
          <a:prstGeom prst="star8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683568" y="1340768"/>
            <a:ext cx="7668344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53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Маленький северный грызун это …</a:t>
            </a:r>
            <a:r>
              <a:rPr lang="ru-RU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sz="4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Управляющая кнопка: сведения 10">
            <a:hlinkClick r:id="rId5" action="ppaction://hlinksldjump" highlightClick="1"/>
          </p:cNvPr>
          <p:cNvSpPr/>
          <p:nvPr/>
        </p:nvSpPr>
        <p:spPr>
          <a:xfrm>
            <a:off x="8279904" y="4437112"/>
            <a:ext cx="864096" cy="864096"/>
          </a:xfrm>
          <a:prstGeom prst="actionButtonInformati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9A705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971600" y="2708920"/>
            <a:ext cx="6480720" cy="7200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libri"/>
                <a:ea typeface="Calibri"/>
                <a:cs typeface="Times New Roman"/>
              </a:rPr>
              <a:t>А) </a:t>
            </a:r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ea typeface="Calibri"/>
                <a:cs typeface="Times New Roman"/>
              </a:rPr>
              <a:t>марабу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71600" y="3717032"/>
            <a:ext cx="6552728" cy="7200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libri"/>
                <a:ea typeface="Calibri"/>
                <a:cs typeface="Times New Roman"/>
              </a:rPr>
              <a:t>Б</a:t>
            </a:r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libri"/>
                <a:ea typeface="Calibri"/>
                <a:cs typeface="Times New Roman"/>
              </a:rPr>
              <a:t>) </a:t>
            </a:r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ea typeface="Calibri"/>
                <a:cs typeface="Times New Roman"/>
              </a:rPr>
              <a:t>карибу</a:t>
            </a:r>
            <a:endParaRPr lang="ru-RU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71600" y="4725144"/>
            <a:ext cx="6624736" cy="7200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libri"/>
                <a:ea typeface="Calibri"/>
                <a:cs typeface="Times New Roman"/>
              </a:rPr>
              <a:t>В) </a:t>
            </a:r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ea typeface="Calibri"/>
                <a:cs typeface="Times New Roman"/>
              </a:rPr>
              <a:t>козерог</a:t>
            </a:r>
            <a:endParaRPr lang="ru-RU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71600" y="5733256"/>
            <a:ext cx="6696744" cy="7200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libri"/>
                <a:ea typeface="Calibri"/>
                <a:cs typeface="Times New Roman"/>
              </a:rPr>
              <a:t>Г</a:t>
            </a:r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libri"/>
                <a:ea typeface="Calibri"/>
                <a:cs typeface="Times New Roman"/>
              </a:rPr>
              <a:t>) </a:t>
            </a:r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ea typeface="Calibri"/>
                <a:cs typeface="Times New Roman"/>
              </a:rPr>
              <a:t>косуля	</a:t>
            </a:r>
            <a:endParaRPr lang="ru-RU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Управляющая кнопка: домой 9">
            <a:hlinkClick r:id="rId4" action="ppaction://hlinksldjump" highlightClick="1"/>
          </p:cNvPr>
          <p:cNvSpPr/>
          <p:nvPr/>
        </p:nvSpPr>
        <p:spPr>
          <a:xfrm>
            <a:off x="8316416" y="6021288"/>
            <a:ext cx="827584" cy="836712"/>
          </a:xfrm>
          <a:prstGeom prst="actionButtonHom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8-конечная звезда 11"/>
          <p:cNvSpPr/>
          <p:nvPr/>
        </p:nvSpPr>
        <p:spPr>
          <a:xfrm>
            <a:off x="0" y="0"/>
            <a:ext cx="1080120" cy="1008112"/>
          </a:xfrm>
          <a:prstGeom prst="star8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0" y="1196752"/>
            <a:ext cx="7740352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Как по-другому называется северный олень?</a:t>
            </a:r>
            <a:endParaRPr lang="ru-RU" sz="4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Управляющая кнопка: сведения 10">
            <a:hlinkClick r:id="rId5" action="ppaction://hlinksldjump" highlightClick="1"/>
          </p:cNvPr>
          <p:cNvSpPr/>
          <p:nvPr/>
        </p:nvSpPr>
        <p:spPr>
          <a:xfrm>
            <a:off x="8279904" y="4077072"/>
            <a:ext cx="864096" cy="864096"/>
          </a:xfrm>
          <a:prstGeom prst="actionButtonInformati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9A705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971600" y="2708920"/>
            <a:ext cx="6480720" cy="7200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libri"/>
                <a:ea typeface="Calibri"/>
                <a:cs typeface="Times New Roman"/>
              </a:rPr>
              <a:t>А) чёрный</a:t>
            </a:r>
            <a:endParaRPr lang="ru-RU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71600" y="3717032"/>
            <a:ext cx="6480720" cy="7200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libri"/>
                <a:ea typeface="Calibri"/>
                <a:cs typeface="Times New Roman"/>
              </a:rPr>
              <a:t>Б</a:t>
            </a:r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ea typeface="Calibri"/>
                <a:cs typeface="Times New Roman"/>
              </a:rPr>
              <a:t>) рыжий</a:t>
            </a:r>
            <a:endParaRPr lang="ru-RU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71600" y="4725144"/>
            <a:ext cx="6480720" cy="7200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libri"/>
                <a:ea typeface="Calibri"/>
                <a:cs typeface="Times New Roman"/>
              </a:rPr>
              <a:t>В</a:t>
            </a:r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libri"/>
                <a:ea typeface="Calibri"/>
                <a:cs typeface="Times New Roman"/>
              </a:rPr>
              <a:t>) бурый </a:t>
            </a:r>
            <a:endParaRPr lang="ru-RU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71600" y="5733256"/>
            <a:ext cx="6552728" cy="7200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ea typeface="Calibri"/>
                <a:cs typeface="Times New Roman"/>
              </a:rPr>
              <a:t>Г) серый</a:t>
            </a:r>
            <a:endParaRPr lang="ru-RU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Управляющая кнопка: домой 9">
            <a:hlinkClick r:id="rId4" action="ppaction://hlinksldjump" highlightClick="1"/>
          </p:cNvPr>
          <p:cNvSpPr/>
          <p:nvPr/>
        </p:nvSpPr>
        <p:spPr>
          <a:xfrm>
            <a:off x="8316416" y="6021288"/>
            <a:ext cx="827584" cy="836712"/>
          </a:xfrm>
          <a:prstGeom prst="actionButtonHom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8-конечная звезда 10"/>
          <p:cNvSpPr/>
          <p:nvPr/>
        </p:nvSpPr>
        <p:spPr>
          <a:xfrm>
            <a:off x="0" y="0"/>
            <a:ext cx="1080120" cy="1008112"/>
          </a:xfrm>
          <a:prstGeom prst="star8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7992888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 У песца зимой мех белый, а летом …</a:t>
            </a:r>
            <a:r>
              <a:rPr lang="ru-RU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sz="4400" b="1" dirty="0"/>
          </a:p>
        </p:txBody>
      </p:sp>
      <p:sp>
        <p:nvSpPr>
          <p:cNvPr id="12" name="Управляющая кнопка: сведения 11">
            <a:hlinkClick r:id="rId5" action="ppaction://hlinksldjump" highlightClick="1"/>
          </p:cNvPr>
          <p:cNvSpPr/>
          <p:nvPr/>
        </p:nvSpPr>
        <p:spPr>
          <a:xfrm>
            <a:off x="8279904" y="4581128"/>
            <a:ext cx="864096" cy="864096"/>
          </a:xfrm>
          <a:prstGeom prst="actionButtonInformati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9A705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971600" y="2708920"/>
            <a:ext cx="6120680" cy="7200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libri"/>
                <a:ea typeface="Calibri"/>
                <a:cs typeface="Times New Roman"/>
              </a:rPr>
              <a:t>А) </a:t>
            </a:r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ea typeface="Calibri"/>
                <a:cs typeface="Times New Roman"/>
              </a:rPr>
              <a:t>чайка</a:t>
            </a:r>
            <a:endParaRPr lang="ru-RU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71600" y="3717032"/>
            <a:ext cx="6192688" cy="7200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libri"/>
                <a:ea typeface="Calibri"/>
                <a:cs typeface="Times New Roman"/>
              </a:rPr>
              <a:t>Б</a:t>
            </a:r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libri"/>
                <a:ea typeface="Calibri"/>
                <a:cs typeface="Times New Roman"/>
              </a:rPr>
              <a:t>) </a:t>
            </a:r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ea typeface="Calibri"/>
                <a:cs typeface="Times New Roman"/>
              </a:rPr>
              <a:t>белый гусь</a:t>
            </a:r>
            <a:endParaRPr lang="ru-RU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71600" y="4725144"/>
            <a:ext cx="6192688" cy="7200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libri"/>
                <a:ea typeface="Calibri"/>
                <a:cs typeface="Times New Roman"/>
              </a:rPr>
              <a:t>В</a:t>
            </a:r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libri"/>
                <a:ea typeface="Calibri"/>
                <a:cs typeface="Times New Roman"/>
              </a:rPr>
              <a:t>) полярная сова</a:t>
            </a:r>
            <a:endParaRPr lang="ru-RU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71600" y="5733256"/>
            <a:ext cx="6192688" cy="7200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libri"/>
                <a:ea typeface="Calibri"/>
                <a:cs typeface="Times New Roman"/>
              </a:rPr>
              <a:t>Г</a:t>
            </a:r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libri"/>
                <a:ea typeface="Calibri"/>
                <a:cs typeface="Times New Roman"/>
              </a:rPr>
              <a:t>) </a:t>
            </a:r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ea typeface="Calibri"/>
                <a:cs typeface="Times New Roman"/>
              </a:rPr>
              <a:t>большой кроншнеп</a:t>
            </a:r>
            <a:endParaRPr lang="ru-RU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Управляющая кнопка: домой 9">
            <a:hlinkClick r:id="rId4" action="ppaction://hlinksldjump" highlightClick="1"/>
          </p:cNvPr>
          <p:cNvSpPr/>
          <p:nvPr/>
        </p:nvSpPr>
        <p:spPr>
          <a:xfrm>
            <a:off x="8316416" y="6021288"/>
            <a:ext cx="827584" cy="836712"/>
          </a:xfrm>
          <a:prstGeom prst="actionButtonHom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8-конечная звезда 11"/>
          <p:cNvSpPr/>
          <p:nvPr/>
        </p:nvSpPr>
        <p:spPr>
          <a:xfrm>
            <a:off x="0" y="0"/>
            <a:ext cx="1080120" cy="1008112"/>
          </a:xfrm>
          <a:prstGeom prst="star8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179512" y="1196752"/>
            <a:ext cx="7668344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Какая птица щеголяет в тёплых штанишках?</a:t>
            </a:r>
            <a:endParaRPr lang="ru-RU" sz="4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Управляющая кнопка: сведения 10">
            <a:hlinkClick r:id="rId5" action="ppaction://hlinksldjump" highlightClick="1"/>
          </p:cNvPr>
          <p:cNvSpPr/>
          <p:nvPr/>
        </p:nvSpPr>
        <p:spPr>
          <a:xfrm>
            <a:off x="8279904" y="4221088"/>
            <a:ext cx="864096" cy="864096"/>
          </a:xfrm>
          <a:prstGeom prst="actionButtonInformati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9A705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971600" y="2708920"/>
            <a:ext cx="6120680" cy="7200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А) </a:t>
            </a:r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лаек</a:t>
            </a:r>
            <a:endParaRPr lang="ru-RU" sz="4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71600" y="3717032"/>
            <a:ext cx="6120680" cy="7200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4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Б</a:t>
            </a:r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) </a:t>
            </a:r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спаниелей</a:t>
            </a:r>
            <a:endParaRPr lang="ru-RU" sz="4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71600" y="4725144"/>
            <a:ext cx="6192688" cy="7200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4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В</a:t>
            </a:r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) </a:t>
            </a:r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овчарок</a:t>
            </a:r>
            <a:endParaRPr lang="ru-RU" sz="4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71600" y="5733256"/>
            <a:ext cx="6264696" cy="7200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4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Г</a:t>
            </a:r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) </a:t>
            </a:r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волкодавов</a:t>
            </a:r>
            <a:endParaRPr lang="ru-RU" sz="4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Управляющая кнопка: домой 9">
            <a:hlinkClick r:id="rId4" action="ppaction://hlinksldjump" highlightClick="1"/>
          </p:cNvPr>
          <p:cNvSpPr/>
          <p:nvPr/>
        </p:nvSpPr>
        <p:spPr>
          <a:xfrm>
            <a:off x="8316416" y="6021288"/>
            <a:ext cx="827584" cy="836712"/>
          </a:xfrm>
          <a:prstGeom prst="actionButtonHom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8-конечная звезда 10"/>
          <p:cNvSpPr/>
          <p:nvPr/>
        </p:nvSpPr>
        <p:spPr>
          <a:xfrm>
            <a:off x="0" y="0"/>
            <a:ext cx="1080120" cy="1008112"/>
          </a:xfrm>
          <a:prstGeom prst="star8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0" y="1124744"/>
            <a:ext cx="8388424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Каких собак жители севера запрягают в упряжку?</a:t>
            </a:r>
          </a:p>
        </p:txBody>
      </p:sp>
      <p:sp>
        <p:nvSpPr>
          <p:cNvPr id="12" name="Управляющая кнопка: сведения 11">
            <a:hlinkClick r:id="rId5" action="ppaction://hlinksldjump" highlightClick="1"/>
          </p:cNvPr>
          <p:cNvSpPr/>
          <p:nvPr/>
        </p:nvSpPr>
        <p:spPr>
          <a:xfrm>
            <a:off x="8279904" y="4365104"/>
            <a:ext cx="864096" cy="864096"/>
          </a:xfrm>
          <a:prstGeom prst="actionButtonInformati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9A705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8229600" cy="1143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Бобровая хатка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8-конечная звезда 3"/>
          <p:cNvSpPr/>
          <p:nvPr/>
        </p:nvSpPr>
        <p:spPr>
          <a:xfrm>
            <a:off x="0" y="0"/>
            <a:ext cx="1080120" cy="1008112"/>
          </a:xfrm>
          <a:prstGeom prst="star8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8316416" y="6021288"/>
            <a:ext cx="827584" cy="836712"/>
          </a:xfrm>
          <a:prstGeom prst="actionButtonHom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410" name="Picture 2" descr="http://bobrovnet.com/wp-content/uploads/2009/08/%D0%B1%D0%BE%D0%B1%D1%80-%D0%B8-%D1%85%D0%B0%D1%82%D0%BA%D0%B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64915" y="1556792"/>
            <a:ext cx="6379085" cy="4248472"/>
          </a:xfrm>
          <a:prstGeom prst="rect">
            <a:avLst/>
          </a:prstGeom>
          <a:noFill/>
        </p:spPr>
      </p:pic>
      <p:pic>
        <p:nvPicPr>
          <p:cNvPr id="17412" name="Picture 4" descr="http://www.knowbiology.ru/pics/biology-17-0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496724"/>
            <a:ext cx="4499992" cy="3361276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6672"/>
            <a:ext cx="82296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Орлан-белохвост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8-конечная звезда 4"/>
          <p:cNvSpPr/>
          <p:nvPr/>
        </p:nvSpPr>
        <p:spPr>
          <a:xfrm>
            <a:off x="0" y="0"/>
            <a:ext cx="1080120" cy="1008112"/>
          </a:xfrm>
          <a:prstGeom prst="star8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8316416" y="6021288"/>
            <a:ext cx="827584" cy="836712"/>
          </a:xfrm>
          <a:prstGeom prst="actionButtonHom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386" name="Picture 2" descr="http://www.ljplus.ru/img4/d/o/doctor_insulin/haliaeetus_pelagic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556792"/>
            <a:ext cx="5581650" cy="4981575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9872" y="0"/>
            <a:ext cx="5548536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Стерх</a:t>
            </a:r>
            <a:endParaRPr lang="ru-RU" sz="6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8-конечная звезда 4"/>
          <p:cNvSpPr/>
          <p:nvPr/>
        </p:nvSpPr>
        <p:spPr>
          <a:xfrm>
            <a:off x="0" y="0"/>
            <a:ext cx="1080120" cy="1008112"/>
          </a:xfrm>
          <a:prstGeom prst="star8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8316416" y="6021288"/>
            <a:ext cx="827584" cy="836712"/>
          </a:xfrm>
          <a:prstGeom prst="actionButtonHom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362" name="Picture 2" descr="http://www.zoosite.com.ua/img/poroda/336/336_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340768"/>
            <a:ext cx="6706716" cy="5030037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971600" y="2708920"/>
            <a:ext cx="5688632" cy="7200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libri"/>
                <a:ea typeface="Calibri"/>
                <a:cs typeface="Times New Roman"/>
              </a:rPr>
              <a:t>А) стадо</a:t>
            </a:r>
            <a:endParaRPr lang="ru-RU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71600" y="3717032"/>
            <a:ext cx="5688632" cy="7200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libri"/>
                <a:ea typeface="Calibri"/>
                <a:cs typeface="Times New Roman"/>
              </a:rPr>
              <a:t>Б</a:t>
            </a:r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libri"/>
                <a:ea typeface="Calibri"/>
                <a:cs typeface="Times New Roman"/>
              </a:rPr>
              <a:t>) </a:t>
            </a:r>
            <a:r>
              <a:rPr lang="ru-RU" sz="4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libri"/>
                <a:ea typeface="Calibri"/>
                <a:cs typeface="Times New Roman"/>
              </a:rPr>
              <a:t>прайд</a:t>
            </a:r>
            <a:endParaRPr lang="ru-RU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71600" y="4725144"/>
            <a:ext cx="5688632" cy="7200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libri"/>
                <a:ea typeface="Calibri"/>
                <a:cs typeface="Times New Roman"/>
              </a:rPr>
              <a:t>В</a:t>
            </a:r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libri"/>
                <a:ea typeface="Calibri"/>
                <a:cs typeface="Times New Roman"/>
              </a:rPr>
              <a:t>) стая</a:t>
            </a:r>
            <a:endParaRPr lang="ru-RU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71600" y="5733256"/>
            <a:ext cx="5688632" cy="7200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libri"/>
                <a:ea typeface="Calibri"/>
                <a:cs typeface="Times New Roman"/>
              </a:rPr>
              <a:t>Г</a:t>
            </a:r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libri"/>
                <a:ea typeface="Calibri"/>
                <a:cs typeface="Times New Roman"/>
              </a:rPr>
              <a:t>) табун</a:t>
            </a:r>
            <a:endParaRPr lang="ru-RU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Управляющая кнопка: домой 9">
            <a:hlinkClick r:id="rId4" action="ppaction://hlinksldjump" highlightClick="1"/>
          </p:cNvPr>
          <p:cNvSpPr/>
          <p:nvPr/>
        </p:nvSpPr>
        <p:spPr>
          <a:xfrm>
            <a:off x="8316416" y="6021288"/>
            <a:ext cx="827584" cy="836712"/>
          </a:xfrm>
          <a:prstGeom prst="actionButtonHom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8-конечная звезда 10"/>
          <p:cNvSpPr/>
          <p:nvPr/>
        </p:nvSpPr>
        <p:spPr>
          <a:xfrm>
            <a:off x="0" y="0"/>
            <a:ext cx="1080120" cy="1008112"/>
          </a:xfrm>
          <a:prstGeom prst="star8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179512" y="1268760"/>
            <a:ext cx="8964488" cy="114300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Как называется волчья семья?</a:t>
            </a:r>
            <a:endParaRPr lang="ru-RU" sz="4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2" name="Управляющая кнопка: сведения 11">
            <a:hlinkClick r:id="rId5" action="ppaction://hlinksldjump" highlightClick="1"/>
          </p:cNvPr>
          <p:cNvSpPr/>
          <p:nvPr/>
        </p:nvSpPr>
        <p:spPr>
          <a:xfrm>
            <a:off x="8207896" y="4221088"/>
            <a:ext cx="936104" cy="864096"/>
          </a:xfrm>
          <a:prstGeom prst="actionButtonInformati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9A705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0"/>
            <a:ext cx="7060704" cy="11430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тундровый лебедь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8-конечная звезда 3"/>
          <p:cNvSpPr/>
          <p:nvPr/>
        </p:nvSpPr>
        <p:spPr>
          <a:xfrm>
            <a:off x="0" y="0"/>
            <a:ext cx="1080120" cy="1008112"/>
          </a:xfrm>
          <a:prstGeom prst="star8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8316416" y="6021288"/>
            <a:ext cx="827584" cy="836712"/>
          </a:xfrm>
          <a:prstGeom prst="actionButtonHom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340" name="Picture 4" descr="http://img0.liveinternet.ru/images/attach/c/0/52/535/52535689_img_7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340768"/>
            <a:ext cx="6608787" cy="4969013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7420744" cy="11430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Тундряная</a:t>
            </a:r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куропатка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8-конечная звезда 3"/>
          <p:cNvSpPr/>
          <p:nvPr/>
        </p:nvSpPr>
        <p:spPr>
          <a:xfrm>
            <a:off x="0" y="0"/>
            <a:ext cx="1080120" cy="1008112"/>
          </a:xfrm>
          <a:prstGeom prst="star8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8316416" y="6021288"/>
            <a:ext cx="827584" cy="836712"/>
          </a:xfrm>
          <a:prstGeom prst="actionButtonHom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314" name="Picture 2" descr="Тундреная куропатка (самец в зимнем наряде).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584" y="1068416"/>
            <a:ext cx="7200800" cy="5567139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5548536" cy="114300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осётр сибирский 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8-конечная звезда 3"/>
          <p:cNvSpPr/>
          <p:nvPr/>
        </p:nvSpPr>
        <p:spPr>
          <a:xfrm>
            <a:off x="0" y="0"/>
            <a:ext cx="1080120" cy="1008112"/>
          </a:xfrm>
          <a:prstGeom prst="star8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Управляющая кнопка: домой 6">
            <a:hlinkClick r:id="rId2" action="ppaction://hlinksldjump" highlightClick="1"/>
          </p:cNvPr>
          <p:cNvSpPr/>
          <p:nvPr/>
        </p:nvSpPr>
        <p:spPr>
          <a:xfrm>
            <a:off x="8316416" y="6021288"/>
            <a:ext cx="827584" cy="836712"/>
          </a:xfrm>
          <a:prstGeom prst="actionButtonHom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290" name="Picture 2" descr="http://tutfish.ru/uploads/posts/2012-01/1327744988_osetr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19" y="1412776"/>
            <a:ext cx="6528723" cy="4896544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5548536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Стрекоза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8-конечная звезда 3"/>
          <p:cNvSpPr/>
          <p:nvPr/>
        </p:nvSpPr>
        <p:spPr>
          <a:xfrm>
            <a:off x="0" y="0"/>
            <a:ext cx="1080120" cy="1008112"/>
          </a:xfrm>
          <a:prstGeom prst="star8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ru-RU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8316416" y="6021288"/>
            <a:ext cx="827584" cy="836712"/>
          </a:xfrm>
          <a:prstGeom prst="actionButtonHom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6" name="Picture 2" descr="http://www.redbook.ru/foto_ch/Krasotka_devush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556792"/>
            <a:ext cx="6048672" cy="4570110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8784976" cy="11430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Орденская лента </a:t>
            </a:r>
            <a:r>
              <a:rPr lang="ru-RU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голубая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8-конечная звезда 4"/>
          <p:cNvSpPr/>
          <p:nvPr/>
        </p:nvSpPr>
        <p:spPr>
          <a:xfrm>
            <a:off x="0" y="0"/>
            <a:ext cx="1080120" cy="1008112"/>
          </a:xfrm>
          <a:prstGeom prst="star8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ru-RU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8316416" y="6021288"/>
            <a:ext cx="827584" cy="836712"/>
          </a:xfrm>
          <a:prstGeom prst="actionButtonHom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2" name="Picture 2" descr="http://macroclub.ru/gallery/data/507/262260c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238257"/>
            <a:ext cx="7160121" cy="5026167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548680"/>
            <a:ext cx="5548536" cy="1143000"/>
          </a:xfrm>
        </p:spPr>
        <p:txBody>
          <a:bodyPr/>
          <a:lstStyle/>
          <a:p>
            <a:r>
              <a:rPr lang="ru-RU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белёк</a:t>
            </a:r>
            <a:r>
              <a:rPr lang="ru-RU" sz="6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ru-RU" sz="6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8-конечная звезда 4"/>
          <p:cNvSpPr/>
          <p:nvPr/>
        </p:nvSpPr>
        <p:spPr>
          <a:xfrm>
            <a:off x="0" y="0"/>
            <a:ext cx="1080120" cy="1008112"/>
          </a:xfrm>
          <a:prstGeom prst="star8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8316416" y="6021288"/>
            <a:ext cx="827584" cy="836712"/>
          </a:xfrm>
          <a:prstGeom prst="actionButtonHom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18" name="Picture 2" descr="http://img1.liveinternet.ru/images/attach/c/0/40/623/40623458_kgeoepo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556792"/>
            <a:ext cx="6327754" cy="4752848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36712"/>
            <a:ext cx="4283968" cy="5256584"/>
          </a:xfrm>
        </p:spPr>
        <p:txBody>
          <a:bodyPr>
            <a:normAutofit/>
          </a:bodyPr>
          <a:lstStyle/>
          <a:p>
            <a:pPr algn="l"/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У моржа жир составляет 20-25% от веса тела - он защищает от холода и выполняет роль энергетического запаса</a:t>
            </a:r>
            <a:endParaRPr lang="ru-RU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8-конечная звезда 3"/>
          <p:cNvSpPr/>
          <p:nvPr/>
        </p:nvSpPr>
        <p:spPr>
          <a:xfrm>
            <a:off x="0" y="0"/>
            <a:ext cx="1080120" cy="1008112"/>
          </a:xfrm>
          <a:prstGeom prst="star8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8316416" y="6021288"/>
            <a:ext cx="827584" cy="836712"/>
          </a:xfrm>
          <a:prstGeom prst="actionButtonHom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4" name="Picture 2" descr="http://t1.gstatic.com/images?q=tbn:ANd9GcQd2v--Tfazkbk7y_-qbaeugkhyRKR_G9ZOByq6CusTi3dY0jZO9gak79o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484784"/>
            <a:ext cx="4320480" cy="4320480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8-конечная звезда 6"/>
          <p:cNvSpPr/>
          <p:nvPr/>
        </p:nvSpPr>
        <p:spPr>
          <a:xfrm>
            <a:off x="0" y="0"/>
            <a:ext cx="1080120" cy="1008112"/>
          </a:xfrm>
          <a:prstGeom prst="star8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Управляющая кнопка: домой 8">
            <a:hlinkClick r:id="rId2" action="ppaction://hlinksldjump" highlightClick="1"/>
          </p:cNvPr>
          <p:cNvSpPr/>
          <p:nvPr/>
        </p:nvSpPr>
        <p:spPr>
          <a:xfrm>
            <a:off x="8316416" y="6021288"/>
            <a:ext cx="827584" cy="836712"/>
          </a:xfrm>
          <a:prstGeom prst="actionButtonHom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0" name="Picture 2" descr="http://www.zoopicture.ru/wp-content/uploads/2011/03/6a01050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196752"/>
            <a:ext cx="6778724" cy="5084043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339752" y="260648"/>
            <a:ext cx="5548536" cy="1143000"/>
          </a:xfrm>
        </p:spPr>
        <p:txBody>
          <a:bodyPr/>
          <a:lstStyle/>
          <a:p>
            <a:r>
              <a:rPr lang="ru-RU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ea typeface="Calibri"/>
                <a:cs typeface="Times New Roman"/>
              </a:rPr>
              <a:t>лемминг</a:t>
            </a:r>
            <a:r>
              <a:rPr lang="ru-RU" sz="6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ru-RU" sz="6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8-конечная звезда 7"/>
          <p:cNvSpPr/>
          <p:nvPr/>
        </p:nvSpPr>
        <p:spPr>
          <a:xfrm>
            <a:off x="0" y="0"/>
            <a:ext cx="1080120" cy="1008112"/>
          </a:xfrm>
          <a:prstGeom prst="star8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Управляющая кнопка: домой 8">
            <a:hlinkClick r:id="rId2" action="ppaction://hlinksldjump" highlightClick="1"/>
          </p:cNvPr>
          <p:cNvSpPr/>
          <p:nvPr/>
        </p:nvSpPr>
        <p:spPr>
          <a:xfrm>
            <a:off x="8316416" y="6021288"/>
            <a:ext cx="827584" cy="836712"/>
          </a:xfrm>
          <a:prstGeom prst="actionButtonHom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 descr="http://naturelight.ru/photo/2010-12-07/366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484784"/>
            <a:ext cx="7200800" cy="5099656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8-конечная звезда 6"/>
          <p:cNvSpPr/>
          <p:nvPr/>
        </p:nvSpPr>
        <p:spPr>
          <a:xfrm>
            <a:off x="0" y="0"/>
            <a:ext cx="1080120" cy="1008112"/>
          </a:xfrm>
          <a:prstGeom prst="star8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267744" y="0"/>
            <a:ext cx="5548536" cy="1143000"/>
          </a:xfrm>
        </p:spPr>
        <p:txBody>
          <a:bodyPr/>
          <a:lstStyle/>
          <a:p>
            <a:r>
              <a:rPr lang="ru-RU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карибу</a:t>
            </a:r>
            <a:endParaRPr lang="ru-RU" sz="6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Управляющая кнопка: домой 8">
            <a:hlinkClick r:id="rId2" action="ppaction://hlinksldjump" highlightClick="1"/>
          </p:cNvPr>
          <p:cNvSpPr/>
          <p:nvPr/>
        </p:nvSpPr>
        <p:spPr>
          <a:xfrm>
            <a:off x="8316416" y="6021288"/>
            <a:ext cx="827584" cy="836712"/>
          </a:xfrm>
          <a:prstGeom prst="actionButtonHom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http://ecocollaps.ru/wp-content/uploads/2011/07/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191802"/>
            <a:ext cx="5712296" cy="5105366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971600" y="2708920"/>
            <a:ext cx="5688632" cy="7200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libri"/>
                <a:ea typeface="Calibri"/>
                <a:cs typeface="Times New Roman"/>
              </a:rPr>
              <a:t>А) мышь</a:t>
            </a:r>
            <a:endParaRPr lang="ru-RU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71600" y="3717032"/>
            <a:ext cx="5688632" cy="7200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libri"/>
                <a:ea typeface="Calibri"/>
                <a:cs typeface="Times New Roman"/>
              </a:rPr>
              <a:t>Б</a:t>
            </a:r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libri"/>
                <a:ea typeface="Calibri"/>
                <a:cs typeface="Times New Roman"/>
              </a:rPr>
              <a:t>) лиса</a:t>
            </a:r>
            <a:endParaRPr lang="ru-RU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71600" y="4725144"/>
            <a:ext cx="5688632" cy="7200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libri"/>
                <a:ea typeface="Calibri"/>
                <a:cs typeface="Times New Roman"/>
              </a:rPr>
              <a:t>В</a:t>
            </a:r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libri"/>
                <a:ea typeface="Calibri"/>
                <a:cs typeface="Times New Roman"/>
              </a:rPr>
              <a:t>) крот</a:t>
            </a:r>
            <a:endParaRPr lang="ru-RU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71600" y="5733256"/>
            <a:ext cx="5688632" cy="7200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libri"/>
                <a:ea typeface="Calibri"/>
                <a:cs typeface="Times New Roman"/>
              </a:rPr>
              <a:t>Г</a:t>
            </a:r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libri"/>
                <a:ea typeface="Calibri"/>
                <a:cs typeface="Times New Roman"/>
              </a:rPr>
              <a:t>) ондатра</a:t>
            </a:r>
            <a:endParaRPr lang="ru-RU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Управляющая кнопка: домой 9">
            <a:hlinkClick r:id="rId4" action="ppaction://hlinksldjump" highlightClick="1"/>
          </p:cNvPr>
          <p:cNvSpPr/>
          <p:nvPr/>
        </p:nvSpPr>
        <p:spPr>
          <a:xfrm>
            <a:off x="8316416" y="6021288"/>
            <a:ext cx="827584" cy="836712"/>
          </a:xfrm>
          <a:prstGeom prst="actionButtonHom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8-конечная звезда 10"/>
          <p:cNvSpPr/>
          <p:nvPr/>
        </p:nvSpPr>
        <p:spPr>
          <a:xfrm>
            <a:off x="0" y="0"/>
            <a:ext cx="1080120" cy="1008112"/>
          </a:xfrm>
          <a:prstGeom prst="star8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-252536" y="1124744"/>
            <a:ext cx="8460432" cy="1143000"/>
          </a:xfr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Какое животное выстилает свою нору камышом.</a:t>
            </a:r>
            <a:endParaRPr lang="ru-RU" sz="4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2" name="Управляющая кнопка: сведения 11">
            <a:hlinkClick r:id="rId5" action="ppaction://hlinksldjump" highlightClick="1"/>
          </p:cNvPr>
          <p:cNvSpPr/>
          <p:nvPr/>
        </p:nvSpPr>
        <p:spPr>
          <a:xfrm>
            <a:off x="8207896" y="4221088"/>
            <a:ext cx="936104" cy="864096"/>
          </a:xfrm>
          <a:prstGeom prst="actionButtonInformati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9A705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0"/>
            <a:ext cx="3851920" cy="1143000"/>
          </a:xfrm>
        </p:spPr>
        <p:txBody>
          <a:bodyPr/>
          <a:lstStyle/>
          <a:p>
            <a:pPr algn="l"/>
            <a:r>
              <a:rPr lang="ru-RU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песец</a:t>
            </a:r>
            <a:endParaRPr lang="ru-RU" sz="6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8-конечная звезда 4"/>
          <p:cNvSpPr/>
          <p:nvPr/>
        </p:nvSpPr>
        <p:spPr>
          <a:xfrm>
            <a:off x="0" y="0"/>
            <a:ext cx="1080120" cy="1008112"/>
          </a:xfrm>
          <a:prstGeom prst="star8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Управляющая кнопка: домой 6">
            <a:hlinkClick r:id="rId2" action="ppaction://hlinksldjump" highlightClick="1"/>
          </p:cNvPr>
          <p:cNvSpPr/>
          <p:nvPr/>
        </p:nvSpPr>
        <p:spPr>
          <a:xfrm>
            <a:off x="8316416" y="6021288"/>
            <a:ext cx="827584" cy="836712"/>
          </a:xfrm>
          <a:prstGeom prst="actionButtonHom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http://img.travel.ru/images2/2010/07/object181983/49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412776"/>
            <a:ext cx="7884876" cy="5256584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AutoShape 2" descr="http://t1.gstatic.com/images?q=tbn:ANd9GcSt_znCxQLUaPj6Lp-5fq1Fm8ABYin4HmKFlV9klMejIljsz2loPw"/>
          <p:cNvSpPr>
            <a:spLocks noChangeAspect="1" noChangeArrowheads="1"/>
          </p:cNvSpPr>
          <p:nvPr/>
        </p:nvSpPr>
        <p:spPr bwMode="auto">
          <a:xfrm>
            <a:off x="63500" y="-866775"/>
            <a:ext cx="2552700" cy="17907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04" name="AutoShape 4" descr="http://t1.gstatic.com/images?q=tbn:ANd9GcSt_znCxQLUaPj6Lp-5fq1Fm8ABYin4HmKFlV9klMejIljsz2loPw"/>
          <p:cNvSpPr>
            <a:spLocks noChangeAspect="1" noChangeArrowheads="1"/>
          </p:cNvSpPr>
          <p:nvPr/>
        </p:nvSpPr>
        <p:spPr bwMode="auto">
          <a:xfrm>
            <a:off x="63500" y="-866775"/>
            <a:ext cx="2552700" cy="17907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907704" y="0"/>
            <a:ext cx="5548536" cy="1143000"/>
          </a:xfrm>
        </p:spPr>
        <p:txBody>
          <a:bodyPr/>
          <a:lstStyle/>
          <a:p>
            <a:r>
              <a:rPr lang="ru-RU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ea typeface="Calibri"/>
                <a:cs typeface="Times New Roman"/>
              </a:rPr>
              <a:t>полярная сова</a:t>
            </a:r>
            <a:endParaRPr lang="ru-RU" sz="6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8-конечная звезда 8"/>
          <p:cNvSpPr/>
          <p:nvPr/>
        </p:nvSpPr>
        <p:spPr>
          <a:xfrm>
            <a:off x="0" y="0"/>
            <a:ext cx="1080120" cy="1008112"/>
          </a:xfrm>
          <a:prstGeom prst="star8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Управляющая кнопка: домой 9">
            <a:hlinkClick r:id="rId2" action="ppaction://hlinksldjump" highlightClick="1"/>
          </p:cNvPr>
          <p:cNvSpPr/>
          <p:nvPr/>
        </p:nvSpPr>
        <p:spPr>
          <a:xfrm>
            <a:off x="8316416" y="6021288"/>
            <a:ext cx="827584" cy="836712"/>
          </a:xfrm>
          <a:prstGeom prst="actionButtonHom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http://birds-altay.ru/wp-content/uploads/2009/07/27-350x2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268760"/>
            <a:ext cx="6790134" cy="5044102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AutoShape 2" descr="http://t1.gstatic.com/images?q=tbn:ANd9GcSt_znCxQLUaPj6Lp-5fq1Fm8ABYin4HmKFlV9klMejIljsz2loPw"/>
          <p:cNvSpPr>
            <a:spLocks noChangeAspect="1" noChangeArrowheads="1"/>
          </p:cNvSpPr>
          <p:nvPr/>
        </p:nvSpPr>
        <p:spPr bwMode="auto">
          <a:xfrm>
            <a:off x="63500" y="-866775"/>
            <a:ext cx="2552700" cy="17907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04" name="AutoShape 4" descr="http://t1.gstatic.com/images?q=tbn:ANd9GcSt_znCxQLUaPj6Lp-5fq1Fm8ABYin4HmKFlV9klMejIljsz2loPw"/>
          <p:cNvSpPr>
            <a:spLocks noChangeAspect="1" noChangeArrowheads="1"/>
          </p:cNvSpPr>
          <p:nvPr/>
        </p:nvSpPr>
        <p:spPr bwMode="auto">
          <a:xfrm>
            <a:off x="63500" y="-866775"/>
            <a:ext cx="2552700" cy="17907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3995936" y="0"/>
            <a:ext cx="3892352" cy="1143000"/>
          </a:xfrm>
        </p:spPr>
        <p:txBody>
          <a:bodyPr/>
          <a:lstStyle/>
          <a:p>
            <a:r>
              <a:rPr lang="ru-RU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лайки</a:t>
            </a:r>
            <a:r>
              <a:rPr lang="ru-RU" sz="6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ru-RU" sz="6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8-конечная звезда 9"/>
          <p:cNvSpPr/>
          <p:nvPr/>
        </p:nvSpPr>
        <p:spPr>
          <a:xfrm>
            <a:off x="0" y="0"/>
            <a:ext cx="1080120" cy="1008112"/>
          </a:xfrm>
          <a:prstGeom prst="star8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Управляющая кнопка: домой 10">
            <a:hlinkClick r:id="rId2" action="ppaction://hlinksldjump" highlightClick="1"/>
          </p:cNvPr>
          <p:cNvSpPr/>
          <p:nvPr/>
        </p:nvSpPr>
        <p:spPr>
          <a:xfrm>
            <a:off x="8316416" y="6021288"/>
            <a:ext cx="827584" cy="836712"/>
          </a:xfrm>
          <a:prstGeom prst="actionButtonHom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http://shrrr.gorod.tomsk.ru/uploads/7613/1268471960/8ec0bd5ae2e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628800"/>
            <a:ext cx="7793140" cy="4629125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8-конечная звезда 3"/>
          <p:cNvSpPr/>
          <p:nvPr/>
        </p:nvSpPr>
        <p:spPr>
          <a:xfrm>
            <a:off x="0" y="0"/>
            <a:ext cx="1080120" cy="1008112"/>
          </a:xfrm>
          <a:prstGeom prst="star8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8316416" y="6021288"/>
            <a:ext cx="827584" cy="836712"/>
          </a:xfrm>
          <a:prstGeom prst="actionButtonHom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://img1.liveinternet.ru/images/attach/b/3/29/376/29376234_cat156_72e9b19e5b20652a41f3e9d85c6ab67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340768"/>
            <a:ext cx="6706716" cy="5030037"/>
          </a:xfrm>
          <a:prstGeom prst="rect">
            <a:avLst/>
          </a:prstGeom>
          <a:noFill/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995936" y="0"/>
            <a:ext cx="3892352" cy="1143000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волчья стая</a:t>
            </a:r>
            <a:r>
              <a:rPr lang="ru-RU" sz="6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ru-RU" sz="6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8-конечная звезда 3"/>
          <p:cNvSpPr/>
          <p:nvPr/>
        </p:nvSpPr>
        <p:spPr>
          <a:xfrm>
            <a:off x="0" y="0"/>
            <a:ext cx="1080120" cy="1008112"/>
          </a:xfrm>
          <a:prstGeom prst="star8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8316416" y="6021288"/>
            <a:ext cx="827584" cy="836712"/>
          </a:xfrm>
          <a:prstGeom prst="actionButtonHom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995936" y="0"/>
            <a:ext cx="3892352" cy="11430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ондатра</a:t>
            </a:r>
            <a:endParaRPr lang="ru-RU" sz="6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9570" name="Picture 2" descr="http://www.mancompany.ru/upload/iblock/e00/untitled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340768"/>
            <a:ext cx="6618312" cy="4963734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8-конечная звезда 3"/>
          <p:cNvSpPr/>
          <p:nvPr/>
        </p:nvSpPr>
        <p:spPr>
          <a:xfrm>
            <a:off x="0" y="0"/>
            <a:ext cx="1080120" cy="1008112"/>
          </a:xfrm>
          <a:prstGeom prst="star8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8316416" y="6021288"/>
            <a:ext cx="827584" cy="836712"/>
          </a:xfrm>
          <a:prstGeom prst="actionButtonHom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995936" y="0"/>
            <a:ext cx="3892352" cy="11430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крот</a:t>
            </a:r>
            <a:endParaRPr lang="ru-RU" sz="6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0594" name="AutoShape 2" descr="http://bobrovnet.com/wp-content/uploads/2011/12/%D0%BA%D1%80%D0%BE%D1%82.jpg"/>
          <p:cNvSpPr>
            <a:spLocks noChangeAspect="1" noChangeArrowheads="1"/>
          </p:cNvSpPr>
          <p:nvPr/>
        </p:nvSpPr>
        <p:spPr bwMode="auto">
          <a:xfrm>
            <a:off x="63500" y="-136525"/>
            <a:ext cx="6467475" cy="42957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0596" name="Picture 4" descr="http://bobrovnet.com/wp-content/uploads/2011/12/%D0%BA%D1%80%D0%BE%D1%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558384"/>
            <a:ext cx="7115547" cy="4726232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8-конечная звезда 3"/>
          <p:cNvSpPr/>
          <p:nvPr/>
        </p:nvSpPr>
        <p:spPr>
          <a:xfrm>
            <a:off x="0" y="0"/>
            <a:ext cx="1080120" cy="1008112"/>
          </a:xfrm>
          <a:prstGeom prst="star8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316416" y="6021288"/>
            <a:ext cx="827584" cy="836712"/>
          </a:xfrm>
          <a:prstGeom prst="actionButtonHom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458" name="Picture 2" descr="http://t3.gstatic.com/images?q=tbn:ANd9GcTF3lVV9DfOEU93UDUaCgFqlnsQD7BuShMp29uV7YqL5NwOngO2qFgxgQHCs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0335" y="1556792"/>
            <a:ext cx="7425825" cy="4968552"/>
          </a:xfrm>
          <a:prstGeom prst="rect">
            <a:avLst/>
          </a:prstGeom>
          <a:noFill/>
        </p:spPr>
      </p:pic>
      <p:pic>
        <p:nvPicPr>
          <p:cNvPr id="6" name="Picture 2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лисы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04800" y="63087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4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8-конечная звезда 3"/>
          <p:cNvSpPr/>
          <p:nvPr/>
        </p:nvSpPr>
        <p:spPr>
          <a:xfrm>
            <a:off x="0" y="0"/>
            <a:ext cx="1080120" cy="1008112"/>
          </a:xfrm>
          <a:prstGeom prst="star8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8316416" y="6021288"/>
            <a:ext cx="827584" cy="836712"/>
          </a:xfrm>
          <a:prstGeom prst="actionButtonHom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791072" y="0"/>
            <a:ext cx="8352928" cy="114300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Дикие поросята - полосатые</a:t>
            </a:r>
            <a:endParaRPr lang="ru-RU" sz="4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0594" name="AutoShape 2" descr="http://bobrovnet.com/wp-content/uploads/2011/12/%D0%BA%D1%80%D0%BE%D1%82.jpg"/>
          <p:cNvSpPr>
            <a:spLocks noChangeAspect="1" noChangeArrowheads="1"/>
          </p:cNvSpPr>
          <p:nvPr/>
        </p:nvSpPr>
        <p:spPr bwMode="auto">
          <a:xfrm>
            <a:off x="63500" y="-136525"/>
            <a:ext cx="6467475" cy="42957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1618" name="Picture 2" descr="http://www.diana-club.ru/korma/fa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268760"/>
            <a:ext cx="6859488" cy="5037438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8-конечная звезда 3"/>
          <p:cNvSpPr/>
          <p:nvPr/>
        </p:nvSpPr>
        <p:spPr>
          <a:xfrm>
            <a:off x="0" y="0"/>
            <a:ext cx="1080120" cy="1008112"/>
          </a:xfrm>
          <a:prstGeom prst="star8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8316416" y="6021288"/>
            <a:ext cx="827584" cy="836712"/>
          </a:xfrm>
          <a:prstGeom prst="actionButtonHom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491880" y="0"/>
            <a:ext cx="3816424" cy="11430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овсянка</a:t>
            </a:r>
            <a:endParaRPr lang="ru-RU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0594" name="AutoShape 2" descr="http://bobrovnet.com/wp-content/uploads/2011/12/%D0%BA%D1%80%D0%BE%D1%82.jpg"/>
          <p:cNvSpPr>
            <a:spLocks noChangeAspect="1" noChangeArrowheads="1"/>
          </p:cNvSpPr>
          <p:nvPr/>
        </p:nvSpPr>
        <p:spPr bwMode="auto">
          <a:xfrm>
            <a:off x="63500" y="-136525"/>
            <a:ext cx="6467475" cy="42957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642" name="Picture 2" descr="http://animalspace.net/uploads/posts/2012-03/1331762637_krasnouhaya-ovsyanka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484784"/>
            <a:ext cx="7347570" cy="5203599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8-конечная звезда 3"/>
          <p:cNvSpPr/>
          <p:nvPr/>
        </p:nvSpPr>
        <p:spPr>
          <a:xfrm>
            <a:off x="0" y="0"/>
            <a:ext cx="1080120" cy="1008112"/>
          </a:xfrm>
          <a:prstGeom prst="star8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8316416" y="6021288"/>
            <a:ext cx="827584" cy="836712"/>
          </a:xfrm>
          <a:prstGeom prst="actionButtonHom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187624" y="0"/>
            <a:ext cx="7632848" cy="1143000"/>
          </a:xfrm>
        </p:spPr>
        <p:txBody>
          <a:bodyPr>
            <a:normAutofit fontScale="90000"/>
          </a:bodyPr>
          <a:lstStyle/>
          <a:p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плавательные перепонки выдры</a:t>
            </a:r>
            <a:endParaRPr lang="ru-RU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0594" name="AutoShape 2" descr="http://bobrovnet.com/wp-content/uploads/2011/12/%D0%BA%D1%80%D0%BE%D1%82.jpg"/>
          <p:cNvSpPr>
            <a:spLocks noChangeAspect="1" noChangeArrowheads="1"/>
          </p:cNvSpPr>
          <p:nvPr/>
        </p:nvSpPr>
        <p:spPr bwMode="auto">
          <a:xfrm>
            <a:off x="63500" y="-136525"/>
            <a:ext cx="6467475" cy="42957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3666" name="Picture 2" descr="Выдр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268760"/>
            <a:ext cx="7050360" cy="5287770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971600" y="2708920"/>
            <a:ext cx="6120680" cy="7200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libri"/>
                <a:ea typeface="Calibri"/>
                <a:cs typeface="Times New Roman"/>
              </a:rPr>
              <a:t>А) крот</a:t>
            </a:r>
            <a:endParaRPr lang="ru-RU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71600" y="3717032"/>
            <a:ext cx="6120680" cy="7200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libri"/>
                <a:ea typeface="Calibri"/>
                <a:cs typeface="Times New Roman"/>
              </a:rPr>
              <a:t>Б</a:t>
            </a:r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libri"/>
                <a:ea typeface="Calibri"/>
                <a:cs typeface="Times New Roman"/>
              </a:rPr>
              <a:t>) ёж</a:t>
            </a:r>
            <a:endParaRPr lang="ru-RU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71600" y="4725144"/>
            <a:ext cx="6192688" cy="7200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libri"/>
                <a:ea typeface="Calibri"/>
                <a:cs typeface="Times New Roman"/>
              </a:rPr>
              <a:t>В</a:t>
            </a:r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libri"/>
                <a:ea typeface="Calibri"/>
                <a:cs typeface="Times New Roman"/>
              </a:rPr>
              <a:t>) медведь</a:t>
            </a:r>
            <a:endParaRPr lang="ru-RU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71600" y="5733256"/>
            <a:ext cx="6264696" cy="7200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libri"/>
                <a:ea typeface="Calibri"/>
                <a:cs typeface="Times New Roman"/>
              </a:rPr>
              <a:t>Г</a:t>
            </a:r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libri"/>
                <a:ea typeface="Calibri"/>
                <a:cs typeface="Times New Roman"/>
              </a:rPr>
              <a:t>) барсук</a:t>
            </a:r>
            <a:endParaRPr lang="ru-RU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Управляющая кнопка: домой 9">
            <a:hlinkClick r:id="rId4" action="ppaction://hlinksldjump" highlightClick="1"/>
          </p:cNvPr>
          <p:cNvSpPr/>
          <p:nvPr/>
        </p:nvSpPr>
        <p:spPr>
          <a:xfrm>
            <a:off x="8316416" y="6021288"/>
            <a:ext cx="827584" cy="836712"/>
          </a:xfrm>
          <a:prstGeom prst="actionButtonHom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8-конечная звезда 10"/>
          <p:cNvSpPr/>
          <p:nvPr/>
        </p:nvSpPr>
        <p:spPr>
          <a:xfrm>
            <a:off x="0" y="0"/>
            <a:ext cx="1080120" cy="1008112"/>
          </a:xfrm>
          <a:prstGeom prst="star8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-252536" y="1124744"/>
            <a:ext cx="8388424" cy="114300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Какое животное не впадает </a:t>
            </a:r>
            <a:b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 зимнюю спячку?</a:t>
            </a:r>
            <a:endParaRPr lang="ru-RU" sz="4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2" name="Управляющая кнопка: сведения 11">
            <a:hlinkClick r:id="rId5" action="ppaction://hlinksldjump" highlightClick="1"/>
          </p:cNvPr>
          <p:cNvSpPr/>
          <p:nvPr/>
        </p:nvSpPr>
        <p:spPr>
          <a:xfrm>
            <a:off x="8207896" y="4221088"/>
            <a:ext cx="936104" cy="864096"/>
          </a:xfrm>
          <a:prstGeom prst="actionButtonInformati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9A705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6672"/>
            <a:ext cx="4824536" cy="114300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козодой</a:t>
            </a:r>
            <a:endParaRPr lang="ru-RU" sz="4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8316416" y="6021288"/>
            <a:ext cx="827584" cy="836712"/>
          </a:xfrm>
          <a:prstGeom prst="actionButtonHom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Kozodo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95536" y="6303715"/>
            <a:ext cx="554285" cy="554285"/>
          </a:xfrm>
          <a:prstGeom prst="rect">
            <a:avLst/>
          </a:prstGeom>
        </p:spPr>
      </p:pic>
      <p:pic>
        <p:nvPicPr>
          <p:cNvPr id="18434" name="Picture 2" descr="http://givotnie.com/wp-content/uploads/2011/11/kozodoy_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1628800"/>
            <a:ext cx="6696742" cy="4464496"/>
          </a:xfrm>
          <a:prstGeom prst="rect">
            <a:avLst/>
          </a:prstGeom>
          <a:noFill/>
        </p:spPr>
      </p:pic>
      <p:sp>
        <p:nvSpPr>
          <p:cNvPr id="6" name="8-конечная звезда 5"/>
          <p:cNvSpPr/>
          <p:nvPr/>
        </p:nvSpPr>
        <p:spPr>
          <a:xfrm>
            <a:off x="0" y="0"/>
            <a:ext cx="1080120" cy="1008112"/>
          </a:xfrm>
          <a:prstGeom prst="star8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35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 rot="20660691">
            <a:off x="-279315" y="3356239"/>
            <a:ext cx="9758067" cy="114300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Поздравляем победителей!</a:t>
            </a:r>
            <a:endParaRPr lang="ru-RU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Рисунок 2" descr="dog28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6228184" y="3573016"/>
            <a:ext cx="2283306" cy="2668133"/>
          </a:xfrm>
          <a:prstGeom prst="rect">
            <a:avLst/>
          </a:prstGeom>
        </p:spPr>
      </p:pic>
      <p:pic>
        <p:nvPicPr>
          <p:cNvPr id="5" name="Рисунок 4" descr="0_91153_a36de396_ori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1600" y="620688"/>
            <a:ext cx="3367018" cy="4248472"/>
          </a:xfrm>
          <a:prstGeom prst="rect">
            <a:avLst/>
          </a:prstGeom>
        </p:spPr>
      </p:pic>
    </p:spTree>
  </p:cSld>
  <p:clrMapOvr>
    <a:masterClrMapping/>
  </p:clrMapOvr>
  <p:transition>
    <p:split dir="in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971600" y="2708920"/>
            <a:ext cx="5688632" cy="7200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libri"/>
                <a:ea typeface="Calibri"/>
                <a:cs typeface="Times New Roman"/>
              </a:rPr>
              <a:t>А) барсук</a:t>
            </a:r>
            <a:endParaRPr lang="ru-RU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71600" y="3717032"/>
            <a:ext cx="5688632" cy="7200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libri"/>
                <a:ea typeface="Calibri"/>
                <a:cs typeface="Times New Roman"/>
              </a:rPr>
              <a:t>Б</a:t>
            </a:r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libri"/>
                <a:ea typeface="Calibri"/>
                <a:cs typeface="Times New Roman"/>
              </a:rPr>
              <a:t>) соболь</a:t>
            </a:r>
            <a:endParaRPr lang="ru-RU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71600" y="4725144"/>
            <a:ext cx="5688632" cy="7200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libri"/>
                <a:ea typeface="Calibri"/>
                <a:cs typeface="Times New Roman"/>
              </a:rPr>
              <a:t>В</a:t>
            </a:r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libri"/>
                <a:ea typeface="Calibri"/>
                <a:cs typeface="Times New Roman"/>
              </a:rPr>
              <a:t>) лиса</a:t>
            </a:r>
            <a:endParaRPr lang="ru-RU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71600" y="5733256"/>
            <a:ext cx="5688632" cy="7200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libri"/>
                <a:ea typeface="Calibri"/>
                <a:cs typeface="Times New Roman"/>
              </a:rPr>
              <a:t>Г</a:t>
            </a:r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libri"/>
                <a:ea typeface="Calibri"/>
                <a:cs typeface="Times New Roman"/>
              </a:rPr>
              <a:t>) ласка</a:t>
            </a:r>
            <a:endParaRPr lang="ru-RU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Управляющая кнопка: домой 9">
            <a:hlinkClick r:id="rId4" action="ppaction://hlinksldjump" highlightClick="1"/>
          </p:cNvPr>
          <p:cNvSpPr/>
          <p:nvPr/>
        </p:nvSpPr>
        <p:spPr>
          <a:xfrm>
            <a:off x="8316416" y="6021288"/>
            <a:ext cx="827584" cy="836712"/>
          </a:xfrm>
          <a:prstGeom prst="actionButtonHom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8-конечная звезда 10"/>
          <p:cNvSpPr/>
          <p:nvPr/>
        </p:nvSpPr>
        <p:spPr>
          <a:xfrm>
            <a:off x="0" y="0"/>
            <a:ext cx="1080120" cy="1008112"/>
          </a:xfrm>
          <a:prstGeom prst="star8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-252536" y="1268760"/>
            <a:ext cx="7924800" cy="114300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Какое животное лает как собака?</a:t>
            </a:r>
            <a:endParaRPr lang="ru-RU" sz="4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2" name="Управляющая кнопка: сведения 11">
            <a:hlinkClick r:id="rId5" action="ppaction://hlinksldjump" highlightClick="1"/>
          </p:cNvPr>
          <p:cNvSpPr/>
          <p:nvPr/>
        </p:nvSpPr>
        <p:spPr>
          <a:xfrm>
            <a:off x="8207896" y="4221088"/>
            <a:ext cx="936104" cy="864096"/>
          </a:xfrm>
          <a:prstGeom prst="actionButtonInformati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9A705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971600" y="2708920"/>
            <a:ext cx="6480720" cy="7200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libri"/>
                <a:ea typeface="Calibri"/>
                <a:cs typeface="Times New Roman"/>
              </a:rPr>
              <a:t>А) колючими</a:t>
            </a:r>
            <a:endParaRPr lang="ru-RU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71600" y="3717032"/>
            <a:ext cx="6552728" cy="7200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libri"/>
                <a:ea typeface="Calibri"/>
                <a:cs typeface="Times New Roman"/>
              </a:rPr>
              <a:t>Б</a:t>
            </a:r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libri"/>
                <a:ea typeface="Calibri"/>
                <a:cs typeface="Times New Roman"/>
              </a:rPr>
              <a:t>) полосатыми</a:t>
            </a:r>
            <a:endParaRPr lang="ru-RU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71600" y="4725144"/>
            <a:ext cx="6624736" cy="7200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libri"/>
                <a:ea typeface="Calibri"/>
                <a:cs typeface="Times New Roman"/>
              </a:rPr>
              <a:t>В</a:t>
            </a:r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libri"/>
                <a:ea typeface="Calibri"/>
                <a:cs typeface="Times New Roman"/>
              </a:rPr>
              <a:t>) пятнистыми</a:t>
            </a:r>
            <a:endParaRPr lang="ru-RU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71600" y="5733256"/>
            <a:ext cx="6696744" cy="7200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libri"/>
                <a:ea typeface="Calibri"/>
                <a:cs typeface="Times New Roman"/>
              </a:rPr>
              <a:t>Г</a:t>
            </a:r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libri"/>
                <a:ea typeface="Calibri"/>
                <a:cs typeface="Times New Roman"/>
              </a:rPr>
              <a:t>) без хвостов</a:t>
            </a:r>
            <a:endParaRPr lang="ru-RU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Управляющая кнопка: домой 9">
            <a:hlinkClick r:id="rId4" action="ppaction://hlinksldjump" highlightClick="1"/>
          </p:cNvPr>
          <p:cNvSpPr/>
          <p:nvPr/>
        </p:nvSpPr>
        <p:spPr>
          <a:xfrm>
            <a:off x="8316416" y="6021288"/>
            <a:ext cx="827584" cy="836712"/>
          </a:xfrm>
          <a:prstGeom prst="actionButtonHom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8-конечная звезда 10"/>
          <p:cNvSpPr/>
          <p:nvPr/>
        </p:nvSpPr>
        <p:spPr>
          <a:xfrm>
            <a:off x="0" y="0"/>
            <a:ext cx="1080120" cy="1008112"/>
          </a:xfrm>
          <a:prstGeom prst="star8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179512" y="1268760"/>
            <a:ext cx="7924800" cy="114300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Дикие поросята рождаются</a:t>
            </a:r>
            <a:endParaRPr lang="ru-RU" sz="4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2" name="Управляющая кнопка: сведения 11">
            <a:hlinkClick r:id="rId5" action="ppaction://hlinksldjump" highlightClick="1"/>
          </p:cNvPr>
          <p:cNvSpPr/>
          <p:nvPr/>
        </p:nvSpPr>
        <p:spPr>
          <a:xfrm>
            <a:off x="8207896" y="4221088"/>
            <a:ext cx="936104" cy="864096"/>
          </a:xfrm>
          <a:prstGeom prst="actionButtonInformati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9A705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971600" y="2708920"/>
            <a:ext cx="6480720" cy="7200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libri"/>
                <a:ea typeface="Calibri"/>
                <a:cs typeface="Times New Roman"/>
              </a:rPr>
              <a:t>А) манка</a:t>
            </a:r>
            <a:endParaRPr lang="ru-RU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71600" y="3717032"/>
            <a:ext cx="6480720" cy="7200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libri"/>
                <a:ea typeface="Calibri"/>
                <a:cs typeface="Times New Roman"/>
              </a:rPr>
              <a:t>Б</a:t>
            </a:r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libri"/>
                <a:ea typeface="Calibri"/>
                <a:cs typeface="Times New Roman"/>
              </a:rPr>
              <a:t>) гречка</a:t>
            </a:r>
            <a:endParaRPr lang="ru-RU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71600" y="4725144"/>
            <a:ext cx="6480720" cy="7200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libri"/>
                <a:ea typeface="Calibri"/>
                <a:cs typeface="Times New Roman"/>
              </a:rPr>
              <a:t>В</a:t>
            </a:r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libri"/>
                <a:ea typeface="Calibri"/>
                <a:cs typeface="Times New Roman"/>
              </a:rPr>
              <a:t>) перловка</a:t>
            </a:r>
            <a:endParaRPr lang="ru-RU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71600" y="5733256"/>
            <a:ext cx="6552728" cy="7200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libri"/>
                <a:ea typeface="Calibri"/>
                <a:cs typeface="Times New Roman"/>
              </a:rPr>
              <a:t>Г</a:t>
            </a:r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libri"/>
                <a:ea typeface="Calibri"/>
                <a:cs typeface="Times New Roman"/>
              </a:rPr>
              <a:t>) овсянка</a:t>
            </a:r>
            <a:endParaRPr lang="ru-RU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Управляющая кнопка: домой 9">
            <a:hlinkClick r:id="rId4" action="ppaction://hlinksldjump" highlightClick="1"/>
          </p:cNvPr>
          <p:cNvSpPr/>
          <p:nvPr/>
        </p:nvSpPr>
        <p:spPr>
          <a:xfrm>
            <a:off x="8316416" y="6021288"/>
            <a:ext cx="827584" cy="836712"/>
          </a:xfrm>
          <a:prstGeom prst="actionButtonHom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8-конечная звезда 10"/>
          <p:cNvSpPr/>
          <p:nvPr/>
        </p:nvSpPr>
        <p:spPr>
          <a:xfrm>
            <a:off x="0" y="0"/>
            <a:ext cx="1080120" cy="1008112"/>
          </a:xfrm>
          <a:prstGeom prst="star8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-324544" y="1124744"/>
            <a:ext cx="7848872" cy="114300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Как называется одна из лесных птичек</a:t>
            </a:r>
            <a:endParaRPr lang="ru-RU" sz="4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2" name="Управляющая кнопка: сведения 11">
            <a:hlinkClick r:id="rId5" action="ppaction://hlinksldjump" highlightClick="1"/>
          </p:cNvPr>
          <p:cNvSpPr/>
          <p:nvPr/>
        </p:nvSpPr>
        <p:spPr>
          <a:xfrm>
            <a:off x="8207896" y="4221088"/>
            <a:ext cx="936104" cy="864096"/>
          </a:xfrm>
          <a:prstGeom prst="actionButtonInformati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9A705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971600" y="2708920"/>
            <a:ext cx="6480720" cy="7200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libri"/>
                <a:ea typeface="Calibri"/>
                <a:cs typeface="Times New Roman"/>
              </a:rPr>
              <a:t>А) плавательные перепонки</a:t>
            </a:r>
            <a:endParaRPr lang="ru-RU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71600" y="3717032"/>
            <a:ext cx="6480720" cy="7200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libri"/>
                <a:ea typeface="Calibri"/>
                <a:cs typeface="Times New Roman"/>
              </a:rPr>
              <a:t>Б</a:t>
            </a:r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libri"/>
                <a:ea typeface="Calibri"/>
                <a:cs typeface="Times New Roman"/>
              </a:rPr>
              <a:t>) острые длинные когти</a:t>
            </a:r>
            <a:endParaRPr lang="ru-RU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71600" y="4725144"/>
            <a:ext cx="6480720" cy="7200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libri"/>
                <a:ea typeface="Calibri"/>
                <a:cs typeface="Times New Roman"/>
              </a:rPr>
              <a:t>В</a:t>
            </a:r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libri"/>
                <a:ea typeface="Calibri"/>
                <a:cs typeface="Times New Roman"/>
              </a:rPr>
              <a:t>) шесть пальцев</a:t>
            </a:r>
            <a:endParaRPr lang="ru-RU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71600" y="5733256"/>
            <a:ext cx="6480720" cy="7200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libri"/>
                <a:ea typeface="Calibri"/>
                <a:cs typeface="Times New Roman"/>
              </a:rPr>
              <a:t>Г</a:t>
            </a:r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libri"/>
                <a:ea typeface="Calibri"/>
                <a:cs typeface="Times New Roman"/>
              </a:rPr>
              <a:t>) ласты</a:t>
            </a:r>
            <a:endParaRPr lang="ru-RU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Управляющая кнопка: домой 9">
            <a:hlinkClick r:id="rId4" action="ppaction://hlinksldjump" highlightClick="1"/>
          </p:cNvPr>
          <p:cNvSpPr/>
          <p:nvPr/>
        </p:nvSpPr>
        <p:spPr>
          <a:xfrm>
            <a:off x="8316416" y="6021288"/>
            <a:ext cx="827584" cy="836712"/>
          </a:xfrm>
          <a:prstGeom prst="actionButtonHom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8-конечная звезда 10"/>
          <p:cNvSpPr/>
          <p:nvPr/>
        </p:nvSpPr>
        <p:spPr>
          <a:xfrm>
            <a:off x="0" y="0"/>
            <a:ext cx="1080120" cy="1008112"/>
          </a:xfrm>
          <a:prstGeom prst="star8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388424" cy="1143000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На лапах у выдры есть …</a:t>
            </a:r>
            <a:endParaRPr lang="ru-RU" sz="4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2" name="Управляющая кнопка: сведения 11">
            <a:hlinkClick r:id="rId5" action="ppaction://hlinksldjump" highlightClick="1"/>
          </p:cNvPr>
          <p:cNvSpPr/>
          <p:nvPr/>
        </p:nvSpPr>
        <p:spPr>
          <a:xfrm>
            <a:off x="8207896" y="4221088"/>
            <a:ext cx="936104" cy="864096"/>
          </a:xfrm>
          <a:prstGeom prst="actionButtonInformati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9A705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theme/theme1.xml><?xml version="1.0" encoding="utf-8"?>
<a:theme xmlns:a="http://schemas.openxmlformats.org/drawingml/2006/main" name="Капсулы">
  <a:themeElements>
    <a:clrScheme name="Капсулы 6">
      <a:dk1>
        <a:srgbClr val="808000"/>
      </a:dk1>
      <a:lt1>
        <a:srgbClr val="FFFFFF"/>
      </a:lt1>
      <a:dk2>
        <a:srgbClr val="006666"/>
      </a:dk2>
      <a:lt2>
        <a:srgbClr val="FFFFFF"/>
      </a:lt2>
      <a:accent1>
        <a:srgbClr val="FFCC66"/>
      </a:accent1>
      <a:accent2>
        <a:srgbClr val="00ACA8"/>
      </a:accent2>
      <a:accent3>
        <a:srgbClr val="AAB8B8"/>
      </a:accent3>
      <a:accent4>
        <a:srgbClr val="DADADA"/>
      </a:accent4>
      <a:accent5>
        <a:srgbClr val="FFE2B8"/>
      </a:accent5>
      <a:accent6>
        <a:srgbClr val="009B98"/>
      </a:accent6>
      <a:hlink>
        <a:srgbClr val="CCCC00"/>
      </a:hlink>
      <a:folHlink>
        <a:srgbClr val="33CCCC"/>
      </a:folHlink>
    </a:clrScheme>
    <a:fontScheme name="Капсулы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апсулы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Разрез">
  <a:themeElements>
    <a:clrScheme name="Разрез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Разрез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зрез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рез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рава">
  <a:themeElements>
    <a:clrScheme name="Трава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Трав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-20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file_20090923214751</Template>
  <TotalTime>1762</TotalTime>
  <Words>637</Words>
  <Application>Microsoft Office PowerPoint</Application>
  <PresentationFormat>Экран (4:3)</PresentationFormat>
  <Paragraphs>222</Paragraphs>
  <Slides>51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51</vt:i4>
      </vt:variant>
    </vt:vector>
  </HeadingPairs>
  <TitlesOfParts>
    <vt:vector size="56" baseType="lpstr">
      <vt:lpstr>Капсулы</vt:lpstr>
      <vt:lpstr>Оформление по умолчанию</vt:lpstr>
      <vt:lpstr>Разрез</vt:lpstr>
      <vt:lpstr>Трава</vt:lpstr>
      <vt:lpstr>4-20</vt:lpstr>
      <vt:lpstr>Фауна нашего края</vt:lpstr>
      <vt:lpstr>Слайд 2</vt:lpstr>
      <vt:lpstr>Как называется волчья семья?</vt:lpstr>
      <vt:lpstr>Какое животное выстилает свою нору камышом.</vt:lpstr>
      <vt:lpstr>Какое животное не впадает  в зимнюю спячку?</vt:lpstr>
      <vt:lpstr>Какое животное лает как собака?</vt:lpstr>
      <vt:lpstr>Дикие поросята рождаются</vt:lpstr>
      <vt:lpstr>Как называется одна из лесных птичек</vt:lpstr>
      <vt:lpstr>На лапах у выдры есть …</vt:lpstr>
      <vt:lpstr>Пение какой птицы  похоже на рокот мотора?</vt:lpstr>
      <vt:lpstr> Как называется жилище бобров?</vt:lpstr>
      <vt:lpstr>          Самая крупная хищная птица в ХМАО. </vt:lpstr>
      <vt:lpstr>Наиболее крупный из наших журавлей. Небольшая часть головы и ноги красные, все остальное оперение белое. Самая редкая из наших птиц.</vt:lpstr>
      <vt:lpstr>Моногамная птица, образующая пары в 2-4 года и на всю жизнь. </vt:lpstr>
      <vt:lpstr>У этих птиц к зиме на пальцах появляются длинные жесткие перья и отрастают когти.</vt:lpstr>
      <vt:lpstr>В Оби и Иртыше вылавливают особи в возрасте 15-59 лет с массой тела 15-60 кг.</vt:lpstr>
      <vt:lpstr>Красотка-девушка это …</vt:lpstr>
      <vt:lpstr>Орденская лента голубая это …</vt:lpstr>
      <vt:lpstr> Детёныш тюленя это…</vt:lpstr>
      <vt:lpstr>Что защищает северных животных от мороза?</vt:lpstr>
      <vt:lpstr>Что помогает белому медведю не скользить по льду?</vt:lpstr>
      <vt:lpstr>Маленький северный грызун это … </vt:lpstr>
      <vt:lpstr>Как по-другому называется северный олень?</vt:lpstr>
      <vt:lpstr>  У песца зимой мех белый, а летом … </vt:lpstr>
      <vt:lpstr>Какая птица щеголяет в тёплых штанишках?</vt:lpstr>
      <vt:lpstr>Каких собак жители севера запрягают в упряжку?</vt:lpstr>
      <vt:lpstr>Бобровая хатка</vt:lpstr>
      <vt:lpstr>Орлан-белохвост</vt:lpstr>
      <vt:lpstr>Стерх</vt:lpstr>
      <vt:lpstr>тундровый лебедь</vt:lpstr>
      <vt:lpstr>Тундряная куропатка</vt:lpstr>
      <vt:lpstr>осётр сибирский </vt:lpstr>
      <vt:lpstr>Стрекоза</vt:lpstr>
      <vt:lpstr>Орденская лента голубая</vt:lpstr>
      <vt:lpstr>белёк </vt:lpstr>
      <vt:lpstr>У моржа жир составляет 20-25% от веса тела - он защищает от холода и выполняет роль энергетического запаса</vt:lpstr>
      <vt:lpstr>Слайд 37</vt:lpstr>
      <vt:lpstr>лемминг </vt:lpstr>
      <vt:lpstr>карибу</vt:lpstr>
      <vt:lpstr>песец</vt:lpstr>
      <vt:lpstr>полярная сова</vt:lpstr>
      <vt:lpstr>лайки </vt:lpstr>
      <vt:lpstr>волчья стая </vt:lpstr>
      <vt:lpstr>ондатра</vt:lpstr>
      <vt:lpstr>крот</vt:lpstr>
      <vt:lpstr>Слайд 46</vt:lpstr>
      <vt:lpstr>Дикие поросята - полосатые</vt:lpstr>
      <vt:lpstr>овсянка</vt:lpstr>
      <vt:lpstr>плавательные перепонки выдры</vt:lpstr>
      <vt:lpstr>козодой</vt:lpstr>
      <vt:lpstr>Поздравляем победителей!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Миллионы лет до нашей эры</dc:title>
  <dc:creator>1</dc:creator>
  <cp:lastModifiedBy>1</cp:lastModifiedBy>
  <cp:revision>175</cp:revision>
  <dcterms:created xsi:type="dcterms:W3CDTF">2012-03-18T13:05:51Z</dcterms:created>
  <dcterms:modified xsi:type="dcterms:W3CDTF">2012-10-16T05:40:02Z</dcterms:modified>
</cp:coreProperties>
</file>