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61" r:id="rId3"/>
    <p:sldId id="293" r:id="rId4"/>
    <p:sldId id="263" r:id="rId5"/>
    <p:sldId id="294" r:id="rId6"/>
    <p:sldId id="259" r:id="rId7"/>
    <p:sldId id="264" r:id="rId8"/>
    <p:sldId id="265" r:id="rId9"/>
    <p:sldId id="266" r:id="rId10"/>
    <p:sldId id="267" r:id="rId11"/>
    <p:sldId id="300" r:id="rId12"/>
    <p:sldId id="301" r:id="rId13"/>
    <p:sldId id="296" r:id="rId14"/>
    <p:sldId id="297" r:id="rId15"/>
    <p:sldId id="298" r:id="rId16"/>
    <p:sldId id="274" r:id="rId17"/>
    <p:sldId id="275" r:id="rId18"/>
    <p:sldId id="291" r:id="rId19"/>
    <p:sldId id="299" r:id="rId20"/>
    <p:sldId id="290" r:id="rId21"/>
    <p:sldId id="292" r:id="rId2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CC9A"/>
    <a:srgbClr val="0FE3AB"/>
    <a:srgbClr val="23F1BB"/>
    <a:srgbClr val="54F4CA"/>
    <a:srgbClr val="FF0066"/>
    <a:srgbClr val="FF3300"/>
    <a:srgbClr val="10CE34"/>
    <a:srgbClr val="0759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01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833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33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B654B-A136-465D-9AF9-D9EA5B08A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A0BB8-67A1-4842-83BA-4E5D00E74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4AFA-22E2-4291-8FF5-D12FE603E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D5C7-731F-4721-B4F3-A600CFC89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F678-045B-4E12-81A0-7ED2BDEE8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5E54-31F8-48B8-A009-51E17435E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C0B5E-DCEF-4A19-BE17-E53395923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1AD7-B55E-45A7-A4A6-EC6BFEADF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F429-2467-4E22-AD6C-093C1F17C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55DD-3445-481D-8BA8-56215615D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12D-F43D-4106-97FD-9AE6F0C09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E2B9-5C00-4045-B5D1-716BE99A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E639-5CC5-4AA0-B17A-7B40F3393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74FE-8552-4CF4-8259-2689F93B5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rgbClr val="0ECC9A"/>
            </a:gs>
            <a:gs pos="100000">
              <a:schemeClr val="bg1">
                <a:lumMod val="7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822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22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22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2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23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823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23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23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23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23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23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823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23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23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3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3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1178C57-9C16-4D17-A6E4-8724D3801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ru-RU" sz="3200" smtClean="0">
                <a:effectLst/>
              </a:rPr>
              <a:t>ГБОУ НПО ПЛ №60 </a:t>
            </a:r>
          </a:p>
        </p:txBody>
      </p:sp>
      <p:sp>
        <p:nvSpPr>
          <p:cNvPr id="17411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125538"/>
            <a:ext cx="6553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effectLst/>
              </a:rPr>
              <a:t>Мастер-класс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ffectLst/>
              </a:rPr>
              <a:t>по предмету: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ffectLst/>
              </a:rPr>
              <a:t> «Техника и технология лабораторных работ»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ffectLst/>
              </a:rPr>
              <a:t>на тему: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smtClean="0">
                <a:solidFill>
                  <a:srgbClr val="FFFF00"/>
                </a:solidFill>
                <a:effectLst/>
              </a:rPr>
              <a:t>«ПЕРЕГОНКА»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ffectLst/>
              </a:rPr>
              <a:t>Выполнила:</a:t>
            </a:r>
            <a:r>
              <a:rPr lang="en-US" sz="2000" smtClean="0">
                <a:effectLst/>
              </a:rPr>
              <a:t> 221-042-806</a:t>
            </a:r>
            <a:endParaRPr lang="ru-RU" sz="20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ffectLst/>
              </a:rPr>
              <a:t>Ихсанова И.М.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ffectLst/>
              </a:rPr>
              <a:t>Преподаватель спецдисциплин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ffectLst/>
              </a:rPr>
              <a:t> по профессии лаборант</a:t>
            </a:r>
            <a:r>
              <a:rPr lang="en-US" sz="2000" smtClean="0">
                <a:effectLst/>
              </a:rPr>
              <a:t>-</a:t>
            </a:r>
            <a:r>
              <a:rPr lang="ru-RU" sz="2000" smtClean="0">
                <a:effectLst/>
              </a:rPr>
              <a:t>аналитик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ffectLst/>
              </a:rPr>
              <a:t>г.Стерлитамак  Республика Башкортостан 201</a:t>
            </a:r>
            <a:r>
              <a:rPr lang="en-US" sz="2000" smtClean="0">
                <a:effectLst/>
              </a:rPr>
              <a:t>3</a:t>
            </a:r>
            <a:r>
              <a:rPr lang="ru-RU" sz="2000" smtClean="0">
                <a:effectLst/>
              </a:rPr>
              <a:t>  г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ГИПОТЕЗА 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– предполагаемое решение проблемы</a:t>
            </a:r>
          </a:p>
        </p:txBody>
      </p:sp>
      <p:pic>
        <p:nvPicPr>
          <p:cNvPr id="26627" name="Picture 7" descr="alert_lr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20725" y="1800225"/>
            <a:ext cx="3276600" cy="33861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4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Обосновать какой способ перегонки необходимо применить в данном случае?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Перегонка:</a:t>
            </a:r>
          </a:p>
          <a:p>
            <a:pPr>
              <a:buFontTx/>
              <a:buChar char="-"/>
              <a:defRPr/>
            </a:pPr>
            <a:r>
              <a:rPr lang="ru-RU" sz="2400" dirty="0" smtClean="0"/>
              <a:t>при атмосферном давлении</a:t>
            </a:r>
          </a:p>
          <a:p>
            <a:pPr>
              <a:buFontTx/>
              <a:buChar char="-"/>
              <a:defRPr/>
            </a:pPr>
            <a:r>
              <a:rPr lang="ru-RU" sz="2400" dirty="0" smtClean="0"/>
              <a:t>под вакуумом</a:t>
            </a:r>
          </a:p>
          <a:p>
            <a:pPr>
              <a:buFontTx/>
              <a:buChar char="-"/>
              <a:defRPr/>
            </a:pPr>
            <a:r>
              <a:rPr lang="ru-RU" sz="2400" dirty="0" smtClean="0"/>
              <a:t>с водяным паром</a:t>
            </a:r>
          </a:p>
          <a:p>
            <a:pPr>
              <a:buFontTx/>
              <a:buChar char="-"/>
              <a:defRPr/>
            </a:pPr>
            <a:r>
              <a:rPr lang="ru-RU" sz="2400" dirty="0" smtClean="0"/>
              <a:t>фракционная</a:t>
            </a:r>
          </a:p>
          <a:p>
            <a:pPr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9986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effectLst/>
              </a:rPr>
              <a:t>Сравнительная характеристика методов перегонки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95288" y="2565400"/>
          <a:ext cx="8497640" cy="3816426"/>
        </p:xfrm>
        <a:graphic>
          <a:graphicData uri="http://schemas.openxmlformats.org/drawingml/2006/table">
            <a:tbl>
              <a:tblPr/>
              <a:tblGrid>
                <a:gridCol w="2986000"/>
                <a:gridCol w="1071532"/>
                <a:gridCol w="1377910"/>
                <a:gridCol w="1760486"/>
                <a:gridCol w="1301712"/>
              </a:tblGrid>
              <a:tr h="561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перегонки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температура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перегоняемого вещества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Перегонка при атмосферном давлении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Перегонка под вакуумом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Перегонка с водяным паром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Дробная или фракционная перегонка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e-BY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Ректификация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63" marR="442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ВИДЫ ПЕРЕГОНКИ</a:t>
            </a:r>
          </a:p>
        </p:txBody>
      </p:sp>
      <p:graphicFrame>
        <p:nvGraphicFramePr>
          <p:cNvPr id="1026" name="Organization Chart 6"/>
          <p:cNvGraphicFramePr>
            <a:graphicFrameLocks/>
          </p:cNvGraphicFramePr>
          <p:nvPr>
            <p:ph type="dgm" idx="1"/>
          </p:nvPr>
        </p:nvGraphicFramePr>
        <p:xfrm>
          <a:off x="395288" y="1773238"/>
          <a:ext cx="8208962" cy="4464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ЭКОНОМИЧЕСКОЕ ОБОСНОВАНИЕ АНАЛИЗА</a:t>
            </a:r>
          </a:p>
        </p:txBody>
      </p:sp>
      <p:pic>
        <p:nvPicPr>
          <p:cNvPr id="28675" name="Picture 10" descr="эмблема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700213"/>
            <a:ext cx="4440237" cy="4456112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725" y="1700213"/>
            <a:ext cx="3671888" cy="44259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Почему данный способ наиболее экономически выгоден?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Это важное условие решения производственной проблемы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Актуальность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анализа 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063" y="1268413"/>
            <a:ext cx="3313112" cy="50403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Зачем проводится анализ?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Перегонка применяется практически в каждой химической заводской лаборатории</a:t>
            </a:r>
            <a:endParaRPr lang="ru-RU" dirty="0"/>
          </a:p>
        </p:txBody>
      </p:sp>
      <p:pic>
        <p:nvPicPr>
          <p:cNvPr id="29700" name="Содержимое 5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0363" y="1260475"/>
            <a:ext cx="4572000" cy="50403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УЧЕБНАЯ ЦЕЛЬ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исследовательской работы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30723" name="Picture 9" descr="мы 3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0363" y="1511300"/>
            <a:ext cx="4572000" cy="5040313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063" y="1484313"/>
            <a:ext cx="3106737" cy="50403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Что должны выполнить обучающиеся?</a:t>
            </a: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1.Изучить тему программы: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     Методы очистки органических </a:t>
            </a:r>
            <a:r>
              <a:rPr lang="ru-RU" sz="2000" smtClean="0"/>
              <a:t>веществ. </a:t>
            </a:r>
            <a:endParaRPr lang="ru-RU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2.Оформить учебную исследовательскую работу .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3</a:t>
            </a:r>
            <a:r>
              <a:rPr lang="ru-RU" sz="2000" dirty="0" smtClean="0"/>
              <a:t>. Провести «защиту» выполненного проекта.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СХЕМЫ УСТАНОВКИ</a:t>
            </a:r>
          </a:p>
        </p:txBody>
      </p:sp>
      <p:pic>
        <p:nvPicPr>
          <p:cNvPr id="31747" name="Picture 6" descr="392px-Simple_distillation_apparat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9938" y="1600200"/>
            <a:ext cx="3413125" cy="4525963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063" y="1600200"/>
            <a:ext cx="3106737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1 - плитка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2 – круглодонная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колба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3 – дефлегматор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4 – термометр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5 – холодильник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Либиха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8 - приемник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9 – аллонж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ТЕХНИКА БЕЗОПАСНОСТИ</a:t>
            </a:r>
          </a:p>
        </p:txBody>
      </p:sp>
      <p:pic>
        <p:nvPicPr>
          <p:cNvPr id="32771" name="Picture 5" descr="Охрана тру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713" y="1600200"/>
            <a:ext cx="3717925" cy="4525963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363" y="1628775"/>
            <a:ext cx="3970337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  Правила ТБ  при работе: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- на установке перегонки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- с органическими веществами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effectLst/>
              </a:rPr>
              <a:t>со стеклом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effectLst/>
              </a:rPr>
              <a:t>с электроприборами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ОБСУЖДЕНИЕ РЕЗУЛЬТАТОВ  И ВЫВОДЫ</a:t>
            </a:r>
          </a:p>
        </p:txBody>
      </p:sp>
      <p:pic>
        <p:nvPicPr>
          <p:cNvPr id="33795" name="Picture 5" descr="1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557338"/>
            <a:ext cx="4338638" cy="5038725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9338" y="1412875"/>
            <a:ext cx="4033837" cy="52562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продукции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результат слаженной работы всего персонала предприятия, которое обеспечивается: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высокой культурой производства: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строгими технологическими режимами,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дисциплиной,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выполнением требований безопасности  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творческими находками технолога.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менеджмента качества ОАО «Каустик».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Газета «Химик» № 38 от 3 ноября 2010 г.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</p:txBody>
      </p:sp>
      <p:sp>
        <p:nvSpPr>
          <p:cNvPr id="28775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268413"/>
            <a:ext cx="3251200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Воскресенский П.И. «Техника лабораторных работ»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</a:t>
            </a:r>
            <a:r>
              <a:rPr lang="ru-RU" sz="2000" dirty="0" err="1" smtClean="0"/>
              <a:t>Храмкина</a:t>
            </a:r>
            <a:r>
              <a:rPr lang="ru-RU" sz="2000" dirty="0" smtClean="0"/>
              <a:t> М.Н. «Практикум по органическому</a:t>
            </a:r>
            <a:r>
              <a:rPr lang="en-US" sz="2000" smtClean="0"/>
              <a:t> </a:t>
            </a:r>
            <a:r>
              <a:rPr lang="ru-RU" sz="2000" smtClean="0"/>
              <a:t>синтезу</a:t>
            </a:r>
            <a:r>
              <a:rPr lang="ru-RU" sz="2000" dirty="0" smtClean="0"/>
              <a:t>» 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Викентьев И.Л., Кайков И.К. 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    </a:t>
            </a:r>
            <a:r>
              <a:rPr lang="ru-RU" sz="2000" dirty="0" smtClean="0"/>
              <a:t>«Лестница идей»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Химия и жизнь.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      </a:t>
            </a:r>
            <a:r>
              <a:rPr lang="ru-RU" sz="2000" dirty="0" smtClean="0"/>
              <a:t>2004 год</a:t>
            </a:r>
          </a:p>
        </p:txBody>
      </p:sp>
      <p:pic>
        <p:nvPicPr>
          <p:cNvPr id="34820" name="Picture 14" descr="chemicalBon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628775"/>
            <a:ext cx="4038600" cy="4464050"/>
          </a:xfrm>
          <a:noFill/>
        </p:spPr>
      </p:pic>
      <p:pic>
        <p:nvPicPr>
          <p:cNvPr id="34821" name="Picture 14" descr="chemicalBo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628775"/>
            <a:ext cx="4038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4" descr="chemicalBon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363" y="1260475"/>
            <a:ext cx="45593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333375"/>
            <a:ext cx="4473575" cy="5903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 История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</a:rPr>
              <a:t>человечества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– лестница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идей,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лестница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изобретений,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лестница исследования.</a:t>
            </a:r>
          </a:p>
        </p:txBody>
      </p:sp>
      <p:pic>
        <p:nvPicPr>
          <p:cNvPr id="18435" name="Picture 4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363" y="360363"/>
            <a:ext cx="34671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ПРИЛОЖЕНИЕ</a:t>
            </a:r>
          </a:p>
        </p:txBody>
      </p:sp>
      <p:pic>
        <p:nvPicPr>
          <p:cNvPr id="35843" name="Picture 6" descr="Title_tablet_main_men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412875"/>
            <a:ext cx="8208963" cy="5040313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   </a:t>
            </a:r>
            <a:r>
              <a:rPr lang="ru-RU" sz="4400" b="1" dirty="0" smtClean="0">
                <a:solidFill>
                  <a:srgbClr val="002060"/>
                </a:solidFill>
                <a:effectLst/>
              </a:rPr>
              <a:t>Заполнить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effectLst/>
              </a:rPr>
              <a:t> ЛИСТ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effectLst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САМОКОНТРОЛЯ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206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и выставить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оценки за урок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БЛАГОДАРИМ ЗА УРОК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79" name="Picture 5" descr="100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7704" y="1412776"/>
            <a:ext cx="5275874" cy="504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7" descr="1000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0363" y="360363"/>
            <a:ext cx="4572000" cy="59404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64163" y="333375"/>
            <a:ext cx="3322637" cy="6048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FFFF00"/>
                </a:solidFill>
                <a:effectLst/>
              </a:rPr>
              <a:t>Цель урока: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   </a:t>
            </a:r>
            <a:r>
              <a:rPr lang="ru-RU" sz="2000" dirty="0" smtClean="0">
                <a:effectLst/>
              </a:rPr>
              <a:t>Формирование профессиональной компетентности обучающихся  при решении производственных задач.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effectLst/>
              </a:rPr>
              <a:t>    Выполнение и оформление исследовательского проекта 1 уровня –учебного проекта.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effectLst/>
              </a:rPr>
              <a:t>     Проведение «защиты» выполненного проекта.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FFFF00"/>
                </a:solidFill>
              </a:rPr>
              <a:t>Виды работ, которые выполняет лаборант-аналитик в соответствии с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«</a:t>
            </a:r>
            <a:r>
              <a:rPr lang="ru-RU" sz="2800" dirty="0" smtClean="0">
                <a:solidFill>
                  <a:srgbClr val="FFFF00"/>
                </a:solidFill>
              </a:rPr>
              <a:t>Единым тарифно-квалификационным справочником работ и профессий»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Лаборант-аналитик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разряда -  Проведение простых однородных анализов   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разряда -  Проведение анализов средней сложности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разряда  - Проведение сложных анализов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разряда – Проведение особо сложных анализов,    участие в разработке новых методик для химических анализов.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Защита исследовательских работ обучающимися ПЛ №60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507" name="Содержимое 7" descr="июнь2010 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39863" y="1619250"/>
            <a:ext cx="6337300" cy="50387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ПОСТАНОВКА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708275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dirty="0" smtClean="0"/>
              <a:t>ПРОБЛЕМЫ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dirty="0" smtClean="0"/>
              <a:t>ИССЛЕДОВАНИЯ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ОБЪЕКТ АНАЛИЗА</a:t>
            </a:r>
          </a:p>
        </p:txBody>
      </p:sp>
      <p:pic>
        <p:nvPicPr>
          <p:cNvPr id="23555" name="Picture 5" descr="тб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0363" y="1260475"/>
            <a:ext cx="3968750" cy="4832350"/>
          </a:xfrm>
          <a:noFill/>
        </p:spPr>
      </p:pic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4932363" y="1268413"/>
            <a:ext cx="4032250" cy="50403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Что следует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проанализировать?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rgbClr val="FFFF00"/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-Проба нефти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-Реакционная масса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-Вода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-(Свой вариант)</a:t>
            </a:r>
            <a:endParaRPr lang="ru-RU" sz="2800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ЦЕЛЬ АНАЛИЗА</a:t>
            </a:r>
          </a:p>
        </p:txBody>
      </p:sp>
      <p:pic>
        <p:nvPicPr>
          <p:cNvPr id="24579" name="Picture 6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0363" y="1260475"/>
            <a:ext cx="4572000" cy="5040313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625" y="1268413"/>
            <a:ext cx="3173413" cy="50403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  Какую информацию следует получить в результате анализа?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Выбрать оптимальный метод очистки вещества.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ЗАДАЧИ АНАЛИЗА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Стратегия исследования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-Разделение смеси на фракции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-Выделение вещества из реакционной массы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-Очистка вещества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-(Свой вариант)</a:t>
            </a:r>
            <a:endParaRPr lang="ru-RU" dirty="0"/>
          </a:p>
        </p:txBody>
      </p:sp>
      <p:pic>
        <p:nvPicPr>
          <p:cNvPr id="6" name="Picture 5" descr="фото 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0363" y="1260475"/>
            <a:ext cx="3468687" cy="504031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864</TotalTime>
  <Words>495</Words>
  <Application>Microsoft Office PowerPoint</Application>
  <PresentationFormat>Экран (4:3)</PresentationFormat>
  <Paragraphs>148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Wingdings</vt:lpstr>
      <vt:lpstr>Calibri</vt:lpstr>
      <vt:lpstr>Times New Roman</vt:lpstr>
      <vt:lpstr>Круги</vt:lpstr>
      <vt:lpstr>ГБОУ НПО ПЛ №60 </vt:lpstr>
      <vt:lpstr>Слайд 2</vt:lpstr>
      <vt:lpstr>Слайд 3</vt:lpstr>
      <vt:lpstr>Виды работ, которые выполняет лаборант-аналитик в соответствии с «Единым тарифно-квалификационным справочником работ и профессий»</vt:lpstr>
      <vt:lpstr>Защита исследовательских работ обучающимися ПЛ №60</vt:lpstr>
      <vt:lpstr>ПОСТАНОВКА </vt:lpstr>
      <vt:lpstr>ОБЪЕКТ АНАЛИЗА</vt:lpstr>
      <vt:lpstr>ЦЕЛЬ АНАЛИЗА</vt:lpstr>
      <vt:lpstr>ЗАДАЧИ АНАЛИЗА</vt:lpstr>
      <vt:lpstr>ГИПОТЕЗА  – предполагаемое решение проблемы</vt:lpstr>
      <vt:lpstr>Сравнительная характеристика методов перегонки</vt:lpstr>
      <vt:lpstr>ВИДЫ ПЕРЕГОНКИ</vt:lpstr>
      <vt:lpstr>ЭКОНОМИЧЕСКОЕ ОБОСНОВАНИЕ АНАЛИЗА</vt:lpstr>
      <vt:lpstr>  Актуальность анализа  </vt:lpstr>
      <vt:lpstr>УЧЕБНАЯ ЦЕЛЬ исследовательской работы</vt:lpstr>
      <vt:lpstr>ПРИМЕР  СХЕМЫ УСТАНОВКИ</vt:lpstr>
      <vt:lpstr>ТЕХНИКА БЕЗОПАСНОСТИ</vt:lpstr>
      <vt:lpstr>ОБСУЖДЕНИЕ РЕЗУЛЬТАТОВ  И ВЫВОДЫ</vt:lpstr>
      <vt:lpstr>ЛИТЕРАТУРА</vt:lpstr>
      <vt:lpstr>ПРИЛОЖЕНИЕ</vt:lpstr>
      <vt:lpstr>БЛАГОДАРИМ ЗА УРОК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</dc:creator>
  <cp:lastModifiedBy>revaz</cp:lastModifiedBy>
  <cp:revision>122</cp:revision>
  <dcterms:created xsi:type="dcterms:W3CDTF">2010-11-04T08:01:28Z</dcterms:created>
  <dcterms:modified xsi:type="dcterms:W3CDTF">2013-04-04T21:37:46Z</dcterms:modified>
</cp:coreProperties>
</file>