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78" r:id="rId6"/>
    <p:sldId id="257" r:id="rId7"/>
    <p:sldId id="258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2" autoAdjust="0"/>
  </p:normalViewPr>
  <p:slideViewPr>
    <p:cSldViewPr>
      <p:cViewPr varScale="1">
        <p:scale>
          <a:sx n="65" d="100"/>
          <a:sy n="65" d="100"/>
        </p:scale>
        <p:origin x="-7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630B0-E47E-4CC4-B399-D82AB89A9147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ACAB3-6A02-4653-ADE2-15D718D20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8609-A479-47AF-A3EE-59521ECCD7D7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A9FD-674B-4421-AC26-593E70153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559E8-6474-4FA3-A6A4-79A29E0069D0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302BD-B69A-482C-8D97-AA04049A6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A6EAC-E0D2-431C-9184-D6A4FE2DEF55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52843-F620-426A-B718-691693AA3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A9FDE-473C-4719-B535-316228A40DF1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A435-1B99-4562-8071-78E355908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43F01-FDB7-410A-B037-2EAD8A5C7279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D0A71-724E-4AD2-9718-A7E447131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89C70-1F71-49E1-B30B-8929CF37FECC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9834A-E752-4A32-AEAF-2E9B84CB4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728B-056C-47AC-9D24-802E1C3FF07F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63E9-D245-46DF-9E5F-87F027F6D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33F9F-60B0-4E60-9328-C8E18F2C281E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19E8-218E-4C18-8AB4-A334FA5AA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4F7C5-D9AD-4EFC-BD7B-11A7BB50480C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D47ED-4D90-4793-9C0E-111572ED3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4FE97-7E11-4CC6-B180-A5093AC464DF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1AFED-7F11-45D0-8ACF-8012719C8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6E8C68-51C6-4C12-9D97-F7D08769C485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68253F-EA7A-4277-A001-3C6B15738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oner\Рабочий стол\Новая папка\bv1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54" name="Picture 2" descr="C:\Documents and Settings\Loner\Рабочий стол\Новая папка\bv100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" name="Text Box 11"/>
            <p:cNvSpPr txBox="1">
              <a:spLocks noChangeArrowheads="1"/>
            </p:cNvSpPr>
            <p:nvPr/>
          </p:nvSpPr>
          <p:spPr bwMode="auto">
            <a:xfrm>
              <a:off x="4513" y="3974"/>
              <a:ext cx="1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>
                  <a:solidFill>
                    <a:srgbClr val="663300"/>
                  </a:solidFill>
                </a:rPr>
                <a:t>Гладкова Ю.С.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учитель изобразительного искусства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МБОУ СОШ № 124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87413"/>
            <a:ext cx="7772400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1E1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информационных технологий на уроках дизайн-композиции в  6 классе</a:t>
            </a:r>
          </a:p>
        </p:txBody>
      </p:sp>
      <p:sp>
        <p:nvSpPr>
          <p:cNvPr id="205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1E1C11"/>
                </a:solidFill>
                <a:latin typeface="Arial" charset="0"/>
              </a:rPr>
              <a:t>Гладкова</a:t>
            </a:r>
            <a:r>
              <a:rPr lang="ru-RU" sz="2400" b="1" smtClean="0">
                <a:solidFill>
                  <a:srgbClr val="1E1C11"/>
                </a:solidFill>
              </a:rPr>
              <a:t> Юлия Сергеевна</a:t>
            </a:r>
          </a:p>
          <a:p>
            <a:pPr eaLnBrk="1" hangingPunct="1"/>
            <a:r>
              <a:rPr lang="ru-RU" sz="2400" b="1" smtClean="0">
                <a:solidFill>
                  <a:srgbClr val="1E1C11"/>
                </a:solidFill>
              </a:rPr>
              <a:t>учитель изобразительного искусства </a:t>
            </a:r>
          </a:p>
          <a:p>
            <a:pPr eaLnBrk="1" hangingPunct="1"/>
            <a:r>
              <a:rPr lang="ru-RU" sz="2400" b="1" smtClean="0">
                <a:solidFill>
                  <a:srgbClr val="1E1C11"/>
                </a:solidFill>
              </a:rPr>
              <a:t>МБОУ СОШ № 124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1281" name="Picture 2" descr="C:\Documents and Settings\Loner\Рабочий стол\Новая папка\bv100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2" name="Text Box 22"/>
            <p:cNvSpPr txBox="1">
              <a:spLocks noChangeArrowheads="1"/>
            </p:cNvSpPr>
            <p:nvPr/>
          </p:nvSpPr>
          <p:spPr bwMode="auto">
            <a:xfrm>
              <a:off x="4513" y="3974"/>
              <a:ext cx="1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>
                  <a:solidFill>
                    <a:srgbClr val="663300"/>
                  </a:solidFill>
                </a:rPr>
                <a:t>Гладкова Ю.С.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учитель изобразительного искусства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МБОУ СОШ № 124</a:t>
              </a:r>
            </a:p>
          </p:txBody>
        </p: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428625" y="-142875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atin typeface="Times New Roman" pitchFamily="18" charset="0"/>
                <a:ea typeface="+mj-ea"/>
                <a:cs typeface="Times New Roman" pitchFamily="18" charset="0"/>
              </a:rPr>
              <a:t>Анализ объекта-прототипа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2988" y="692150"/>
            <a:ext cx="7345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1.Из фотографии вырезаем объект и заливаем его черным цветом.  </a:t>
            </a:r>
          </a:p>
        </p:txBody>
      </p:sp>
      <p:pic>
        <p:nvPicPr>
          <p:cNvPr id="7" name="Picture 2" descr="L:\конференция\В презентацию\г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1120775"/>
            <a:ext cx="1857375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:\конференция\В презентацию\Дизайн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120775"/>
            <a:ext cx="928688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L:\конференция\В презентацию\рита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1120775"/>
            <a:ext cx="928688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00188" y="2406650"/>
            <a:ext cx="6715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2.Делаем фильтрацию свечение краев. Затем инверсия.</a:t>
            </a:r>
          </a:p>
        </p:txBody>
      </p:sp>
      <p:pic>
        <p:nvPicPr>
          <p:cNvPr id="11" name="Picture 5" descr="L:\конференция\В презентацию\грице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50" y="2790825"/>
            <a:ext cx="18573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L:\конференция\В презентацию\Дизайн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5363" y="2790825"/>
            <a:ext cx="9604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L:\конференция\В презентацию\Линейный рит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50" y="2763838"/>
            <a:ext cx="928688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00113" y="4121150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3. Из первоначального силуэта заходим в изображение, коррекция, инверсия</a:t>
            </a:r>
          </a:p>
        </p:txBody>
      </p:sp>
      <p:pic>
        <p:nvPicPr>
          <p:cNvPr id="15" name="Picture 8" descr="L:\конференция\В презентацию\Дизайн 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54250" y="4787900"/>
            <a:ext cx="9604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L:\конференция\В презентацию\Инверсия рит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50" y="4787900"/>
            <a:ext cx="9604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L:\конференция\В презентацию\грице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4750" y="4787900"/>
            <a:ext cx="1857375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Text Box 23"/>
          <p:cNvSpPr txBox="1">
            <a:spLocks noChangeArrowheads="1"/>
          </p:cNvSpPr>
          <p:nvPr/>
        </p:nvSpPr>
        <p:spPr bwMode="auto">
          <a:xfrm>
            <a:off x="1476375" y="6237288"/>
            <a:ext cx="66246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Данные работы выполнены учащимися 6 класса </a:t>
            </a:r>
          </a:p>
          <a:p>
            <a:pPr algn="ctr">
              <a:spcBef>
                <a:spcPct val="50000"/>
              </a:spcBef>
            </a:pPr>
            <a:r>
              <a:rPr lang="ru-RU" sz="1200"/>
              <a:t>Сунсиной Дашей, Грицевич Никитой, Колядинцевой Ритой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298" name="Picture 2" descr="C:\Documents and Settings\Loner\Рабочий стол\Новая папка\bv100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9" name="Text Box 16"/>
            <p:cNvSpPr txBox="1">
              <a:spLocks noChangeArrowheads="1"/>
            </p:cNvSpPr>
            <p:nvPr/>
          </p:nvSpPr>
          <p:spPr bwMode="auto">
            <a:xfrm>
              <a:off x="4513" y="3974"/>
              <a:ext cx="1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>
                  <a:solidFill>
                    <a:srgbClr val="663300"/>
                  </a:solidFill>
                </a:rPr>
                <a:t>Гладкова Ю.С.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учитель изобразительного искусства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МБОУ СОШ № 124</a:t>
              </a:r>
            </a:p>
          </p:txBody>
        </p:sp>
      </p:grp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Times New Roman" pitchFamily="18" charset="0"/>
                <a:ea typeface="+mj-ea"/>
                <a:cs typeface="Times New Roman" pitchFamily="18" charset="0"/>
              </a:rPr>
              <a:t>Анализ объекта-прототипа</a:t>
            </a:r>
          </a:p>
        </p:txBody>
      </p:sp>
      <p:pic>
        <p:nvPicPr>
          <p:cNvPr id="6" name="Picture 2" descr="L:\конференция\В презентацию\Дизайн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500188"/>
            <a:ext cx="3375025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L:\конференция\В презентацию\Дизайн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1500188"/>
            <a:ext cx="33845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773113"/>
            <a:ext cx="7143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Цветовая расколлеровка при помощи фильтр, имитация, 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00125" y="1143000"/>
            <a:ext cx="3357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Аппликация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00625" y="1143000"/>
            <a:ext cx="3357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Кристаллизация</a:t>
            </a:r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2411413" y="6308725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Данные работы выполнены учащимися 6 класса </a:t>
            </a:r>
          </a:p>
          <a:p>
            <a:pPr algn="ctr"/>
            <a:r>
              <a:rPr lang="ru-RU" sz="1200"/>
              <a:t>Сунсиной Дашей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321" name="Picture 2" descr="C:\Documents and Settings\Loner\Рабочий стол\Новая папка\bv100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2" name="Text Box 15"/>
            <p:cNvSpPr txBox="1">
              <a:spLocks noChangeArrowheads="1"/>
            </p:cNvSpPr>
            <p:nvPr/>
          </p:nvSpPr>
          <p:spPr bwMode="auto">
            <a:xfrm>
              <a:off x="4513" y="3974"/>
              <a:ext cx="1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>
                  <a:solidFill>
                    <a:srgbClr val="663300"/>
                  </a:solidFill>
                </a:rPr>
                <a:t>Гладкова Ю.С.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учитель изобразительного искусства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МБОУ СОШ № 124</a:t>
              </a:r>
            </a:p>
          </p:txBody>
        </p: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88913"/>
            <a:ext cx="8229600" cy="1228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Создание абстрактной композиции при помощи градиентной заливки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143000" y="1428750"/>
            <a:ext cx="6715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Каждая фигура располагается на отдельном слое</a:t>
            </a:r>
          </a:p>
        </p:txBody>
      </p:sp>
      <p:pic>
        <p:nvPicPr>
          <p:cNvPr id="13317" name="Picture 2" descr="L:\конференция\В презентацию\Абстрактная композиция ри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" y="2119313"/>
            <a:ext cx="2635250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" descr="L:\конференция\В презентацию\Безимени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2119313"/>
            <a:ext cx="2643188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" descr="L:\конференция\В презентацию\гр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2119313"/>
            <a:ext cx="2643187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2286000" y="6021388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Данные работы выполнены учащимися 6 класса </a:t>
            </a:r>
          </a:p>
          <a:p>
            <a:pPr algn="ctr"/>
            <a:r>
              <a:rPr lang="ru-RU" sz="1200"/>
              <a:t>Сунсиной Дашей, Грицевич Никитой,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345" name="Picture 2" descr="C:\Documents and Settings\Loner\Рабочий стол\Новая папка\bv100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6" name="Text Box 18"/>
            <p:cNvSpPr txBox="1">
              <a:spLocks noChangeArrowheads="1"/>
            </p:cNvSpPr>
            <p:nvPr/>
          </p:nvSpPr>
          <p:spPr bwMode="auto">
            <a:xfrm>
              <a:off x="4513" y="3974"/>
              <a:ext cx="1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>
                  <a:solidFill>
                    <a:srgbClr val="663300"/>
                  </a:solidFill>
                </a:rPr>
                <a:t>Гладкова Ю.С.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учитель изобразительного искусства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МБОУ СОШ № 124</a:t>
              </a:r>
            </a:p>
          </p:txBody>
        </p: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71438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atin typeface="Times New Roman" pitchFamily="18" charset="0"/>
                <a:ea typeface="+mj-ea"/>
                <a:cs typeface="Times New Roman" pitchFamily="18" charset="0"/>
              </a:rPr>
              <a:t>Использование фильтров имитация</a:t>
            </a:r>
          </a:p>
        </p:txBody>
      </p:sp>
      <p:pic>
        <p:nvPicPr>
          <p:cNvPr id="14340" name="Picture 2" descr="L:\конференция\В презентацию\данила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000250"/>
            <a:ext cx="3843337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L:\конференция\В презентацию\Рит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2000250"/>
            <a:ext cx="36703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4857750" y="1285875"/>
            <a:ext cx="3643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Акварель</a:t>
            </a: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642938" y="1357313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Растушевка</a:t>
            </a:r>
          </a:p>
        </p:txBody>
      </p:sp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2286000" y="6067425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Данные работы выполнены учащимися 6 класса </a:t>
            </a:r>
          </a:p>
          <a:p>
            <a:pPr algn="ctr"/>
            <a:r>
              <a:rPr lang="ru-RU" sz="1200"/>
              <a:t>Сунсиной Дашей, Грицевич Никитой, Колядинцевой Ритой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5367" name="Picture 2" descr="C:\Documents and Settings\Loner\Рабочий стол\Новая папка\bv100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Text Box 12"/>
            <p:cNvSpPr txBox="1">
              <a:spLocks noChangeArrowheads="1"/>
            </p:cNvSpPr>
            <p:nvPr/>
          </p:nvSpPr>
          <p:spPr bwMode="auto">
            <a:xfrm>
              <a:off x="4513" y="3974"/>
              <a:ext cx="1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>
                  <a:solidFill>
                    <a:srgbClr val="663300"/>
                  </a:solidFill>
                </a:rPr>
                <a:t>Гладкова Ю.С.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учитель изобразительного искусства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МБОУ СОШ № 124</a:t>
              </a:r>
            </a:p>
          </p:txBody>
        </p:sp>
      </p:grpSp>
      <p:pic>
        <p:nvPicPr>
          <p:cNvPr id="15363" name="Picture 2" descr="L:\конференция\В презентацию\Грицевич итог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214438"/>
            <a:ext cx="7429500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143000" y="785813"/>
            <a:ext cx="7143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При помощи инструментов выделения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-71438"/>
            <a:ext cx="8229600" cy="11430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atin typeface="Times New Roman" pitchFamily="18" charset="0"/>
                <a:ea typeface="+mj-ea"/>
                <a:cs typeface="Times New Roman" pitchFamily="18" charset="0"/>
              </a:rPr>
              <a:t>Создание коллажей</a:t>
            </a:r>
          </a:p>
        </p:txBody>
      </p:sp>
      <p:sp>
        <p:nvSpPr>
          <p:cNvPr id="15366" name="Rectangle 13"/>
          <p:cNvSpPr>
            <a:spLocks noChangeArrowheads="1"/>
          </p:cNvSpPr>
          <p:nvPr/>
        </p:nvSpPr>
        <p:spPr bwMode="auto">
          <a:xfrm>
            <a:off x="2286000" y="64008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Данная работа выполнена ученицей 6 класса </a:t>
            </a:r>
          </a:p>
          <a:p>
            <a:pPr algn="ctr"/>
            <a:r>
              <a:rPr lang="ru-RU" sz="1200"/>
              <a:t>Грицевич Никитой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6390" name="Picture 2" descr="C:\Documents and Settings\Loner\Рабочий стол\Новая папка\bv100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Text Box 12"/>
            <p:cNvSpPr txBox="1">
              <a:spLocks noChangeArrowheads="1"/>
            </p:cNvSpPr>
            <p:nvPr/>
          </p:nvSpPr>
          <p:spPr bwMode="auto">
            <a:xfrm>
              <a:off x="4513" y="3974"/>
              <a:ext cx="1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>
                  <a:solidFill>
                    <a:srgbClr val="663300"/>
                  </a:solidFill>
                </a:rPr>
                <a:t>Гладкова Ю.С.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учитель изобразительного искусства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МБОУ СОШ № 124</a:t>
              </a:r>
            </a:p>
          </p:txBody>
        </p: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-71438"/>
            <a:ext cx="8229600" cy="11430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atin typeface="Times New Roman" pitchFamily="18" charset="0"/>
                <a:ea typeface="+mj-ea"/>
                <a:cs typeface="Times New Roman" pitchFamily="18" charset="0"/>
              </a:rPr>
              <a:t>Создание коллажей</a:t>
            </a:r>
          </a:p>
        </p:txBody>
      </p:sp>
      <p:pic>
        <p:nvPicPr>
          <p:cNvPr id="16388" name="Picture 2" descr="K:\компьютерная графика\прив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63" y="893763"/>
            <a:ext cx="7827962" cy="5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286000" y="64008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Данная работа выполнена ученицей 6 класса </a:t>
            </a:r>
          </a:p>
          <a:p>
            <a:pPr algn="ctr"/>
            <a:r>
              <a:rPr lang="ru-RU" sz="1200"/>
              <a:t>Колядинцевой Ритой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414" name="Picture 2" descr="C:\Documents and Settings\Loner\Рабочий стол\Новая папка\bv100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5" name="Text Box 11"/>
            <p:cNvSpPr txBox="1">
              <a:spLocks noChangeArrowheads="1"/>
            </p:cNvSpPr>
            <p:nvPr/>
          </p:nvSpPr>
          <p:spPr bwMode="auto">
            <a:xfrm>
              <a:off x="4513" y="3974"/>
              <a:ext cx="1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>
                  <a:solidFill>
                    <a:srgbClr val="663300"/>
                  </a:solidFill>
                </a:rPr>
                <a:t>Гладкова Ю.С.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учитель изобразительного искусства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МБОУ СОШ № 124</a:t>
              </a:r>
            </a:p>
          </p:txBody>
        </p:sp>
      </p:grpSp>
      <p:pic>
        <p:nvPicPr>
          <p:cNvPr id="17411" name="Picture 4" descr="K:\компьютерная графика\7941080_e5a619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214438"/>
            <a:ext cx="734695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-71438"/>
            <a:ext cx="8229600" cy="11430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atin typeface="Times New Roman" pitchFamily="18" charset="0"/>
                <a:ea typeface="+mj-ea"/>
                <a:cs typeface="Times New Roman" pitchFamily="18" charset="0"/>
              </a:rPr>
              <a:t>Создание коллажей</a:t>
            </a:r>
          </a:p>
        </p:txBody>
      </p:sp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2286000" y="64008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Данная работа выполнена ученицей 6 класса </a:t>
            </a:r>
          </a:p>
          <a:p>
            <a:pPr algn="ctr"/>
            <a:r>
              <a:rPr lang="ru-RU" sz="1200"/>
              <a:t>Колядинцевой Ритой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8441" name="Picture 2" descr="C:\Documents and Settings\Loner\Рабочий стол\Новая папка\bv100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Text Box 15"/>
            <p:cNvSpPr txBox="1">
              <a:spLocks noChangeArrowheads="1"/>
            </p:cNvSpPr>
            <p:nvPr/>
          </p:nvSpPr>
          <p:spPr bwMode="auto">
            <a:xfrm>
              <a:off x="4513" y="3974"/>
              <a:ext cx="1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>
                  <a:solidFill>
                    <a:srgbClr val="663300"/>
                  </a:solidFill>
                </a:rPr>
                <a:t>Гладкова Ю.С.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учитель изобразительного искусства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МБОУ СОШ № 124</a:t>
              </a:r>
            </a:p>
          </p:txBody>
        </p: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42875"/>
            <a:ext cx="8229600" cy="1143000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ea typeface="+mj-ea"/>
                <a:cs typeface="Times New Roman" pitchFamily="18" charset="0"/>
              </a:rPr>
              <a:t>Создание абстрактных композиций на основе коллажа</a:t>
            </a:r>
          </a:p>
        </p:txBody>
      </p:sp>
      <p:pic>
        <p:nvPicPr>
          <p:cNvPr id="18436" name="Picture 2" descr="L:\конференция\В презентацию\Безимени-1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206500"/>
            <a:ext cx="33607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L:\конференция\В презентацию\Безимени-5ps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206500"/>
            <a:ext cx="33909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L:\конференция\В презентацию\плакат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3744913"/>
            <a:ext cx="339566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L:\конференция\В презентацию\сунсина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3744913"/>
            <a:ext cx="33909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2286000" y="6237288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Данные работы выполнены ученицой 6 класса </a:t>
            </a:r>
          </a:p>
          <a:p>
            <a:pPr algn="ctr"/>
            <a:r>
              <a:rPr lang="ru-RU" sz="1200"/>
              <a:t>Сунсиной Дашей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9462" name="Picture 2" descr="C:\Documents and Settings\Loner\Рабочий стол\Новая папка\bv100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Text Box 13"/>
            <p:cNvSpPr txBox="1">
              <a:spLocks noChangeArrowheads="1"/>
            </p:cNvSpPr>
            <p:nvPr/>
          </p:nvSpPr>
          <p:spPr bwMode="auto">
            <a:xfrm>
              <a:off x="4513" y="3974"/>
              <a:ext cx="1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>
                  <a:solidFill>
                    <a:srgbClr val="663300"/>
                  </a:solidFill>
                </a:rPr>
                <a:t>Гладкова Ю.С.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учитель изобразительного искусства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МБОУ СОШ № 124</a:t>
              </a:r>
            </a:p>
          </p:txBody>
        </p:sp>
      </p:grpSp>
      <p:pic>
        <p:nvPicPr>
          <p:cNvPr id="19459" name="Picture 4" descr="K:\компьютерная графика\дорожное движ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163638"/>
            <a:ext cx="3857625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7200" y="142875"/>
            <a:ext cx="8229600" cy="1143000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ea typeface="+mj-ea"/>
                <a:cs typeface="Times New Roman" pitchFamily="18" charset="0"/>
              </a:rPr>
              <a:t>Создание абстрактных композиций на основе коллажа</a:t>
            </a: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107950" y="5957888"/>
            <a:ext cx="24114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Данная работа выполнена ученицой 6 класса </a:t>
            </a:r>
          </a:p>
          <a:p>
            <a:pPr algn="ctr"/>
            <a:r>
              <a:rPr lang="ru-RU" sz="1200"/>
              <a:t>Сунсиной Дашей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486" name="Picture 2" descr="C:\Documents and Settings\Loner\Рабочий стол\Новая папка\bv100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Text Box 12"/>
            <p:cNvSpPr txBox="1">
              <a:spLocks noChangeArrowheads="1"/>
            </p:cNvSpPr>
            <p:nvPr/>
          </p:nvSpPr>
          <p:spPr bwMode="auto">
            <a:xfrm>
              <a:off x="4513" y="3974"/>
              <a:ext cx="1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>
                  <a:solidFill>
                    <a:srgbClr val="663300"/>
                  </a:solidFill>
                </a:rPr>
                <a:t>Гладкова Ю.С.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учитель изобразительного искусства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МБОУ СОШ № 124</a:t>
              </a:r>
            </a:p>
          </p:txBody>
        </p:sp>
      </p:grpSp>
      <p:pic>
        <p:nvPicPr>
          <p:cNvPr id="20483" name="Picture 3" descr="K:\компьютерная графика\Безимени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1214438"/>
            <a:ext cx="3922712" cy="55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42875"/>
            <a:ext cx="8229600" cy="1143000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ea typeface="+mj-ea"/>
                <a:cs typeface="Times New Roman" pitchFamily="18" charset="0"/>
              </a:rPr>
              <a:t>Создание абстрактных композиций на основе коллажа</a:t>
            </a:r>
          </a:p>
        </p:txBody>
      </p:sp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0" y="6218238"/>
            <a:ext cx="25923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Данная работа выполнена ученицой 6 класса </a:t>
            </a:r>
          </a:p>
          <a:p>
            <a:pPr algn="ctr"/>
            <a:r>
              <a:rPr lang="ru-RU" sz="1200"/>
              <a:t>Котиной Надеждой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077" name="Picture 2" descr="C:\Documents and Settings\Loner\Рабочий стол\Новая папка\bv100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4513" y="3974"/>
              <a:ext cx="1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>
                  <a:solidFill>
                    <a:srgbClr val="663300"/>
                  </a:solidFill>
                </a:rPr>
                <a:t>Гладкова Ю.С.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учитель изобразительного искусства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МБОУ СОШ № 124</a:t>
              </a:r>
            </a:p>
          </p:txBody>
        </p:sp>
      </p:grpSp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Введение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Владение компьютерными технологиями является необходимым атрибутом профессиональной пригодности специалиста в современном обществе. Заложить необходимый фундамент нужно в школе. Интенсивное развитие компьютерных технологий привело к тому, что процесс обучения вышел на новый уровень, что позволяет качественно изменить содержание, методы и организационные формы обучения. 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1511" name="Picture 2" descr="C:\Documents and Settings\Loner\Рабочий стол\Новая папка\bv100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Text Box 11"/>
            <p:cNvSpPr txBox="1">
              <a:spLocks noChangeArrowheads="1"/>
            </p:cNvSpPr>
            <p:nvPr/>
          </p:nvSpPr>
          <p:spPr bwMode="auto">
            <a:xfrm>
              <a:off x="4513" y="3974"/>
              <a:ext cx="1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>
                  <a:solidFill>
                    <a:srgbClr val="663300"/>
                  </a:solidFill>
                </a:rPr>
                <a:t>Гладкова Ю.С.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учитель изобразительного искусства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МБОУ СОШ № 124</a:t>
              </a:r>
            </a:p>
          </p:txBody>
        </p:sp>
      </p:grpSp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Создание объема</a:t>
            </a:r>
          </a:p>
        </p:txBody>
      </p:sp>
      <p:pic>
        <p:nvPicPr>
          <p:cNvPr id="21508" name="Picture 2" descr="K:\компьютерная графика\890098.jpg"/>
          <p:cNvPicPr>
            <a:picLocks noChangeAspect="1" noChangeArrowheads="1"/>
          </p:cNvPicPr>
          <p:nvPr/>
        </p:nvPicPr>
        <p:blipFill>
          <a:blip r:embed="rId3" cstate="print"/>
          <a:srcRect t="13393" b="17966"/>
          <a:stretch>
            <a:fillRect/>
          </a:stretch>
        </p:blipFill>
        <p:spPr bwMode="auto">
          <a:xfrm>
            <a:off x="1000125" y="1573213"/>
            <a:ext cx="3087688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K:\компьютерная графика\070420126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1571625"/>
            <a:ext cx="33162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2286000" y="6237288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Данные работы выполнены ученицой 6 класса </a:t>
            </a:r>
          </a:p>
          <a:p>
            <a:pPr algn="ctr"/>
            <a:r>
              <a:rPr lang="ru-RU" sz="1200"/>
              <a:t>Сунсиной Дашей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2534" name="Picture 2" descr="C:\Documents and Settings\Loner\Рабочий стол\Новая папка\bv100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5" name="Text Box 12"/>
            <p:cNvSpPr txBox="1">
              <a:spLocks noChangeArrowheads="1"/>
            </p:cNvSpPr>
            <p:nvPr/>
          </p:nvSpPr>
          <p:spPr bwMode="auto">
            <a:xfrm>
              <a:off x="4513" y="3974"/>
              <a:ext cx="1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>
                  <a:solidFill>
                    <a:srgbClr val="663300"/>
                  </a:solidFill>
                </a:rPr>
                <a:t>Гладкова Ю.С.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учитель изобразительного искусства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МБОУ СОШ № 124</a:t>
              </a:r>
            </a:p>
          </p:txBody>
        </p:sp>
      </p:grpSp>
      <p:pic>
        <p:nvPicPr>
          <p:cNvPr id="22531" name="Picture 2" descr="K:\компьютерная графика\Безимени-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1500188"/>
            <a:ext cx="3500438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>Создание объема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107950" y="5957888"/>
            <a:ext cx="24114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Данная работа выполнена ученицой 6 класса </a:t>
            </a:r>
          </a:p>
          <a:p>
            <a:pPr algn="ctr"/>
            <a:r>
              <a:rPr lang="ru-RU" sz="1200"/>
              <a:t>Сунсиной Дашей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3556" name="Picture 2" descr="C:\Documents and Settings\Loner\Рабочий стол\Новая папка\bv100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7" name="Text Box 8"/>
            <p:cNvSpPr txBox="1">
              <a:spLocks noChangeArrowheads="1"/>
            </p:cNvSpPr>
            <p:nvPr/>
          </p:nvSpPr>
          <p:spPr bwMode="auto">
            <a:xfrm>
              <a:off x="4513" y="3974"/>
              <a:ext cx="1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>
                  <a:solidFill>
                    <a:srgbClr val="663300"/>
                  </a:solidFill>
                </a:rPr>
                <a:t>Гладкова Ю.С.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учитель изобразительного искусства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МБОУ СОШ № 124</a:t>
              </a:r>
            </a:p>
          </p:txBody>
        </p:sp>
      </p:grpSp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357188" y="1357313"/>
            <a:ext cx="8229600" cy="1143000"/>
          </a:xfrm>
        </p:spPr>
        <p:txBody>
          <a:bodyPr/>
          <a:lstStyle/>
          <a:p>
            <a:pPr eaLnBrk="1" hangingPunct="1"/>
            <a:r>
              <a:rPr lang="ru-RU" sz="720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oner\Рабочий стол\Новая папка\bv1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9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102" name="Picture 2" descr="C:\Documents and Settings\Loner\Рабочий стол\Новая папка\bv100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" name="Text Box 8"/>
            <p:cNvSpPr txBox="1">
              <a:spLocks noChangeArrowheads="1"/>
            </p:cNvSpPr>
            <p:nvPr/>
          </p:nvSpPr>
          <p:spPr bwMode="auto">
            <a:xfrm>
              <a:off x="4513" y="3974"/>
              <a:ext cx="1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>
                  <a:solidFill>
                    <a:srgbClr val="663300"/>
                  </a:solidFill>
                </a:rPr>
                <a:t>Гладкова Ю.С.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учитель изобразительного искусства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МБОУ СОШ № 124</a:t>
              </a:r>
            </a:p>
          </p:txBody>
        </p:sp>
      </p:grpSp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Эффективность применения</a:t>
            </a:r>
          </a:p>
        </p:txBody>
      </p:sp>
      <p:sp>
        <p:nvSpPr>
          <p:cNvPr id="4101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	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Использование средств компьютерных технологий активизирует самостоятельную деятельность в учебном процессе, позволяет повысить эффективность усвоения школьниками знаний, предоставляет учителю возможность использовать больше времени на занятии для индивидуальной работы, оценивание становится объективнее.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oner\Рабочий стол\Новая папка\bv1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3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125" name="Picture 2" descr="C:\Documents and Settings\Loner\Рабочий стол\Новая папка\bv100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6" name="Text Box 8"/>
            <p:cNvSpPr txBox="1">
              <a:spLocks noChangeArrowheads="1"/>
            </p:cNvSpPr>
            <p:nvPr/>
          </p:nvSpPr>
          <p:spPr bwMode="auto">
            <a:xfrm>
              <a:off x="4513" y="3974"/>
              <a:ext cx="1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>
                  <a:solidFill>
                    <a:srgbClr val="663300"/>
                  </a:solidFill>
                </a:rPr>
                <a:t>Гладкова Ю.С.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учитель изобразительного искусства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МБОУ СОШ № 124</a:t>
              </a:r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9118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Важными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задачами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которые решаются в результате использования компьютерных технологий в процессе обучения, являются: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активизация учебной деятельности,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 качества учебной деятельности;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культуры самостоятельной работы учеников;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расширение сферы их самостоятельной деятельности и др.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49" name="Picture 2" descr="C:\Documents and Settings\Loner\Рабочий стол\Новая папка\bv100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0" name="Text Box 8"/>
            <p:cNvSpPr txBox="1">
              <a:spLocks noChangeArrowheads="1"/>
            </p:cNvSpPr>
            <p:nvPr/>
          </p:nvSpPr>
          <p:spPr bwMode="auto">
            <a:xfrm>
              <a:off x="4513" y="3974"/>
              <a:ext cx="1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>
                  <a:solidFill>
                    <a:srgbClr val="663300"/>
                  </a:solidFill>
                </a:rPr>
                <a:t>Гладкова Ю.С.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учитель изобразительного искусства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МБОУ СОШ № 124</a:t>
              </a:r>
            </a:p>
          </p:txBody>
        </p:sp>
      </p:grpSp>
      <p:sp>
        <p:nvSpPr>
          <p:cNvPr id="6147" name="Rectangle 2"/>
          <p:cNvSpPr>
            <a:spLocks noGrp="1"/>
          </p:cNvSpPr>
          <p:nvPr>
            <p:ph type="title"/>
          </p:nvPr>
        </p:nvSpPr>
        <p:spPr>
          <a:xfrm>
            <a:off x="457200" y="-315913"/>
            <a:ext cx="8229600" cy="1143001"/>
          </a:xfrm>
        </p:spPr>
        <p:txBody>
          <a:bodyPr/>
          <a:lstStyle/>
          <a:p>
            <a:pPr eaLnBrk="1" hangingPunct="1"/>
            <a:r>
              <a:rPr lang="ru-RU" smtClean="0"/>
              <a:t>Компьютерная графика</a:t>
            </a:r>
          </a:p>
        </p:txBody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5073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b="1" smtClean="0"/>
              <a:t>	</a:t>
            </a:r>
            <a:r>
              <a:rPr lang="ru-RU" smtClean="0"/>
              <a:t>Компьютерная графика – это область информатики, занимающаяся проблемами получения различных изображений (рисунков, чертежей, мультипликации) на компьютере. Работа с компьютерной графикой – одно из самых популярных направлений использования персонального компьютера профессиональным художником и дизайнером. Это новый, необычайно интересный и перспективный предмет, а компьютер здесь выступает просто как инструмент дизайнера – такой же, как и карандаш, перо или кисть, но, естественно, обладающий своими специфическими возможностями.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188" name="Picture 2" descr="C:\Documents and Settings\Loner\Рабочий стол\Новая папка\bv100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9" name="Text Box 23"/>
            <p:cNvSpPr txBox="1">
              <a:spLocks noChangeArrowheads="1"/>
            </p:cNvSpPr>
            <p:nvPr/>
          </p:nvSpPr>
          <p:spPr bwMode="auto">
            <a:xfrm>
              <a:off x="4513" y="3974"/>
              <a:ext cx="1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>
                  <a:solidFill>
                    <a:srgbClr val="663300"/>
                  </a:solidFill>
                </a:rPr>
                <a:t>Гладкова Ю.С.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учитель изобразительного искусства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МБОУ СОШ № 124</a:t>
              </a:r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-26988"/>
            <a:ext cx="8229600" cy="13716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Виды компьютерной графики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1412875"/>
            <a:ext cx="230346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3200" i="1">
                <a:solidFill>
                  <a:schemeClr val="bg2"/>
                </a:solidFill>
                <a:latin typeface="Calibri" pitchFamily="34" charset="0"/>
              </a:rPr>
              <a:t>растровая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03575" y="1343025"/>
            <a:ext cx="2293938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3200" i="1">
                <a:solidFill>
                  <a:schemeClr val="bg2"/>
                </a:solidFill>
                <a:latin typeface="Calibri" pitchFamily="34" charset="0"/>
              </a:rPr>
              <a:t>векторная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95963" y="1341438"/>
            <a:ext cx="2941637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3200" i="1">
                <a:solidFill>
                  <a:schemeClr val="bg2"/>
                </a:solidFill>
                <a:latin typeface="Calibri" pitchFamily="34" charset="0"/>
              </a:rPr>
              <a:t>фрактальная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4427538" y="981075"/>
            <a:ext cx="0" cy="5762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427538" y="981075"/>
            <a:ext cx="2303462" cy="5048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2266950" y="981075"/>
            <a:ext cx="2160588" cy="5048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9" descr="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917700"/>
            <a:ext cx="23764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917700"/>
            <a:ext cx="26717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1763713" y="3789363"/>
            <a:ext cx="0" cy="15843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140200" y="3789363"/>
            <a:ext cx="0" cy="15843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164388" y="3717925"/>
            <a:ext cx="0" cy="16557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39750" y="5302250"/>
            <a:ext cx="230346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3200" i="1">
                <a:solidFill>
                  <a:schemeClr val="bg2"/>
                </a:solidFill>
                <a:latin typeface="Calibri" pitchFamily="34" charset="0"/>
              </a:rPr>
              <a:t>точка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132138" y="5302250"/>
            <a:ext cx="230346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3200" i="1">
                <a:solidFill>
                  <a:schemeClr val="bg2"/>
                </a:solidFill>
                <a:latin typeface="Calibri" pitchFamily="34" charset="0"/>
              </a:rPr>
              <a:t>линия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795963" y="5230813"/>
            <a:ext cx="2808287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3200" i="1">
                <a:solidFill>
                  <a:schemeClr val="bg2"/>
                </a:solidFill>
                <a:latin typeface="Calibri" pitchFamily="34" charset="0"/>
              </a:rPr>
              <a:t>треугольник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9750" y="4221163"/>
            <a:ext cx="79930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Наименьший элемент</a:t>
            </a: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917700"/>
            <a:ext cx="23749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209" name="Picture 2" descr="C:\Documents and Settings\Loner\Рабочий стол\Новая папка\bv100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0" name="Text Box 23"/>
            <p:cNvSpPr txBox="1">
              <a:spLocks noChangeArrowheads="1"/>
            </p:cNvSpPr>
            <p:nvPr/>
          </p:nvSpPr>
          <p:spPr bwMode="auto">
            <a:xfrm>
              <a:off x="4513" y="3974"/>
              <a:ext cx="1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>
                  <a:solidFill>
                    <a:srgbClr val="663300"/>
                  </a:solidFill>
                </a:rPr>
                <a:t>Гладкова Ю.С.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учитель изобразительного искусства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МБОУ СОШ № 124</a:t>
              </a:r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Применение компьютерной графики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5013" y="2351088"/>
            <a:ext cx="2293937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3200" i="1" dirty="0">
                <a:solidFill>
                  <a:schemeClr val="bg2"/>
                </a:solidFill>
                <a:latin typeface="+mn-lt"/>
              </a:rPr>
              <a:t>векторная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для разработки рекламных буклетов и  дизайнерских работ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67400" y="2349500"/>
            <a:ext cx="29416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3200" i="1" dirty="0">
                <a:solidFill>
                  <a:schemeClr val="bg2"/>
                </a:solidFill>
                <a:latin typeface="+mn-lt"/>
              </a:rPr>
              <a:t>Фрактальная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при  разработки развлекательных программ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498975" y="1989138"/>
            <a:ext cx="1588" cy="5762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498975" y="1989138"/>
            <a:ext cx="2303463" cy="5048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338388" y="1989138"/>
            <a:ext cx="2160587" cy="5048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55650" y="2349500"/>
            <a:ext cx="22939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3200" i="1" dirty="0">
                <a:solidFill>
                  <a:schemeClr val="bg2"/>
                </a:solidFill>
                <a:latin typeface="+mn-lt"/>
              </a:rPr>
              <a:t>растровая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для разработки электронных и полиграфических изданий</a:t>
            </a:r>
          </a:p>
        </p:txBody>
      </p:sp>
      <p:sp>
        <p:nvSpPr>
          <p:cNvPr id="8202" name="Line 12"/>
          <p:cNvSpPr>
            <a:spLocks noChangeShapeType="1"/>
          </p:cNvSpPr>
          <p:nvPr/>
        </p:nvSpPr>
        <p:spPr bwMode="auto">
          <a:xfrm>
            <a:off x="1763713" y="4292600"/>
            <a:ext cx="0" cy="9366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3" name="Line 13"/>
          <p:cNvSpPr>
            <a:spLocks noChangeShapeType="1"/>
          </p:cNvSpPr>
          <p:nvPr/>
        </p:nvSpPr>
        <p:spPr bwMode="auto">
          <a:xfrm>
            <a:off x="4356100" y="4292600"/>
            <a:ext cx="0" cy="9366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4" name="Line 14"/>
          <p:cNvSpPr>
            <a:spLocks noChangeShapeType="1"/>
          </p:cNvSpPr>
          <p:nvPr/>
        </p:nvSpPr>
        <p:spPr bwMode="auto">
          <a:xfrm>
            <a:off x="7164388" y="4005263"/>
            <a:ext cx="0" cy="11525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5" name="Rectangle 15"/>
          <p:cNvSpPr>
            <a:spLocks noChangeArrowheads="1"/>
          </p:cNvSpPr>
          <p:nvPr/>
        </p:nvSpPr>
        <p:spPr bwMode="auto">
          <a:xfrm>
            <a:off x="0" y="5084763"/>
            <a:ext cx="30591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3200" i="1">
                <a:solidFill>
                  <a:schemeClr val="bg2"/>
                </a:solidFill>
                <a:latin typeface="Calibri" pitchFamily="34" charset="0"/>
              </a:rPr>
              <a:t>Сканер и цифровые устройства</a:t>
            </a:r>
          </a:p>
        </p:txBody>
      </p:sp>
      <p:sp>
        <p:nvSpPr>
          <p:cNvPr id="8206" name="Rectangle 16"/>
          <p:cNvSpPr>
            <a:spLocks noChangeArrowheads="1"/>
          </p:cNvSpPr>
          <p:nvPr/>
        </p:nvSpPr>
        <p:spPr bwMode="auto">
          <a:xfrm>
            <a:off x="2843213" y="5229225"/>
            <a:ext cx="3240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3200" i="1">
                <a:solidFill>
                  <a:schemeClr val="bg2"/>
                </a:solidFill>
                <a:latin typeface="Calibri" pitchFamily="34" charset="0"/>
              </a:rPr>
              <a:t>Компьютерные программы</a:t>
            </a:r>
          </a:p>
        </p:txBody>
      </p:sp>
      <p:sp>
        <p:nvSpPr>
          <p:cNvPr id="8207" name="Rectangle 17"/>
          <p:cNvSpPr>
            <a:spLocks noChangeArrowheads="1"/>
          </p:cNvSpPr>
          <p:nvPr/>
        </p:nvSpPr>
        <p:spPr bwMode="auto">
          <a:xfrm>
            <a:off x="6156325" y="5157788"/>
            <a:ext cx="27368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3200" i="1">
                <a:solidFill>
                  <a:schemeClr val="bg2"/>
                </a:solidFill>
                <a:latin typeface="Calibri" pitchFamily="34" charset="0"/>
              </a:rPr>
              <a:t>языки программи-ровавния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323850" y="4437063"/>
            <a:ext cx="86042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Чаще при создании используют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20" name="Picture 2" descr="C:\Documents and Settings\Loner\Рабочий стол\Новая папка\bv100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1" name="Text Box 10"/>
            <p:cNvSpPr txBox="1">
              <a:spLocks noChangeArrowheads="1"/>
            </p:cNvSpPr>
            <p:nvPr/>
          </p:nvSpPr>
          <p:spPr bwMode="auto">
            <a:xfrm>
              <a:off x="4513" y="3974"/>
              <a:ext cx="1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>
                  <a:solidFill>
                    <a:srgbClr val="663300"/>
                  </a:solidFill>
                </a:rPr>
                <a:t>Гладкова Ю.С.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учитель изобразительного искусства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МБОУ СОШ № 124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71500" y="928688"/>
            <a:ext cx="7858125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83464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3200" b="1" u="sng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Adobe</a:t>
            </a:r>
            <a:r>
              <a:rPr lang="ru-RU" sz="3200" b="1" u="sng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3200" b="1" u="sng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Photoshop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— растровый графический редактор, разработанный и распространяемый фирмой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Adobe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Systems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 </a:t>
            </a:r>
          </a:p>
          <a:p>
            <a:pPr indent="283464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  Этот продукт является лидером рынка в области коммерческих средств редактирования растровых изображений, и наиболее известным продуктом фирмы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Adobe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45" name="Picture 2" descr="C:\Documents and Settings\Loner\Рабочий стол\Новая папка\bv100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6" name="Text Box 11"/>
            <p:cNvSpPr txBox="1">
              <a:spLocks noChangeArrowheads="1"/>
            </p:cNvSpPr>
            <p:nvPr/>
          </p:nvSpPr>
          <p:spPr bwMode="auto">
            <a:xfrm>
              <a:off x="4513" y="3974"/>
              <a:ext cx="1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>
                  <a:solidFill>
                    <a:srgbClr val="663300"/>
                  </a:solidFill>
                </a:rPr>
                <a:t>Гладкова Ю.С.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учитель изобразительного искусства</a:t>
              </a:r>
            </a:p>
            <a:p>
              <a:r>
                <a:rPr lang="ru-RU" sz="800">
                  <a:solidFill>
                    <a:srgbClr val="663300"/>
                  </a:solidFill>
                </a:rPr>
                <a:t>МБОУ СОШ № 124</a:t>
              </a:r>
            </a:p>
          </p:txBody>
        </p: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642938" y="285750"/>
            <a:ext cx="80772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7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Общий вид главного окна программы</a:t>
            </a:r>
            <a:endParaRPr lang="ru-RU" sz="3700" dirty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38" y="1357313"/>
            <a:ext cx="6405562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541</Words>
  <Application>Microsoft Office PowerPoint</Application>
  <PresentationFormat>Экран (4:3)</PresentationFormat>
  <Paragraphs>150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Monotype Corsiva</vt:lpstr>
      <vt:lpstr>Wingdings</vt:lpstr>
      <vt:lpstr>Тема Office</vt:lpstr>
      <vt:lpstr>Применение информационных технологий на уроках дизайн-композиции в  6 классе</vt:lpstr>
      <vt:lpstr>Введение </vt:lpstr>
      <vt:lpstr>Эффективность применения</vt:lpstr>
      <vt:lpstr>Слайд 4</vt:lpstr>
      <vt:lpstr>Компьютерная графика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Создание объема</vt:lpstr>
      <vt:lpstr>Слайд 21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информационных технологий на уроках дизайн-композиции в  средней школе</dc:title>
  <cp:lastModifiedBy>revaz</cp:lastModifiedBy>
  <cp:revision>19</cp:revision>
  <dcterms:modified xsi:type="dcterms:W3CDTF">2013-04-10T20:58:39Z</dcterms:modified>
</cp:coreProperties>
</file>