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7" r:id="rId2"/>
    <p:sldId id="273" r:id="rId3"/>
    <p:sldId id="270" r:id="rId4"/>
    <p:sldId id="275" r:id="rId5"/>
    <p:sldId id="258" r:id="rId6"/>
    <p:sldId id="259" r:id="rId7"/>
    <p:sldId id="263" r:id="rId8"/>
    <p:sldId id="261" r:id="rId9"/>
    <p:sldId id="274" r:id="rId10"/>
    <p:sldId id="264" r:id="rId11"/>
    <p:sldId id="265" r:id="rId12"/>
    <p:sldId id="271" r:id="rId13"/>
    <p:sldId id="276" r:id="rId14"/>
    <p:sldId id="266" r:id="rId15"/>
    <p:sldId id="277" r:id="rId16"/>
    <p:sldId id="267" r:id="rId17"/>
    <p:sldId id="268" r:id="rId18"/>
    <p:sldId id="269" r:id="rId19"/>
    <p:sldId id="278" r:id="rId20"/>
    <p:sldId id="260" r:id="rId21"/>
    <p:sldId id="272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8" autoAdjust="0"/>
    <p:restoredTop sz="86466" autoAdjust="0"/>
  </p:normalViewPr>
  <p:slideViewPr>
    <p:cSldViewPr>
      <p:cViewPr varScale="1">
        <p:scale>
          <a:sx n="73" d="100"/>
          <a:sy n="73" d="100"/>
        </p:scale>
        <p:origin x="-99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595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DA0ADB-5D8E-4DE8-BA08-234C519CCB4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2699DE67-723B-45EE-BE34-4B9C39B048C8}">
      <dgm:prSet/>
      <dgm:spPr/>
      <dgm:t>
        <a:bodyPr/>
        <a:lstStyle/>
        <a:p>
          <a:pPr rtl="0"/>
          <a:r>
            <a:rPr lang="ru-RU" b="1" dirty="0" smtClean="0"/>
            <a:t>Ли, разве, неужели</a:t>
          </a:r>
          <a:endParaRPr lang="ru-RU" b="1" dirty="0"/>
        </a:p>
      </dgm:t>
    </dgm:pt>
    <dgm:pt modelId="{03D3377F-F759-4CD7-B642-7F6C18D8E456}" type="parTrans" cxnId="{69D6DEB6-57F9-4581-B2D5-895A78FD5417}">
      <dgm:prSet/>
      <dgm:spPr/>
      <dgm:t>
        <a:bodyPr/>
        <a:lstStyle/>
        <a:p>
          <a:endParaRPr lang="ru-RU"/>
        </a:p>
      </dgm:t>
    </dgm:pt>
    <dgm:pt modelId="{67CB45A7-1FDD-4CE9-9374-A3FCF1E40D49}" type="sibTrans" cxnId="{69D6DEB6-57F9-4581-B2D5-895A78FD5417}">
      <dgm:prSet/>
      <dgm:spPr/>
      <dgm:t>
        <a:bodyPr/>
        <a:lstStyle/>
        <a:p>
          <a:endParaRPr lang="ru-RU"/>
        </a:p>
      </dgm:t>
    </dgm:pt>
    <dgm:pt modelId="{F8476D35-CD64-4DA2-9F0D-4ABB93F64F8C}" type="pres">
      <dgm:prSet presAssocID="{37DA0ADB-5D8E-4DE8-BA08-234C519CCB4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335C806-DCAD-473B-A177-9AB3E347486C}" type="pres">
      <dgm:prSet presAssocID="{2699DE67-723B-45EE-BE34-4B9C39B048C8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9D6DEB6-57F9-4581-B2D5-895A78FD5417}" srcId="{37DA0ADB-5D8E-4DE8-BA08-234C519CCB4D}" destId="{2699DE67-723B-45EE-BE34-4B9C39B048C8}" srcOrd="0" destOrd="0" parTransId="{03D3377F-F759-4CD7-B642-7F6C18D8E456}" sibTransId="{67CB45A7-1FDD-4CE9-9374-A3FCF1E40D49}"/>
    <dgm:cxn modelId="{D630027E-7DAD-429D-A5F7-9B32BEA7DB06}" type="presOf" srcId="{37DA0ADB-5D8E-4DE8-BA08-234C519CCB4D}" destId="{F8476D35-CD64-4DA2-9F0D-4ABB93F64F8C}" srcOrd="0" destOrd="0" presId="urn:microsoft.com/office/officeart/2005/8/layout/vList2"/>
    <dgm:cxn modelId="{059C7C1A-CD74-43E0-BDA5-719654F7173F}" type="presOf" srcId="{2699DE67-723B-45EE-BE34-4B9C39B048C8}" destId="{9335C806-DCAD-473B-A177-9AB3E347486C}" srcOrd="0" destOrd="0" presId="urn:microsoft.com/office/officeart/2005/8/layout/vList2"/>
    <dgm:cxn modelId="{D246D624-1C10-46DC-A4F6-E5F4A037D5F2}" type="presParOf" srcId="{F8476D35-CD64-4DA2-9F0D-4ABB93F64F8C}" destId="{9335C806-DCAD-473B-A177-9AB3E347486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3A9EC6C-7530-474A-A057-1DE5CC12742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7F1F7A63-9956-4223-8728-F2B11D2EE52E}">
      <dgm:prSet/>
      <dgm:spPr/>
      <dgm:t>
        <a:bodyPr/>
        <a:lstStyle/>
        <a:p>
          <a:pPr rtl="0"/>
          <a:r>
            <a:rPr lang="ru-RU" b="1" dirty="0" smtClean="0"/>
            <a:t>Вот, вон,</a:t>
          </a:r>
          <a:endParaRPr lang="ru-RU" dirty="0"/>
        </a:p>
      </dgm:t>
    </dgm:pt>
    <dgm:pt modelId="{1D68F9D5-951C-4A18-BC7B-51678F7D33A3}" type="parTrans" cxnId="{886664F1-0E4E-4C42-B29C-171DEA07FF01}">
      <dgm:prSet/>
      <dgm:spPr/>
      <dgm:t>
        <a:bodyPr/>
        <a:lstStyle/>
        <a:p>
          <a:endParaRPr lang="ru-RU"/>
        </a:p>
      </dgm:t>
    </dgm:pt>
    <dgm:pt modelId="{D00B17F7-FC2B-4652-9162-1560B3B65B9E}" type="sibTrans" cxnId="{886664F1-0E4E-4C42-B29C-171DEA07FF01}">
      <dgm:prSet/>
      <dgm:spPr/>
      <dgm:t>
        <a:bodyPr/>
        <a:lstStyle/>
        <a:p>
          <a:endParaRPr lang="ru-RU"/>
        </a:p>
      </dgm:t>
    </dgm:pt>
    <dgm:pt modelId="{3475AB33-FEED-4630-8862-9D13A4CA017E}">
      <dgm:prSet/>
      <dgm:spPr/>
      <dgm:t>
        <a:bodyPr/>
        <a:lstStyle/>
        <a:p>
          <a:pPr rtl="0"/>
          <a:r>
            <a:rPr lang="ru-RU" b="1" dirty="0" smtClean="0"/>
            <a:t>Этот, тот</a:t>
          </a:r>
          <a:endParaRPr lang="ru-RU" b="1" dirty="0"/>
        </a:p>
      </dgm:t>
    </dgm:pt>
    <dgm:pt modelId="{5568CDA3-0633-47C2-9CCA-1A8FC61D8E0E}" type="parTrans" cxnId="{05267608-890C-4136-83A1-26822CEF19EB}">
      <dgm:prSet/>
      <dgm:spPr/>
      <dgm:t>
        <a:bodyPr/>
        <a:lstStyle/>
        <a:p>
          <a:endParaRPr lang="ru-RU"/>
        </a:p>
      </dgm:t>
    </dgm:pt>
    <dgm:pt modelId="{99743784-B114-46AB-AFF1-2D34E4EF9D1A}" type="sibTrans" cxnId="{05267608-890C-4136-83A1-26822CEF19EB}">
      <dgm:prSet/>
      <dgm:spPr/>
      <dgm:t>
        <a:bodyPr/>
        <a:lstStyle/>
        <a:p>
          <a:endParaRPr lang="ru-RU"/>
        </a:p>
      </dgm:t>
    </dgm:pt>
    <dgm:pt modelId="{E2EE2E69-50A9-43A7-9E1C-95DE2DBBFF6C}" type="pres">
      <dgm:prSet presAssocID="{33A9EC6C-7530-474A-A057-1DE5CC12742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4E50002-E0DE-402C-B559-CF67E3C13D7B}" type="pres">
      <dgm:prSet presAssocID="{7F1F7A63-9956-4223-8728-F2B11D2EE52E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519057-9296-436C-BF87-128747D1CEC0}" type="pres">
      <dgm:prSet presAssocID="{D00B17F7-FC2B-4652-9162-1560B3B65B9E}" presName="spacer" presStyleCnt="0"/>
      <dgm:spPr/>
    </dgm:pt>
    <dgm:pt modelId="{092D596A-18F0-45AD-96F4-954BAD85E2D8}" type="pres">
      <dgm:prSet presAssocID="{3475AB33-FEED-4630-8862-9D13A4CA017E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86664F1-0E4E-4C42-B29C-171DEA07FF01}" srcId="{33A9EC6C-7530-474A-A057-1DE5CC12742F}" destId="{7F1F7A63-9956-4223-8728-F2B11D2EE52E}" srcOrd="0" destOrd="0" parTransId="{1D68F9D5-951C-4A18-BC7B-51678F7D33A3}" sibTransId="{D00B17F7-FC2B-4652-9162-1560B3B65B9E}"/>
    <dgm:cxn modelId="{05267608-890C-4136-83A1-26822CEF19EB}" srcId="{33A9EC6C-7530-474A-A057-1DE5CC12742F}" destId="{3475AB33-FEED-4630-8862-9D13A4CA017E}" srcOrd="1" destOrd="0" parTransId="{5568CDA3-0633-47C2-9CCA-1A8FC61D8E0E}" sibTransId="{99743784-B114-46AB-AFF1-2D34E4EF9D1A}"/>
    <dgm:cxn modelId="{76058349-C26C-486A-8DFE-4121927F1C08}" type="presOf" srcId="{33A9EC6C-7530-474A-A057-1DE5CC12742F}" destId="{E2EE2E69-50A9-43A7-9E1C-95DE2DBBFF6C}" srcOrd="0" destOrd="0" presId="urn:microsoft.com/office/officeart/2005/8/layout/vList2"/>
    <dgm:cxn modelId="{FB2E9E0A-558E-436A-8040-297CB1836DE8}" type="presOf" srcId="{3475AB33-FEED-4630-8862-9D13A4CA017E}" destId="{092D596A-18F0-45AD-96F4-954BAD85E2D8}" srcOrd="0" destOrd="0" presId="urn:microsoft.com/office/officeart/2005/8/layout/vList2"/>
    <dgm:cxn modelId="{83E7EBED-8C01-4830-8B3A-908822974741}" type="presOf" srcId="{7F1F7A63-9956-4223-8728-F2B11D2EE52E}" destId="{D4E50002-E0DE-402C-B559-CF67E3C13D7B}" srcOrd="0" destOrd="0" presId="urn:microsoft.com/office/officeart/2005/8/layout/vList2"/>
    <dgm:cxn modelId="{1131FB6C-2027-488F-9980-AC1E4D2C9D0A}" type="presParOf" srcId="{E2EE2E69-50A9-43A7-9E1C-95DE2DBBFF6C}" destId="{D4E50002-E0DE-402C-B559-CF67E3C13D7B}" srcOrd="0" destOrd="0" presId="urn:microsoft.com/office/officeart/2005/8/layout/vList2"/>
    <dgm:cxn modelId="{FB4DE9D2-5996-4695-B4AE-BC832E8E46B2}" type="presParOf" srcId="{E2EE2E69-50A9-43A7-9E1C-95DE2DBBFF6C}" destId="{55519057-9296-436C-BF87-128747D1CEC0}" srcOrd="1" destOrd="0" presId="urn:microsoft.com/office/officeart/2005/8/layout/vList2"/>
    <dgm:cxn modelId="{16F98613-714E-427A-B062-3B83FE64F347}" type="presParOf" srcId="{E2EE2E69-50A9-43A7-9E1C-95DE2DBBFF6C}" destId="{092D596A-18F0-45AD-96F4-954BAD85E2D8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25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7A58675-981E-4C04-B5D2-EF3EFD385AE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8E20514A-F6F2-4D22-9F7F-5E438266B1D0}">
      <dgm:prSet/>
      <dgm:spPr/>
      <dgm:t>
        <a:bodyPr/>
        <a:lstStyle/>
        <a:p>
          <a:pPr rtl="0"/>
          <a:r>
            <a:rPr lang="ru-RU" b="1" dirty="0" smtClean="0"/>
            <a:t>Как, что за</a:t>
          </a:r>
          <a:endParaRPr lang="ru-RU" b="1" dirty="0"/>
        </a:p>
      </dgm:t>
    </dgm:pt>
    <dgm:pt modelId="{C160EA9D-8C6A-4511-83BB-8B7B91D29161}" type="parTrans" cxnId="{1D929986-989F-48E9-B2BB-0F496FAA23A0}">
      <dgm:prSet/>
      <dgm:spPr/>
      <dgm:t>
        <a:bodyPr/>
        <a:lstStyle/>
        <a:p>
          <a:endParaRPr lang="ru-RU"/>
        </a:p>
      </dgm:t>
    </dgm:pt>
    <dgm:pt modelId="{2B4BCCA1-520E-4989-B0A1-CBEA4ADD6AD8}" type="sibTrans" cxnId="{1D929986-989F-48E9-B2BB-0F496FAA23A0}">
      <dgm:prSet/>
      <dgm:spPr/>
      <dgm:t>
        <a:bodyPr/>
        <a:lstStyle/>
        <a:p>
          <a:endParaRPr lang="ru-RU"/>
        </a:p>
      </dgm:t>
    </dgm:pt>
    <dgm:pt modelId="{8C308E94-B8BA-4CAC-BA0C-3E580192C43B}" type="pres">
      <dgm:prSet presAssocID="{C7A58675-981E-4C04-B5D2-EF3EFD385AE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EBAF63C-E46B-434E-A853-DB889D65B0CB}" type="pres">
      <dgm:prSet presAssocID="{8E20514A-F6F2-4D22-9F7F-5E438266B1D0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BCD1463-FE75-4964-B120-7A4765BF2CD8}" type="presOf" srcId="{8E20514A-F6F2-4D22-9F7F-5E438266B1D0}" destId="{1EBAF63C-E46B-434E-A853-DB889D65B0CB}" srcOrd="0" destOrd="0" presId="urn:microsoft.com/office/officeart/2005/8/layout/vList2"/>
    <dgm:cxn modelId="{2381CAD1-9241-4672-A70A-E500A741DD15}" type="presOf" srcId="{C7A58675-981E-4C04-B5D2-EF3EFD385AE9}" destId="{8C308E94-B8BA-4CAC-BA0C-3E580192C43B}" srcOrd="0" destOrd="0" presId="urn:microsoft.com/office/officeart/2005/8/layout/vList2"/>
    <dgm:cxn modelId="{1D929986-989F-48E9-B2BB-0F496FAA23A0}" srcId="{C7A58675-981E-4C04-B5D2-EF3EFD385AE9}" destId="{8E20514A-F6F2-4D22-9F7F-5E438266B1D0}" srcOrd="0" destOrd="0" parTransId="{C160EA9D-8C6A-4511-83BB-8B7B91D29161}" sibTransId="{2B4BCCA1-520E-4989-B0A1-CBEA4ADD6AD8}"/>
    <dgm:cxn modelId="{6D96990E-1213-4AA7-B97A-CAD38A8E441B}" type="presParOf" srcId="{8C308E94-B8BA-4CAC-BA0C-3E580192C43B}" destId="{1EBAF63C-E46B-434E-A853-DB889D65B0C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30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789549C-C1B7-4457-AD63-19247861AF2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9E362DBA-43A3-45E9-AB1F-DB14E410D17A}">
      <dgm:prSet/>
      <dgm:spPr/>
      <dgm:t>
        <a:bodyPr/>
        <a:lstStyle/>
        <a:p>
          <a:pPr rtl="0"/>
          <a:r>
            <a:rPr lang="ru-RU" b="1" dirty="0" smtClean="0"/>
            <a:t>Ведь, же, то</a:t>
          </a:r>
          <a:endParaRPr lang="ru-RU" b="1" dirty="0"/>
        </a:p>
      </dgm:t>
    </dgm:pt>
    <dgm:pt modelId="{3969EB1E-B4B6-4949-A22B-0E45EF53AC59}" type="parTrans" cxnId="{AE8620EE-820A-46D8-9F81-BB6FD5298E92}">
      <dgm:prSet/>
      <dgm:spPr/>
      <dgm:t>
        <a:bodyPr/>
        <a:lstStyle/>
        <a:p>
          <a:endParaRPr lang="ru-RU"/>
        </a:p>
      </dgm:t>
    </dgm:pt>
    <dgm:pt modelId="{A5DF54FF-AF6A-466C-A5DF-E561553BFA07}" type="sibTrans" cxnId="{AE8620EE-820A-46D8-9F81-BB6FD5298E92}">
      <dgm:prSet/>
      <dgm:spPr/>
      <dgm:t>
        <a:bodyPr/>
        <a:lstStyle/>
        <a:p>
          <a:endParaRPr lang="ru-RU"/>
        </a:p>
      </dgm:t>
    </dgm:pt>
    <dgm:pt modelId="{038A517D-79B0-4954-99FB-FDDAD8C175F0}" type="pres">
      <dgm:prSet presAssocID="{8789549C-C1B7-4457-AD63-19247861AF2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2A23140-41D3-40CF-A30D-8FB01C81C792}" type="pres">
      <dgm:prSet presAssocID="{9E362DBA-43A3-45E9-AB1F-DB14E410D17A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B9AE8EB-54B2-4E43-9A21-942AC832E372}" type="presOf" srcId="{8789549C-C1B7-4457-AD63-19247861AF29}" destId="{038A517D-79B0-4954-99FB-FDDAD8C175F0}" srcOrd="0" destOrd="0" presId="urn:microsoft.com/office/officeart/2005/8/layout/vList2"/>
    <dgm:cxn modelId="{AE8620EE-820A-46D8-9F81-BB6FD5298E92}" srcId="{8789549C-C1B7-4457-AD63-19247861AF29}" destId="{9E362DBA-43A3-45E9-AB1F-DB14E410D17A}" srcOrd="0" destOrd="0" parTransId="{3969EB1E-B4B6-4949-A22B-0E45EF53AC59}" sibTransId="{A5DF54FF-AF6A-466C-A5DF-E561553BFA07}"/>
    <dgm:cxn modelId="{197C04B9-EA0E-48A9-B33A-C41DE70CD287}" type="presOf" srcId="{9E362DBA-43A3-45E9-AB1F-DB14E410D17A}" destId="{92A23140-41D3-40CF-A30D-8FB01C81C792}" srcOrd="0" destOrd="0" presId="urn:microsoft.com/office/officeart/2005/8/layout/vList2"/>
    <dgm:cxn modelId="{1E3C9704-B7B2-4B8C-B7E3-9660F6506D54}" type="presParOf" srcId="{038A517D-79B0-4954-99FB-FDDAD8C175F0}" destId="{92A23140-41D3-40CF-A30D-8FB01C81C79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3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335C806-DCAD-473B-A177-9AB3E347486C}">
      <dsp:nvSpPr>
        <dsp:cNvPr id="0" name=""/>
        <dsp:cNvSpPr/>
      </dsp:nvSpPr>
      <dsp:spPr>
        <a:xfrm>
          <a:off x="0" y="1382"/>
          <a:ext cx="2523448" cy="3357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Ли, разве, неужели</a:t>
          </a:r>
          <a:endParaRPr lang="ru-RU" sz="1400" b="1" kern="1200" dirty="0"/>
        </a:p>
      </dsp:txBody>
      <dsp:txXfrm>
        <a:off x="0" y="1382"/>
        <a:ext cx="2523448" cy="33579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4E50002-E0DE-402C-B559-CF67E3C13D7B}">
      <dsp:nvSpPr>
        <dsp:cNvPr id="0" name=""/>
        <dsp:cNvSpPr/>
      </dsp:nvSpPr>
      <dsp:spPr>
        <a:xfrm>
          <a:off x="0" y="12712"/>
          <a:ext cx="1239442" cy="2638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/>
            <a:t>Вот, вон,</a:t>
          </a:r>
          <a:endParaRPr lang="ru-RU" sz="1100" kern="1200" dirty="0"/>
        </a:p>
      </dsp:txBody>
      <dsp:txXfrm>
        <a:off x="0" y="12712"/>
        <a:ext cx="1239442" cy="263835"/>
      </dsp:txXfrm>
    </dsp:sp>
    <dsp:sp modelId="{092D596A-18F0-45AD-96F4-954BAD85E2D8}">
      <dsp:nvSpPr>
        <dsp:cNvPr id="0" name=""/>
        <dsp:cNvSpPr/>
      </dsp:nvSpPr>
      <dsp:spPr>
        <a:xfrm>
          <a:off x="0" y="308227"/>
          <a:ext cx="1239442" cy="2638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/>
            <a:t>Этот, тот</a:t>
          </a:r>
          <a:endParaRPr lang="ru-RU" sz="1100" b="1" kern="1200" dirty="0"/>
        </a:p>
      </dsp:txBody>
      <dsp:txXfrm>
        <a:off x="0" y="308227"/>
        <a:ext cx="1239442" cy="263835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EBAF63C-E46B-434E-A853-DB889D65B0CB}">
      <dsp:nvSpPr>
        <dsp:cNvPr id="0" name=""/>
        <dsp:cNvSpPr/>
      </dsp:nvSpPr>
      <dsp:spPr>
        <a:xfrm>
          <a:off x="0" y="1382"/>
          <a:ext cx="1484700" cy="3357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Как, что за</a:t>
          </a:r>
          <a:endParaRPr lang="ru-RU" sz="1400" b="1" kern="1200" dirty="0"/>
        </a:p>
      </dsp:txBody>
      <dsp:txXfrm>
        <a:off x="0" y="1382"/>
        <a:ext cx="1484700" cy="33579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2A23140-41D3-40CF-A30D-8FB01C81C792}">
      <dsp:nvSpPr>
        <dsp:cNvPr id="0" name=""/>
        <dsp:cNvSpPr/>
      </dsp:nvSpPr>
      <dsp:spPr>
        <a:xfrm>
          <a:off x="0" y="1382"/>
          <a:ext cx="1635383" cy="3357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Ведь, же, то</a:t>
          </a:r>
          <a:endParaRPr lang="ru-RU" sz="1400" b="1" kern="1200" dirty="0"/>
        </a:p>
      </dsp:txBody>
      <dsp:txXfrm>
        <a:off x="0" y="1382"/>
        <a:ext cx="1635383" cy="3357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.xml"/><Relationship Id="rId13" Type="http://schemas.openxmlformats.org/officeDocument/2006/relationships/hyperlink" Target="http://images.yandex.ru/yandsearch?text=%D0%B4%D0%BE%D0%BC%D0%B8%D0%BA%20%D0%B4%D0%B5%D1%80%D0%B5%D0%B2%D0%B5%D0%BD%D1%81%D0%BA%D0%B8%D0%B9%20%D0%BA%D0%B0%D1%80%D1%82%D0%B8%D0%BD%D0%BA%D0%B8&amp;img_url=http://foto.mag.tc/d/7523-2/IMG_9815.JPG&amp;pos=24&amp;rpt=simage" TargetMode="External"/><Relationship Id="rId18" Type="http://schemas.openxmlformats.org/officeDocument/2006/relationships/image" Target="../media/image13.jpeg"/><Relationship Id="rId26" Type="http://schemas.openxmlformats.org/officeDocument/2006/relationships/diagramData" Target="../diagrams/data3.xml"/><Relationship Id="rId3" Type="http://schemas.openxmlformats.org/officeDocument/2006/relationships/image" Target="../media/image8.jpeg"/><Relationship Id="rId21" Type="http://schemas.openxmlformats.org/officeDocument/2006/relationships/diagramData" Target="../diagrams/data2.xml"/><Relationship Id="rId34" Type="http://schemas.openxmlformats.org/officeDocument/2006/relationships/diagramColors" Target="../diagrams/colors4.xml"/><Relationship Id="rId7" Type="http://schemas.openxmlformats.org/officeDocument/2006/relationships/image" Target="../media/image10.jpeg"/><Relationship Id="rId12" Type="http://schemas.microsoft.com/office/2007/relationships/diagramDrawing" Target="../diagrams/drawing1.xml"/><Relationship Id="rId17" Type="http://schemas.openxmlformats.org/officeDocument/2006/relationships/hyperlink" Target="http://images.yandex.ru/yandsearch?text=%D0%B4%D0%BE%D0%BC%D0%B8%D0%BA%20%D0%B4%D0%B5%D1%80%D0%B5%D0%B2%D0%B5%D0%BD%D1%81%D0%BA%D0%B8%D0%B9%20%D0%BA%D0%B0%D1%80%D1%82%D0%B8%D0%BD%D0%BA%D0%B8&amp;img_url=http://novostivl.ru/files/files/41/30141.jpg&amp;pos=0&amp;rpt=simage" TargetMode="External"/><Relationship Id="rId25" Type="http://schemas.microsoft.com/office/2007/relationships/diagramDrawing" Target="../diagrams/drawing2.xml"/><Relationship Id="rId33" Type="http://schemas.openxmlformats.org/officeDocument/2006/relationships/diagramQuickStyle" Target="../diagrams/quickStyle4.xml"/><Relationship Id="rId2" Type="http://schemas.openxmlformats.org/officeDocument/2006/relationships/hyperlink" Target="http://images.yandex.ru/yandsearch?p=3&amp;text=%D0%B4%D0%BE%D0%BC%D0%B8%D0%BA%20%D0%B4%D0%B5%D1%80%D0%B5%D0%B2%D0%B5%D0%BD%D1%81%D0%BA%D0%B8%D0%B9%20%D0%BA%D0%B0%D1%80%D1%82%D0%B8%D0%BD%D0%BA%D0%B8&amp;img_url=http://s17.rimg.info/c11d7f7348e30227082f7301aed2a145.gif&amp;pos=111&amp;rpt=simage" TargetMode="External"/><Relationship Id="rId16" Type="http://schemas.openxmlformats.org/officeDocument/2006/relationships/image" Target="../media/image12.jpeg"/><Relationship Id="rId20" Type="http://schemas.openxmlformats.org/officeDocument/2006/relationships/image" Target="../media/image14.jpeg"/><Relationship Id="rId29" Type="http://schemas.openxmlformats.org/officeDocument/2006/relationships/diagramColors" Target="../diagrams/colors3.xm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images.yandex.ru/yandsearch?p=1&amp;text=%D0%B4%D0%BE%D0%BC%D0%B8%D0%BA%20%D0%B4%D0%B5%D1%80%D0%B5%D0%B2%D0%B5%D0%BD%D1%81%D0%BA%D0%B8%D0%B9%20%D0%BA%D0%B0%D1%80%D1%82%D0%B8%D0%BD%D0%BA%D0%B8&amp;img_url=http://shkolazhizni.ru/img/content/i2/2132.jpg&amp;pos=58&amp;rpt=simage" TargetMode="External"/><Relationship Id="rId11" Type="http://schemas.openxmlformats.org/officeDocument/2006/relationships/diagramColors" Target="../diagrams/colors1.xml"/><Relationship Id="rId24" Type="http://schemas.openxmlformats.org/officeDocument/2006/relationships/diagramColors" Target="../diagrams/colors2.xml"/><Relationship Id="rId32" Type="http://schemas.openxmlformats.org/officeDocument/2006/relationships/diagramLayout" Target="../diagrams/layout4.xml"/><Relationship Id="rId5" Type="http://schemas.openxmlformats.org/officeDocument/2006/relationships/image" Target="../media/image9.jpeg"/><Relationship Id="rId15" Type="http://schemas.openxmlformats.org/officeDocument/2006/relationships/hyperlink" Target="http://images.yandex.ru/yandsearch?text=%D0%B4%D0%BE%D0%BC%D0%B8%D0%BA%20%D0%B4%D0%B5%D1%80%D0%B5%D0%B2%D0%B5%D0%BD%D1%81%D0%BA%D0%B8%D0%B9%20%D0%BA%D0%B0%D1%80%D1%82%D0%B8%D0%BD%D0%BA%D0%B8&amp;img_url=http://timbau.ru/uploads/posts/2009-08/1251747626_domik-v-derevne.jpg&amp;pos=25&amp;rpt=simage" TargetMode="External"/><Relationship Id="rId23" Type="http://schemas.openxmlformats.org/officeDocument/2006/relationships/diagramQuickStyle" Target="../diagrams/quickStyle2.xml"/><Relationship Id="rId28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1.xml"/><Relationship Id="rId19" Type="http://schemas.openxmlformats.org/officeDocument/2006/relationships/hyperlink" Target="http://images.yandex.ru/yandsearch?p=2&amp;text=%D0%B4%D0%BE%D0%BC%D0%B8%D0%BA%20%D0%B4%D0%B5%D1%80%D0%B5%D0%B2%D0%B5%D0%BD%D1%81%D0%BA%D0%B8%D0%B9%20%D0%BA%D0%B0%D1%80%D1%82%D0%B8%D0%BD%D0%BA%D0%B8&amp;img_url=http://www.irn.ru/img/content/Image/09.08/dom.jpg&amp;pos=84&amp;rpt=simage" TargetMode="External"/><Relationship Id="rId31" Type="http://schemas.openxmlformats.org/officeDocument/2006/relationships/diagramData" Target="../diagrams/data4.xml"/><Relationship Id="rId4" Type="http://schemas.openxmlformats.org/officeDocument/2006/relationships/hyperlink" Target="http://images.yandex.ru/yandsearch?text=%D0%B4%D0%BE%D0%BC%D0%B8%D0%BA%20%D0%B4%D0%B5%D1%80%D0%B5%D0%B2%D0%B5%D0%BD%D1%81%D0%BA%D0%B8%D0%B9%20%D0%BA%D0%B0%D1%80%D1%82%D0%B8%D0%BD%D0%BA%D0%B8&amp;img_url=http://img-fotki.yandex.ru/get/13/elisevna.0/0_7611_b5e873f4_XL&amp;pos=8&amp;rpt=simage" TargetMode="External"/><Relationship Id="rId9" Type="http://schemas.openxmlformats.org/officeDocument/2006/relationships/diagramLayout" Target="../diagrams/layout1.xml"/><Relationship Id="rId14" Type="http://schemas.openxmlformats.org/officeDocument/2006/relationships/image" Target="../media/image11.jpeg"/><Relationship Id="rId22" Type="http://schemas.openxmlformats.org/officeDocument/2006/relationships/diagramLayout" Target="../diagrams/layout2.xml"/><Relationship Id="rId27" Type="http://schemas.openxmlformats.org/officeDocument/2006/relationships/diagramLayout" Target="../diagrams/layout3.xml"/><Relationship Id="rId30" Type="http://schemas.microsoft.com/office/2007/relationships/diagramDrawing" Target="../diagrams/drawing3.xml"/><Relationship Id="rId35" Type="http://schemas.microsoft.com/office/2007/relationships/diagramDrawing" Target="../diagrams/drawing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hyperlink" Target="http://images.yandex.ru/yandsearch?p=2&amp;text=%D1%85%D0%B2%D0%BE%D1%81%D1%82%20%D1%83%D1%85%D0%BE%D0%B4%D1%8F%D1%89%D0%B5%D0%B3%D0%BE%20%D0%BF%D0%BE%D0%B5%D0%B7%D0%B4%D0%B0%20%20%D0%BA%D0%B0%D1%80%D1%82%D0%B8%D0%BD%D0%BA%D0%B0&amp;img_url=http://images2.wikia.nocookie.net/__cb20110409135212/fairytail/images/7/7a/Train_Station.jpg&amp;pos=81&amp;rpt=simage" TargetMode="Externa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yandex.ru/yandsearch?text=%D0%BF%D1%83%D1%88%D0%BA%D0%B8%D0%BD%20%D1%81%D0%BA%D0%B0%D0%B7%D0%BA%D0%B8%20%20%D0%BA%D0%BE%D0%BF%D0%B8%D1%80%D0%BE%D0%B2%D0%B0%D1%82%D1%8C&amp;img_url=http://gifakt.ru/wp-content/uploads/2012/04/22ld6.jpg&amp;pos=5&amp;rpt=simage" TargetMode="External"/><Relationship Id="rId13" Type="http://schemas.openxmlformats.org/officeDocument/2006/relationships/image" Target="../media/image21.jpeg"/><Relationship Id="rId3" Type="http://schemas.openxmlformats.org/officeDocument/2006/relationships/image" Target="../media/image16.jpeg"/><Relationship Id="rId7" Type="http://schemas.openxmlformats.org/officeDocument/2006/relationships/image" Target="../media/image18.jpeg"/><Relationship Id="rId12" Type="http://schemas.openxmlformats.org/officeDocument/2006/relationships/hyperlink" Target="http://images.yandex.ru/yandsearch?p=1&amp;text=%D0%BF%D1%83%D1%88%D0%BA%D0%B8%D0%BD%20%D1%81%D0%BA%D0%B0%D0%B7%D0%BA%D0%B8%20%20%D0%BA%D0%BE%D0%BF%D0%B8%D1%80%D0%BE%D0%B2%D0%B0%D1%82%D1%8C&amp;img_url=http://skypeconsultants.org/gallery/albums/userpics/10001/thumb_tzar2.jpg&amp;pos=50&amp;rpt=simage" TargetMode="External"/><Relationship Id="rId2" Type="http://schemas.openxmlformats.org/officeDocument/2006/relationships/hyperlink" Target="http://images.yandex.ru/yandsearch?text=%D0%BF%D1%83%D1%88%D0%BA%D0%B8%D0%BD%20%D0%BF%D0%BE%D1%80%D1%82%D1%80%D0%B5%D1%82%20%D0%BA%D0%BE%D0%BF%D0%B8%D1%80%D0%BE%D0%B2%D0%B0%D1%82%D1%8C&amp;img_url=http://holiday.meta.ua/image/all/pushkin.jpg&amp;pos=1&amp;rpt=simage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images.yandex.ru/yandsearch?text=%D0%BF%D1%83%D1%88%D0%BA%D0%B8%D0%BD%20%D1%81%D0%BA%D0%B0%D0%B7%D0%BA%D0%B8%20%20%D0%BA%D0%BE%D0%BF%D0%B8%D1%80%D0%BE%D0%B2%D0%B0%D1%82%D1%8C&amp;img_url=http://lib.ru/LITRA/PUSHKIN/saltan/saltan03.jpg&amp;pos=1&amp;rpt=simage" TargetMode="External"/><Relationship Id="rId11" Type="http://schemas.openxmlformats.org/officeDocument/2006/relationships/image" Target="../media/image20.jpeg"/><Relationship Id="rId5" Type="http://schemas.openxmlformats.org/officeDocument/2006/relationships/image" Target="../media/image17.jpeg"/><Relationship Id="rId10" Type="http://schemas.openxmlformats.org/officeDocument/2006/relationships/hyperlink" Target="http://images.yandex.ru/yandsearch?p=1&amp;text=%D0%BF%D1%83%D1%88%D0%BA%D0%B8%D0%BD%20%D1%81%D0%BA%D0%B0%D0%B7%D0%BA%D0%B8%20%20%D0%BA%D0%BE%D0%BF%D0%B8%D1%80%D0%BE%D0%B2%D0%B0%D1%82%D1%8C&amp;img_url=http://multiki.arjlover.net/ap/skazka.o.rybake.i.rybke.avi/skazka.o.rybake.i.rybke.avi.image4.jpg&amp;pos=40&amp;rpt=simage" TargetMode="External"/><Relationship Id="rId4" Type="http://schemas.openxmlformats.org/officeDocument/2006/relationships/hyperlink" Target="http://images.yandex.ru/yandsearch?text=%D0%BF%D1%83%D1%88%D0%BA%D0%B8%D0%BD%20%D1%81%D0%BA%D0%B0%D0%B7%D0%BA%D0%B8%20%20%D0%BA%D0%BE%D0%BF%D0%B8%D1%80%D0%BE%D0%B2%D0%B0%D1%82%D1%8C&amp;img_url=http://www.detochki.su/Skazka.O.Tsare.Saltane.jpg&amp;pos=0&amp;rpt=simage" TargetMode="External"/><Relationship Id="rId9" Type="http://schemas.openxmlformats.org/officeDocument/2006/relationships/image" Target="../media/image19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hyperlink" Target="http://images.yandex.ru/yandsearch?p=3&amp;text=%D0%B4%D0%B5%D1%82%D0%B8%20%D0%BE%20%D1%81%D0%BA%D0%B0%D0%B7%D0%BA%D0%B0%D1%85%20%D0%BF%D1%83%D1%88%D0%BA%D0%B8%D0%BD%D0%B0&amp;img_url=http://sheba.spb.ru/skaz/img/somc7b.jpg&amp;pos=97&amp;rpt=simage" TargetMode="Externa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7" Type="http://schemas.openxmlformats.org/officeDocument/2006/relationships/image" Target="../media/image25.jpeg"/><Relationship Id="rId2" Type="http://schemas.openxmlformats.org/officeDocument/2006/relationships/hyperlink" Target="http://images.yandex.ru/yandsearch?p=1&amp;text=%D1%81%D0%BA%D0%B0%D0%B7%D0%BA%D0%B0%20%D0%BE%20%D1%86%D0%B0%D1%80%D0%B5%20%D1%81%D0%B0%D0%BB%D1%82%D0%B0%D0%BD%D0%B5&amp;img_url=http://img0.liveinternet.ru/images/attach/c/0/52/328/52328300_1260619237_18.jpg&amp;pos=31&amp;rpt=simage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images.yandex.ru/yandsearch?p=3&amp;text=%D1%81%D0%BA%D0%B0%D0%B7%D0%BA%D0%B0%20%D0%BE%20%D1%86%D0%B0%D1%80%D0%B5%20%D1%81%D0%B0%D0%BB%D1%82%D0%B0%D0%BD%D0%B5&amp;img_url=http://nevsepic.com.ua/uploads/posts/2011-03/1300819474_9_nevsepic.com.ua.jpg&amp;pos=105&amp;rpt=simage" TargetMode="External"/><Relationship Id="rId5" Type="http://schemas.openxmlformats.org/officeDocument/2006/relationships/image" Target="../media/image24.jpeg"/><Relationship Id="rId4" Type="http://schemas.openxmlformats.org/officeDocument/2006/relationships/hyperlink" Target="http://images.yandex.ru/yandsearch?p=4&amp;text=%D1%81%D0%BA%D0%B0%D0%B7%D0%BA%D0%B0%20%D0%BE%20%D1%86%D0%B0%D1%80%D0%B5%20%D1%81%D0%B0%D0%BB%D1%82%D0%B0%D0%BD%D0%B5&amp;img_url=http://litera-puschkin.narod.ru/images/p13_ss851639.jpg&amp;pos=128&amp;rpt=simage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hyperlink" Target="http://images.yandex.ru/yandsearch?text=%D1%82%D1%80%D0%B8%20%D0%B1%D0%BE%D0%B3%D0%B0%D1%82%D1%8B%D1%80%D1%8F%20%D0%BA%D0%B0%D1%80%D1%82%D0%B8%D0%BD%D0%B0%20%D0%BA%D0%BE%D0%BF%D0%B8%D1%80%D0%BE%D0%B2%D0%B0%D1%82%D1%8C&amp;noreask=1&amp;img_url=http://www.art-portrets.ru/art/bogatyri_vasnetsov.jpg&amp;pos=8&amp;rpt=simage&amp;lr=11043" TargetMode="Externa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http://images.yandex.ru/yandsearch?text=%D0%B4%D0%B5%D1%82%D1%81%D0%BA%D0%B0%D1%8F%20%D0%BA%D0%B0%D1%80%D1%82%D0%B8%D0%BD%D0%BA%D0%B0%20%D0%B5%D1%81%D0%BB%D0%B8%20%D0%B1%D1%8B%20%D1%8F%20%D0%B1%D1%8B%D0%BB%20%D0%B2%D0%B7%D1%80%D0%BE%D1%81%D0%BB%D1%8B%D0%BC&amp;img_url=http://www.skazka.uz/skaz.jpg&amp;pos=27&amp;rpt=simage" TargetMode="External"/><Relationship Id="rId7" Type="http://schemas.openxmlformats.org/officeDocument/2006/relationships/hyperlink" Target="http://images.yandex.ru/yandsearch?p=2&amp;text=%D1%84%D0%BE%D1%82%D0%BE%D0%B3%D1%80%D0%B0%D1%84%D0%B8%D1%8F%20%D0%B2%D1%80%D0%B0%D1%87&amp;img_url=http://dg52.odnoklassniki.ru/getImage?photoId=383661730659&amp;photoType=6&amp;pos=67&amp;rpt=simage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hyperlink" Target="http://images.yandex.ru/yandsearch?p=3&amp;text=%D0%B4%D0%B5%D1%82%D1%81%D0%BA%D0%B0%D1%8F%20%D0%BA%D0%B0%D1%80%D1%82%D0%B8%D0%BD%D0%BA%D0%B0%20%20%D1%85%D1%83%D0%B4%D0%BE%D0%B6%D0%BD%D0%B8%D0%BA&amp;noreask=1&amp;img_url=http://blog.amin.org/moh1/files/2010/08/image016.jpg&amp;pos=114&amp;rpt=simage&amp;lr=11043" TargetMode="External"/><Relationship Id="rId10" Type="http://schemas.openxmlformats.org/officeDocument/2006/relationships/image" Target="../media/image6.jpeg"/><Relationship Id="rId4" Type="http://schemas.openxmlformats.org/officeDocument/2006/relationships/image" Target="../media/image3.jpeg"/><Relationship Id="rId9" Type="http://schemas.openxmlformats.org/officeDocument/2006/relationships/hyperlink" Target="http://images.yandex.ru/yandsearch?p=3&amp;text=%D1%84%D0%BE%D1%82%D0%BE%D0%B3%D1%80%D0%B0%D1%84%D0%B8%D1%8F%20%D1%85%D1%83%D0%B4%D0%BE%D0%B6%D0%BD%D0%B8%D0%BA&amp;img_url=http://img-fotki.yandex.ru/get/51/haljava2009.0/0_fe26_a8beb4db_XL&amp;pos=93&amp;rpt=simage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hyperlink" Target="http://images.yandex.ru/yandsearch?p=2&amp;text=%D0%B4%D0%B5%D1%82%D0%B8%20%D0%BE%20%D1%81%D0%BA%D0%B0%D0%B7%D0%BA%D0%B0%D1%85%20%D0%BF%D1%83%D1%88%D0%BA%D0%B8%D0%BD%D0%B0&amp;img_url=http://img1.liveinternet.ru/images/attach/c/5/88/334/88334349_large_2425292.jpg&amp;pos=84&amp;rpt=simage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images.yandex.ru/yandsearch?text=%D1%81%D0%B2%D1%8F%D1%82%D0%BE%D0%B5%20%D0%B1%D1%80%D0%B0%D1%82%D1%81%D1%82%D0%B2%D0%BE%20%20%D0%BF%D1%83%D1%88%D0%BA%D0%B8%D0%BD%D0%B0&amp;img_url=http://pics.livejournal.com/pro100_mica/pic/008k3akz/s320x240&amp;pos=2&amp;rpt=simage" TargetMode="Externa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722376" y="548680"/>
            <a:ext cx="7772400" cy="3312368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МБОУ СО Красновская школа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Урок русского языка в 7 классе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Тема: Значение частиц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722376" y="4653136"/>
            <a:ext cx="7772400" cy="1296144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Учитель русского языка и литературы высшей квалификационной категории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Ярославцева Наталья Николаевна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8090096" cy="541892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Тема: 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Значение 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частиц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Цель урока:</a:t>
            </a:r>
          </a:p>
          <a:p>
            <a:pPr>
              <a:buNone/>
            </a:pP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знать: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значение частиц,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роль частиц в тексте;</a:t>
            </a:r>
          </a:p>
          <a:p>
            <a:pPr>
              <a:buNone/>
            </a:pP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уметь: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определять роль частиц в тексте,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употреблять частицы в конкретной речевой ситуации</a:t>
            </a:r>
          </a:p>
          <a:p>
            <a:pPr>
              <a:buNone/>
            </a:pP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 rot="10800000" flipV="1">
            <a:off x="539552" y="1772816"/>
            <a:ext cx="8082100" cy="1134573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      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   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         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899592" y="1196752"/>
            <a:ext cx="1935146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400" b="1" i="1" u="sng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Вопросительные</a:t>
            </a:r>
            <a:endParaRPr lang="ru-RU" sz="1400" b="1" i="1" u="sng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228184" y="1052736"/>
            <a:ext cx="1871025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600" b="1" i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Указательные</a:t>
            </a:r>
            <a:endParaRPr lang="ru-RU" sz="1600" b="1" i="1" u="sng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55576" y="3789040"/>
            <a:ext cx="2055371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400" b="1" i="1" u="sng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Восклицательные</a:t>
            </a:r>
            <a:endParaRPr lang="ru-RU" sz="1400" b="1" i="1" u="sng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300192" y="3861048"/>
            <a:ext cx="1686679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400" b="1" i="1" u="sng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Усилительные</a:t>
            </a:r>
            <a:endParaRPr lang="ru-RU" sz="1400" b="1" i="1" u="sng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5122" name="Picture 2" descr="http://im4-tub-ru.yandex.net/i?id=340489941-56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7864" y="1052736"/>
            <a:ext cx="1905000" cy="1428750"/>
          </a:xfrm>
          <a:prstGeom prst="rect">
            <a:avLst/>
          </a:prstGeom>
          <a:noFill/>
        </p:spPr>
      </p:pic>
      <p:pic>
        <p:nvPicPr>
          <p:cNvPr id="5124" name="Picture 4" descr="http://im5-tub-ru.yandex.net/i?id=179440499-01-72&amp;n=21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47864" y="2996952"/>
            <a:ext cx="1905000" cy="1428750"/>
          </a:xfrm>
          <a:prstGeom prst="rect">
            <a:avLst/>
          </a:prstGeom>
          <a:noFill/>
        </p:spPr>
      </p:pic>
      <p:pic>
        <p:nvPicPr>
          <p:cNvPr id="5126" name="Picture 6" descr="http://im6-tub-ru.yandex.net/i?id=110947040-02-72&amp;n=21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99592" y="2060848"/>
            <a:ext cx="1819275" cy="1428750"/>
          </a:xfrm>
          <a:prstGeom prst="rect">
            <a:avLst/>
          </a:prstGeom>
          <a:noFill/>
        </p:spPr>
      </p:pic>
      <p:graphicFrame>
        <p:nvGraphicFramePr>
          <p:cNvPr id="26" name="Схема 25"/>
          <p:cNvGraphicFramePr/>
          <p:nvPr/>
        </p:nvGraphicFramePr>
        <p:xfrm>
          <a:off x="539552" y="1628800"/>
          <a:ext cx="2523448" cy="3385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pic>
        <p:nvPicPr>
          <p:cNvPr id="5130" name="Picture 10" descr="http://im0-tub-ru.yandex.net/i?id=100199396-16-72&amp;n=21">
            <a:hlinkClick r:id="rId13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156176" y="2204864"/>
            <a:ext cx="1905000" cy="1428750"/>
          </a:xfrm>
          <a:prstGeom prst="rect">
            <a:avLst/>
          </a:prstGeom>
          <a:noFill/>
        </p:spPr>
      </p:pic>
      <p:pic>
        <p:nvPicPr>
          <p:cNvPr id="5132" name="Picture 12" descr="http://im3-tub-ru.yandex.net/i?id=51838994-02-72&amp;n=21">
            <a:hlinkClick r:id="rId15"/>
          </p:cNvPr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6228184" y="4581128"/>
            <a:ext cx="1905000" cy="1428750"/>
          </a:xfrm>
          <a:prstGeom prst="rect">
            <a:avLst/>
          </a:prstGeom>
          <a:noFill/>
        </p:spPr>
      </p:pic>
      <p:pic>
        <p:nvPicPr>
          <p:cNvPr id="5134" name="Picture 14" descr="http://im6-tub-ru.yandex.net/i?id=38514639-29-72&amp;n=21">
            <a:hlinkClick r:id="rId17"/>
          </p:cNvPr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827584" y="4509120"/>
            <a:ext cx="1905000" cy="1428750"/>
          </a:xfrm>
          <a:prstGeom prst="rect">
            <a:avLst/>
          </a:prstGeom>
          <a:noFill/>
        </p:spPr>
      </p:pic>
      <p:pic>
        <p:nvPicPr>
          <p:cNvPr id="5136" name="Picture 16" descr="http://im0-tub-ru.yandex.net/i?id=102271749-67-72&amp;n=21">
            <a:hlinkClick r:id="rId19"/>
          </p:cNvPr>
          <p:cNvPicPr>
            <a:picLocks noChangeAspect="1" noChangeArrowheads="1"/>
          </p:cNvPicPr>
          <p:nvPr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3347864" y="4869160"/>
            <a:ext cx="1905000" cy="1428750"/>
          </a:xfrm>
          <a:prstGeom prst="rect">
            <a:avLst/>
          </a:prstGeom>
          <a:noFill/>
        </p:spPr>
      </p:pic>
      <p:sp>
        <p:nvSpPr>
          <p:cNvPr id="22" name="Прямоугольник 21"/>
          <p:cNvSpPr/>
          <p:nvPr/>
        </p:nvSpPr>
        <p:spPr>
          <a:xfrm>
            <a:off x="2771800" y="260648"/>
            <a:ext cx="307648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Улица частиц</a:t>
            </a:r>
            <a:endParaRPr lang="ru-RU" sz="28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3">
                  <a:lumMod val="60000"/>
                  <a:lumOff val="40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graphicFrame>
        <p:nvGraphicFramePr>
          <p:cNvPr id="27" name="Схема 26"/>
          <p:cNvGraphicFramePr/>
          <p:nvPr/>
        </p:nvGraphicFramePr>
        <p:xfrm>
          <a:off x="6516216" y="1484784"/>
          <a:ext cx="1239442" cy="5847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1" r:lo="rId22" r:qs="rId23" r:cs="rId24"/>
          </a:graphicData>
        </a:graphic>
      </p:graphicFrame>
      <p:graphicFrame>
        <p:nvGraphicFramePr>
          <p:cNvPr id="30" name="Схема 29"/>
          <p:cNvGraphicFramePr/>
          <p:nvPr/>
        </p:nvGraphicFramePr>
        <p:xfrm>
          <a:off x="1043608" y="4149080"/>
          <a:ext cx="1484701" cy="3385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6" r:lo="rId27" r:qs="rId28" r:cs="rId29"/>
          </a:graphicData>
        </a:graphic>
      </p:graphicFrame>
      <p:graphicFrame>
        <p:nvGraphicFramePr>
          <p:cNvPr id="29" name="Схема 28"/>
          <p:cNvGraphicFramePr/>
          <p:nvPr/>
        </p:nvGraphicFramePr>
        <p:xfrm>
          <a:off x="6300192" y="4221088"/>
          <a:ext cx="1635384" cy="3385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1" r:lo="rId32" r:qs="rId33" r:cs="rId34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7514032" cy="43891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-  П?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-  П.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-  Разве поезд ушёл?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- Да, ушёл.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4" name="Picture 2" descr="http://im2-tub-ru.yandex.net/i?id=528110001-67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4048" y="3356992"/>
            <a:ext cx="3096344" cy="23762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260648"/>
            <a:ext cx="8183880" cy="5400600"/>
          </a:xfrm>
        </p:spPr>
        <p:txBody>
          <a:bodyPr>
            <a:normAutofit/>
          </a:bodyPr>
          <a:lstStyle/>
          <a:p>
            <a:r>
              <a:rPr lang="ru-RU" dirty="0" smtClean="0"/>
              <a:t>Неужели – слитно</a:t>
            </a:r>
            <a:br>
              <a:rPr lang="ru-RU" dirty="0" smtClean="0"/>
            </a:br>
            <a:r>
              <a:rPr lang="ru-RU" dirty="0" err="1" smtClean="0"/>
              <a:t>ка</a:t>
            </a:r>
            <a:r>
              <a:rPr lang="ru-RU" dirty="0" smtClean="0"/>
              <a:t> – через дефис: прочитай-ка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то (в разговорной речи) – через дефис: книгу-то прочитай</a:t>
            </a:r>
            <a:br>
              <a:rPr lang="ru-RU" dirty="0" smtClean="0"/>
            </a:br>
            <a:r>
              <a:rPr lang="ru-RU" dirty="0" smtClean="0"/>
              <a:t>всё-таки: всё-таки выучил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Правописание частиц: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 я люблю поэзию Пушкина!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 прекрасна поэзия Пушкина!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 много ты знаешь о Пушкине!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1403648" y="2060848"/>
            <a:ext cx="15121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1331640" y="2564904"/>
            <a:ext cx="33843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275856" y="3212976"/>
            <a:ext cx="12961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2627784" y="3068960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1331640" y="2708920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1691680" y="2132856"/>
            <a:ext cx="13681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1763688" y="213285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 descr="http://im0-tub-ru.yandex.net/i?id=98482474-71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7904" y="3789040"/>
            <a:ext cx="2016224" cy="2088232"/>
          </a:xfrm>
          <a:prstGeom prst="rect">
            <a:avLst/>
          </a:prstGeom>
          <a:noFill/>
        </p:spPr>
      </p:pic>
      <p:pic>
        <p:nvPicPr>
          <p:cNvPr id="4100" name="Picture 4" descr="http://im8-tub-ru.yandex.net/i?id=48793388-53-72&amp;n=21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20582471">
            <a:off x="635531" y="3236770"/>
            <a:ext cx="1857375" cy="1428750"/>
          </a:xfrm>
          <a:prstGeom prst="rect">
            <a:avLst/>
          </a:prstGeom>
          <a:noFill/>
        </p:spPr>
      </p:pic>
      <p:pic>
        <p:nvPicPr>
          <p:cNvPr id="4102" name="Picture 6" descr="http://im3-tub-ru.yandex.net/i?id=187292049-29-72&amp;n=21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1204049">
            <a:off x="7375869" y="2423062"/>
            <a:ext cx="1104900" cy="1428750"/>
          </a:xfrm>
          <a:prstGeom prst="rect">
            <a:avLst/>
          </a:prstGeom>
          <a:noFill/>
        </p:spPr>
      </p:pic>
      <p:pic>
        <p:nvPicPr>
          <p:cNvPr id="4104" name="Picture 8" descr="http://im2-tub-ru.yandex.net/i?id=302516123-48-72&amp;n=21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 rot="20423283">
            <a:off x="5643826" y="3140937"/>
            <a:ext cx="1104900" cy="1428750"/>
          </a:xfrm>
          <a:prstGeom prst="rect">
            <a:avLst/>
          </a:prstGeom>
          <a:noFill/>
        </p:spPr>
      </p:pic>
      <p:pic>
        <p:nvPicPr>
          <p:cNvPr id="4106" name="Picture 10" descr="http://im7-tub-ru.yandex.net/i?id=294413889-52-72&amp;n=21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732240" y="4509120"/>
            <a:ext cx="1811660" cy="1428750"/>
          </a:xfrm>
          <a:prstGeom prst="rect">
            <a:avLst/>
          </a:prstGeom>
          <a:noFill/>
        </p:spPr>
      </p:pic>
      <p:pic>
        <p:nvPicPr>
          <p:cNvPr id="4110" name="Picture 14" descr="http://im7-tub-ru.yandex.net/i?id=531683541-36-72&amp;n=21">
            <a:hlinkClick r:id="rId12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195735" y="4293096"/>
            <a:ext cx="1237243" cy="15727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692696"/>
            <a:ext cx="8183880" cy="5344454"/>
          </a:xfrm>
        </p:spPr>
        <p:txBody>
          <a:bodyPr/>
          <a:lstStyle/>
          <a:p>
            <a:r>
              <a:rPr lang="ru-RU" u="sng" dirty="0" smtClean="0"/>
              <a:t>Вот</a:t>
            </a:r>
            <a:r>
              <a:rPr lang="ru-RU" dirty="0" smtClean="0"/>
              <a:t> опальный домик,</a:t>
            </a:r>
            <a:br>
              <a:rPr lang="ru-RU" dirty="0" smtClean="0"/>
            </a:br>
            <a:r>
              <a:rPr lang="ru-RU" dirty="0" smtClean="0"/>
              <a:t>Где жил я  с бедной нянею моей.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Опальный – устаревшее слово. В старину: находящийся в опале, т.е. в немилости у царя.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                  Из толкового словаря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098" name="Picture 2" descr="http://im3-tub-ru.yandex.net/i?id=89133115-65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4" y="3717032"/>
            <a:ext cx="2952328" cy="22322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645024"/>
            <a:ext cx="8183880" cy="122413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Эти витязи морские</a:t>
            </a:r>
            <a:br>
              <a:rPr lang="ru-RU" dirty="0" smtClean="0"/>
            </a:br>
            <a:r>
              <a:rPr lang="ru-RU" dirty="0" smtClean="0"/>
              <a:t>Мне … братья все родные.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Не печалься … , ступай,</a:t>
            </a:r>
            <a:br>
              <a:rPr lang="ru-RU" dirty="0" smtClean="0"/>
            </a:br>
            <a:r>
              <a:rPr lang="ru-RU" dirty="0" smtClean="0"/>
              <a:t>В гости братьев поджидай.</a:t>
            </a:r>
            <a:endParaRPr lang="ru-RU" dirty="0"/>
          </a:p>
        </p:txBody>
      </p:sp>
      <p:pic>
        <p:nvPicPr>
          <p:cNvPr id="2050" name="Picture 2" descr="http://im0-tub-ru.yandex.net/i?id=112598938-02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1680" y="2492896"/>
            <a:ext cx="2376264" cy="1428750"/>
          </a:xfrm>
          <a:prstGeom prst="rect">
            <a:avLst/>
          </a:prstGeom>
          <a:noFill/>
        </p:spPr>
      </p:pic>
      <p:pic>
        <p:nvPicPr>
          <p:cNvPr id="2052" name="Picture 4" descr="http://im6-tub-ru.yandex.net/i?id=775912-32-72&amp;n=21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24128" y="2492896"/>
            <a:ext cx="1847850" cy="1428750"/>
          </a:xfrm>
          <a:prstGeom prst="rect">
            <a:avLst/>
          </a:prstGeom>
          <a:noFill/>
        </p:spPr>
      </p:pic>
      <p:pic>
        <p:nvPicPr>
          <p:cNvPr id="2054" name="Picture 6" descr="http://im7-tub-ru.yandex.net/i?id=28921263-11-72&amp;n=21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164288" y="4365104"/>
            <a:ext cx="1085850" cy="1428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Витязи – это богатыри, храбрые воины.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1026" name="AutoShape 2" descr="http://im5-tub-ru.yandex.net/i?id=566236811-08-72&amp;n=21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55575" y="-685800"/>
            <a:ext cx="2286000" cy="14287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8" name="Picture 4" descr="http://im5-tub-ru.yandex.net/i?id=566236811-08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2564904"/>
            <a:ext cx="5760640" cy="31683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smtClean="0"/>
              <a:t>Частицы помогают сделать речь выразительной, придают словам и предложениям значение вопроса, восклицания, восхищения, уточнения, удивления</a:t>
            </a:r>
            <a:br>
              <a:rPr lang="ru-RU" i="1" smtClean="0"/>
            </a:br>
            <a:r>
              <a:rPr lang="ru-RU" i="1" smtClean="0"/>
              <a:t/>
            </a:r>
            <a:br>
              <a:rPr lang="ru-RU" i="1" smtClean="0"/>
            </a:br>
            <a:r>
              <a:rPr lang="ru-RU" i="1" smtClean="0"/>
              <a:t/>
            </a:r>
            <a:br>
              <a:rPr lang="ru-RU" i="1" smtClean="0"/>
            </a:br>
            <a:r>
              <a:rPr lang="ru-RU" i="1" smtClean="0"/>
              <a:t/>
            </a:r>
            <a:br>
              <a:rPr lang="ru-RU" i="1" smtClean="0"/>
            </a:br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908720"/>
            <a:ext cx="8183880" cy="792088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Если бы я был…</a:t>
            </a:r>
            <a:endParaRPr lang="ru-RU" sz="4000" dirty="0"/>
          </a:p>
        </p:txBody>
      </p:sp>
      <p:pic>
        <p:nvPicPr>
          <p:cNvPr id="4" name="Содержимое 3" descr="iCA0LQ7G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516216" y="4365104"/>
            <a:ext cx="1341120" cy="1143000"/>
          </a:xfrm>
        </p:spPr>
      </p:pic>
      <p:pic>
        <p:nvPicPr>
          <p:cNvPr id="16386" name="Picture 2" descr="http://im3-tub-ru.yandex.net/i?id=204000183-53-72&amp;n=21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99592" y="3933056"/>
            <a:ext cx="1790700" cy="1428750"/>
          </a:xfrm>
          <a:prstGeom prst="rect">
            <a:avLst/>
          </a:prstGeom>
          <a:noFill/>
        </p:spPr>
      </p:pic>
      <p:pic>
        <p:nvPicPr>
          <p:cNvPr id="3" name="Picture 2" descr="http://im5-tub-ru.yandex.net/i?id=175368759-03-72&amp;n=21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427984" y="4221088"/>
            <a:ext cx="1428750" cy="1428750"/>
          </a:xfrm>
          <a:prstGeom prst="rect">
            <a:avLst/>
          </a:prstGeom>
          <a:noFill/>
        </p:spPr>
      </p:pic>
      <p:pic>
        <p:nvPicPr>
          <p:cNvPr id="16388" name="Picture 4" descr="http://im2-tub-ru.yandex.net/i?id=396807392-41-72&amp;n=21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868144" y="2564904"/>
            <a:ext cx="952500" cy="1428750"/>
          </a:xfrm>
          <a:prstGeom prst="rect">
            <a:avLst/>
          </a:prstGeom>
          <a:noFill/>
        </p:spPr>
      </p:pic>
      <p:pic>
        <p:nvPicPr>
          <p:cNvPr id="5" name="Picture 2" descr="http://im2-tub-ru.yandex.net/i?id=39453308-34-72&amp;n=21">
            <a:hlinkClick r:id="rId9"/>
          </p:cNvPr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131840" y="2636912"/>
            <a:ext cx="1076325" cy="1428750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2843808" y="2276872"/>
            <a:ext cx="1728192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художником</a:t>
            </a:r>
            <a:endParaRPr lang="ru-RU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741249" y="2132856"/>
            <a:ext cx="1172693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доктором</a:t>
            </a:r>
            <a:endParaRPr lang="ru-RU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27584" y="3501008"/>
            <a:ext cx="1838965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волшебником</a:t>
            </a:r>
            <a:endParaRPr lang="ru-RU" sz="16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372200" y="3933056"/>
            <a:ext cx="1596912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писателем</a:t>
            </a:r>
            <a:endParaRPr lang="ru-RU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499992" y="3717032"/>
            <a:ext cx="1296144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взрослым</a:t>
            </a:r>
            <a:endParaRPr lang="ru-RU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1052736"/>
            <a:ext cx="8183880" cy="302433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План рассказа о частицах: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1.Что называется частицей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Для чего служат частицы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Синтаксическая роль частицы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 Употребление частицы 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тексте или роль частиц в тексте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692696"/>
            <a:ext cx="8183880" cy="3024336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Домашнее задание: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Используя частицы, написать миниатюру «Моё отношение к сказкам А.С. Пушкина»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ttp://im3-tub-ru.yandex.net/i?id=496318778-18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39952" y="3284984"/>
            <a:ext cx="3384376" cy="23762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7946080" cy="5202904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i="1" dirty="0" smtClean="0"/>
              <a:t> </a:t>
            </a:r>
            <a:r>
              <a:rPr lang="ru-RU" sz="5200" b="1" i="1" dirty="0" smtClean="0">
                <a:latin typeface="Times New Roman" pitchFamily="18" charset="0"/>
                <a:cs typeface="Times New Roman" pitchFamily="18" charset="0"/>
              </a:rPr>
              <a:t>Служебные слова: </a:t>
            </a:r>
            <a:r>
              <a:rPr lang="ru-RU" sz="5200" b="1" i="1" dirty="0" smtClean="0">
                <a:latin typeface="Times New Roman" pitchFamily="18" charset="0"/>
                <a:cs typeface="Times New Roman" pitchFamily="18" charset="0"/>
              </a:rPr>
              <a:t>бы, </a:t>
            </a:r>
            <a:r>
              <a:rPr lang="ru-RU" sz="5200" b="1" i="1" dirty="0" smtClean="0">
                <a:latin typeface="Times New Roman" pitchFamily="18" charset="0"/>
                <a:cs typeface="Times New Roman" pitchFamily="18" charset="0"/>
              </a:rPr>
              <a:t>пусть. </a:t>
            </a:r>
          </a:p>
          <a:p>
            <a:pPr>
              <a:buNone/>
            </a:pPr>
            <a:r>
              <a:rPr lang="ru-RU" sz="5200" b="1" i="1" dirty="0" smtClean="0">
                <a:latin typeface="Times New Roman" pitchFamily="18" charset="0"/>
                <a:cs typeface="Times New Roman" pitchFamily="18" charset="0"/>
              </a:rPr>
              <a:t>Не называют предмет или действие, </a:t>
            </a:r>
          </a:p>
          <a:p>
            <a:pPr>
              <a:buNone/>
            </a:pPr>
            <a:r>
              <a:rPr lang="ru-RU" sz="5200" b="1" i="1" dirty="0" smtClean="0">
                <a:latin typeface="Times New Roman" pitchFamily="18" charset="0"/>
                <a:cs typeface="Times New Roman" pitchFamily="18" charset="0"/>
              </a:rPr>
              <a:t>служат для образования формы условного или повелительного наклонения, например:</a:t>
            </a:r>
          </a:p>
          <a:p>
            <a:pPr>
              <a:buNone/>
            </a:pPr>
            <a:r>
              <a:rPr lang="ru-RU" sz="5200" b="1" i="1" dirty="0" smtClean="0">
                <a:latin typeface="Times New Roman" pitchFamily="18" charset="0"/>
                <a:cs typeface="Times New Roman" pitchFamily="18" charset="0"/>
              </a:rPr>
              <a:t>Пусть растут</a:t>
            </a:r>
          </a:p>
          <a:p>
            <a:pPr>
              <a:buNone/>
            </a:pPr>
            <a:r>
              <a:rPr lang="ru-RU" sz="5200" b="1" i="1" dirty="0" smtClean="0">
                <a:latin typeface="Times New Roman" pitchFamily="18" charset="0"/>
                <a:cs typeface="Times New Roman" pitchFamily="18" charset="0"/>
              </a:rPr>
              <a:t>Вылечил бы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1052736"/>
            <a:ext cx="8183880" cy="302433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План рассказа о частицах: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1.Что называется частицей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Для чего служат частицы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Синтаксическая роль частицы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 ?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>
            <a:spLocks noGrp="1"/>
          </p:cNvSpPr>
          <p:nvPr>
            <p:ph type="title"/>
          </p:nvPr>
        </p:nvSpPr>
        <p:spPr>
          <a:xfrm>
            <a:off x="468344" y="404664"/>
            <a:ext cx="8183880" cy="4032448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Оцени ответ товарища по плану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ответ: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- полный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- правильный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- последовательный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- приведены примеры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02920" y="692696"/>
            <a:ext cx="8183880" cy="2880320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…Где б ни был я: в огне ли смертной битвы,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При мирных ли брегах родимого ручья,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Святому братству верен я.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 пусть (услышит ли судьба мои молитвы?)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Пусть будут счастливы все, все твои друзья!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А.С.Пушкин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14" name="Picture 2" descr="http://im0-tub-ru.yandex.net/i?id=982641548-16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848" y="3573016"/>
            <a:ext cx="3456384" cy="21602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одержимое 7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8018088" cy="4389120"/>
          </a:xfrm>
        </p:spPr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en-US" sz="9600" dirty="0" smtClean="0"/>
              <a:t>   </a:t>
            </a:r>
            <a:r>
              <a:rPr lang="ru-RU" sz="5100" dirty="0" smtClean="0"/>
              <a:t>Схема предложения: однородные члены с обобщающим словом</a:t>
            </a:r>
          </a:p>
          <a:p>
            <a:pPr algn="ctr">
              <a:buNone/>
            </a:pPr>
            <a:endParaRPr lang="ru-RU" sz="5100" dirty="0" smtClean="0"/>
          </a:p>
          <a:p>
            <a:pPr algn="ctr">
              <a:buNone/>
            </a:pPr>
            <a:endParaRPr lang="en-US" sz="5100" dirty="0" smtClean="0"/>
          </a:p>
          <a:p>
            <a:pPr>
              <a:buNone/>
            </a:pPr>
            <a:r>
              <a:rPr lang="en-US" sz="9600" dirty="0" smtClean="0"/>
              <a:t>   </a:t>
            </a:r>
            <a:r>
              <a:rPr lang="en-US" sz="25000" dirty="0" smtClean="0"/>
              <a:t>[</a:t>
            </a:r>
            <a:r>
              <a:rPr lang="ru-RU" sz="25000" dirty="0" smtClean="0"/>
              <a:t>  :  ,</a:t>
            </a:r>
            <a:r>
              <a:rPr lang="en-US" sz="25000" dirty="0" smtClean="0"/>
              <a:t>  ]</a:t>
            </a:r>
            <a:endParaRPr lang="ru-RU" sz="25000" dirty="0" smtClean="0"/>
          </a:p>
          <a:p>
            <a:pPr>
              <a:buNone/>
            </a:pPr>
            <a:endParaRPr lang="ru-RU" sz="7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2195736" y="2708920"/>
            <a:ext cx="1224136" cy="11521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.</a:t>
            </a:r>
            <a:endParaRPr lang="ru-RU" dirty="0"/>
          </a:p>
        </p:txBody>
      </p:sp>
      <p:sp>
        <p:nvSpPr>
          <p:cNvPr id="10" name="Овал 9"/>
          <p:cNvSpPr/>
          <p:nvPr/>
        </p:nvSpPr>
        <p:spPr>
          <a:xfrm>
            <a:off x="4067944" y="2708920"/>
            <a:ext cx="1224136" cy="11521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_._.</a:t>
            </a:r>
            <a:endParaRPr lang="ru-RU" dirty="0"/>
          </a:p>
        </p:txBody>
      </p:sp>
      <p:sp>
        <p:nvSpPr>
          <p:cNvPr id="12" name="Овал 11"/>
          <p:cNvSpPr/>
          <p:nvPr/>
        </p:nvSpPr>
        <p:spPr>
          <a:xfrm>
            <a:off x="6156176" y="2708920"/>
            <a:ext cx="1224136" cy="11521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_._.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48680"/>
            <a:ext cx="8183880" cy="5488470"/>
          </a:xfrm>
        </p:spPr>
        <p:txBody>
          <a:bodyPr>
            <a:normAutofit fontScale="90000"/>
          </a:bodyPr>
          <a:lstStyle/>
          <a:p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гне́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u="sng" dirty="0" err="1" smtClean="0">
                <a:latin typeface="Times New Roman" pitchFamily="18" charset="0"/>
                <a:cs typeface="Times New Roman" pitchFamily="18" charset="0"/>
              </a:rPr>
              <a:t>о́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гненный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бр</a:t>
            </a:r>
            <a:r>
              <a:rPr lang="ru-RU" u="sng" dirty="0" err="1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га́х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u="sng" dirty="0" err="1" smtClean="0">
                <a:latin typeface="Times New Roman" pitchFamily="18" charset="0"/>
                <a:cs typeface="Times New Roman" pitchFamily="18" charset="0"/>
              </a:rPr>
              <a:t>е́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u="sng" dirty="0" err="1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ди́мого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u="sng" dirty="0" err="1" smtClean="0">
                <a:latin typeface="Times New Roman" pitchFamily="18" charset="0"/>
                <a:cs typeface="Times New Roman" pitchFamily="18" charset="0"/>
              </a:rPr>
              <a:t>о́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св</a:t>
            </a:r>
            <a:r>
              <a:rPr lang="ru-RU" u="sng" dirty="0" err="1" smtClean="0"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то́му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св</a:t>
            </a:r>
            <a:r>
              <a:rPr lang="ru-RU" u="sng" dirty="0" err="1" smtClean="0">
                <a:latin typeface="Times New Roman" pitchFamily="18" charset="0"/>
                <a:cs typeface="Times New Roman" pitchFamily="18" charset="0"/>
              </a:rPr>
              <a:t>я́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u="sng" dirty="0" err="1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ли́твы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u="sng" dirty="0" err="1" smtClean="0">
                <a:latin typeface="Times New Roman" pitchFamily="18" charset="0"/>
                <a:cs typeface="Times New Roman" pitchFamily="18" charset="0"/>
              </a:rPr>
              <a:t>о́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лится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Арка 3"/>
          <p:cNvSpPr/>
          <p:nvPr/>
        </p:nvSpPr>
        <p:spPr>
          <a:xfrm>
            <a:off x="611560" y="548680"/>
            <a:ext cx="792088" cy="360040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Арка 4"/>
          <p:cNvSpPr/>
          <p:nvPr/>
        </p:nvSpPr>
        <p:spPr>
          <a:xfrm>
            <a:off x="1835696" y="548680"/>
            <a:ext cx="648072" cy="288032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Арка 5"/>
          <p:cNvSpPr/>
          <p:nvPr/>
        </p:nvSpPr>
        <p:spPr>
          <a:xfrm>
            <a:off x="539552" y="1484784"/>
            <a:ext cx="936104" cy="360040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Арка 6"/>
          <p:cNvSpPr/>
          <p:nvPr/>
        </p:nvSpPr>
        <p:spPr>
          <a:xfrm>
            <a:off x="2195736" y="1484784"/>
            <a:ext cx="1008112" cy="360040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Арка 7"/>
          <p:cNvSpPr/>
          <p:nvPr/>
        </p:nvSpPr>
        <p:spPr>
          <a:xfrm>
            <a:off x="611560" y="2564904"/>
            <a:ext cx="648072" cy="216024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Арка 8"/>
          <p:cNvSpPr/>
          <p:nvPr/>
        </p:nvSpPr>
        <p:spPr>
          <a:xfrm>
            <a:off x="2699792" y="2564904"/>
            <a:ext cx="648072" cy="288032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Арка 11"/>
          <p:cNvSpPr/>
          <p:nvPr/>
        </p:nvSpPr>
        <p:spPr>
          <a:xfrm>
            <a:off x="2483768" y="3573016"/>
            <a:ext cx="792088" cy="288032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Арка 12"/>
          <p:cNvSpPr/>
          <p:nvPr/>
        </p:nvSpPr>
        <p:spPr>
          <a:xfrm>
            <a:off x="539552" y="3573016"/>
            <a:ext cx="864096" cy="288032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Арка 13"/>
          <p:cNvSpPr/>
          <p:nvPr/>
        </p:nvSpPr>
        <p:spPr>
          <a:xfrm>
            <a:off x="539552" y="4509120"/>
            <a:ext cx="792088" cy="288032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Арка 14"/>
          <p:cNvSpPr/>
          <p:nvPr/>
        </p:nvSpPr>
        <p:spPr>
          <a:xfrm>
            <a:off x="2627784" y="4509120"/>
            <a:ext cx="720080" cy="288032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1835696" y="1196752"/>
            <a:ext cx="216024" cy="0"/>
          </a:xfrm>
          <a:prstGeom prst="line">
            <a:avLst/>
          </a:prstGeom>
          <a:ln w="444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2411760" y="2132856"/>
            <a:ext cx="216024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2915816" y="3140968"/>
            <a:ext cx="216024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2843808" y="4077072"/>
            <a:ext cx="216024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2915816" y="5085184"/>
            <a:ext cx="144016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авая фигурная скобка 17"/>
          <p:cNvSpPr/>
          <p:nvPr/>
        </p:nvSpPr>
        <p:spPr>
          <a:xfrm>
            <a:off x="4499992" y="764704"/>
            <a:ext cx="288032" cy="4248472"/>
          </a:xfrm>
          <a:prstGeom prst="rightBrace">
            <a:avLst>
              <a:gd name="adj1" fmla="val 8333"/>
              <a:gd name="adj2" fmla="val 5024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4788024" y="1556792"/>
            <a:ext cx="3896050" cy="181588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Проверяем</a:t>
            </a:r>
          </a:p>
          <a:p>
            <a:pPr algn="ctr"/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б</a:t>
            </a:r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езударную</a:t>
            </a:r>
          </a:p>
          <a:p>
            <a:pPr algn="ctr"/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г</a:t>
            </a:r>
            <a:r>
              <a:rPr lang="ru-RU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ласную в</a:t>
            </a:r>
          </a:p>
          <a:p>
            <a:pPr algn="ctr"/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корне</a:t>
            </a:r>
            <a:endParaRPr lang="ru-RU" sz="2800" b="1" cap="none" spc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836712"/>
            <a:ext cx="8183880" cy="3384376"/>
          </a:xfrm>
        </p:spPr>
        <p:txBody>
          <a:bodyPr/>
          <a:lstStyle/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Служебные слова: б, пусть, ли, ни</a:t>
            </a:r>
            <a:br>
              <a:rPr lang="ru-RU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Не называют предмет или действие, </a:t>
            </a:r>
            <a:br>
              <a:rPr lang="ru-RU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служат для образования формы условного или повелительного наклонения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562</TotalTime>
  <Words>240</Words>
  <Application>Microsoft Office PowerPoint</Application>
  <PresentationFormat>Экран (4:3)</PresentationFormat>
  <Paragraphs>61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Аспект</vt:lpstr>
      <vt:lpstr>МБОУ СО Красновская школа   Урок русского языка в 7 классе Тема: Значение частиц</vt:lpstr>
      <vt:lpstr>Если бы я был…</vt:lpstr>
      <vt:lpstr>Слайд 3</vt:lpstr>
      <vt:lpstr>План рассказа о частицах: 1.Что называется частицей 2. Для чего служат частицы 3. Синтаксическая роль частицы 4. ? </vt:lpstr>
      <vt:lpstr>Оцени ответ товарища по плану ответ:  - полный  - правильный  - последовательный  - приведены примеры</vt:lpstr>
      <vt:lpstr>…Где б ни был я: в огне ли смертной битвы, При мирных ли брегах родимого ручья, Святому братству верен я. И пусть (услышит ли судьба мои молитвы?) Пусть будут счастливы все, все твои друзья!                                                                          А.С.Пушкин</vt:lpstr>
      <vt:lpstr>Слайд 7</vt:lpstr>
      <vt:lpstr>   Огне́ - о́гненный                     брега́х – бе́рег  роди́мого – ро́дина  свято́му – свя́то  моли́твы – мо́лится  </vt:lpstr>
      <vt:lpstr>Служебные слова: б, пусть, ли, ни Не называют предмет или действие,  служат для образования формы условного или повелительного наклонения</vt:lpstr>
      <vt:lpstr>Слайд 10</vt:lpstr>
      <vt:lpstr>                                                                                                         </vt:lpstr>
      <vt:lpstr>Слайд 12</vt:lpstr>
      <vt:lpstr>Неужели – слитно ка – через дефис: прочитай-ка  то (в разговорной речи) – через дефис: книгу-то прочитай всё-таки: всё-таки выучил</vt:lpstr>
      <vt:lpstr>Как я люблю поэзию Пушкина! Как прекрасна поэзия Пушкина! Как много ты знаешь о Пушкине!      </vt:lpstr>
      <vt:lpstr>Вот опальный домик, Где жил я  с бедной нянею моей.    </vt:lpstr>
      <vt:lpstr>  Опальный – устаревшее слово. В старину: находящийся в опале, т.е. в немилости у царя.                       Из толкового словаря     </vt:lpstr>
      <vt:lpstr>Эти витязи морские Мне … братья все родные.    Не печалься … , ступай, В гости братьев поджидай.</vt:lpstr>
      <vt:lpstr>Витязи – это богатыри, храбрые воины.       </vt:lpstr>
      <vt:lpstr>Частицы помогают сделать речь выразительной, придают словам и предложениям значение вопроса, восклицания, восхищения, уточнения, удивления    </vt:lpstr>
      <vt:lpstr>План рассказа о частицах: 1.Что называется частицей 2. Для чего служат частицы 3. Синтаксическая роль частицы 4. Употребление частицы в тексте или роль частиц в тексте </vt:lpstr>
      <vt:lpstr>Домашнее задание: Используя частицы, написать миниатюру «Моё отношение к сказкам А.С. Пушкина»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МБОУ СО Красновская школа   Урок русского языка в 7 классе Тема: Значение частиц</dc:title>
  <dc:creator>admin</dc:creator>
  <cp:lastModifiedBy>admin</cp:lastModifiedBy>
  <cp:revision>59</cp:revision>
  <dcterms:created xsi:type="dcterms:W3CDTF">2013-01-11T18:46:46Z</dcterms:created>
  <dcterms:modified xsi:type="dcterms:W3CDTF">2013-01-21T18:11:23Z</dcterms:modified>
</cp:coreProperties>
</file>