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0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8" r:id="rId6"/>
    <p:sldId id="260" r:id="rId7"/>
    <p:sldId id="261" r:id="rId8"/>
    <p:sldId id="262" r:id="rId9"/>
    <p:sldId id="263" r:id="rId10"/>
    <p:sldId id="272" r:id="rId11"/>
    <p:sldId id="265" r:id="rId12"/>
    <p:sldId id="266" r:id="rId13"/>
    <p:sldId id="267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6FC6"/>
    <a:srgbClr val="030523"/>
    <a:srgbClr val="040416"/>
    <a:srgbClr val="062402"/>
    <a:srgbClr val="34CC9D"/>
    <a:srgbClr val="A343BD"/>
    <a:srgbClr val="80D52B"/>
    <a:srgbClr val="5E7272"/>
    <a:srgbClr val="96A8A8"/>
    <a:srgbClr val="FF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348" y="3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7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1904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904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904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1904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8E82BAFF-81C5-4FCF-A286-F0BF60ACFA6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716850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1B14E3-E7B2-44B5-9B64-6224531320BA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3F9BB4-CC26-4F33-ADB0-7C78661E651A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FB7845-C1C7-49BB-B2F2-1AB26AE8280B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F5E7D-2A1B-4102-8EBC-1EDDF570CBF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E2B3D1-2226-47C8-B790-FF5AE3DC0BA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C91288-DD9D-4526-B9F8-AE7CCA38F1AE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4D3151-1E0A-4760-BA9F-E44ED259DD21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E71F7D-1E90-4F55-B7AF-FADEE970D8C2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7C89D3-E2D6-472A-A939-6541D4D2FC16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FCF111-0D79-461E-9A41-F6455527ADA6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2DCCAB-5F83-47BE-90C8-2840848292F1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19065FC6-DE90-4214-BC1F-D4FC21737657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40CF0727-00BC-4F3D-8C66-56B9DA57E9EF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  <p:sldLayoutId id="2147483821" r:id="rId11"/>
    <p:sldLayoutId id="2147483822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472" y="928670"/>
            <a:ext cx="7991475" cy="1008062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ru-RU" sz="3200" dirty="0" smtClean="0">
                <a:solidFill>
                  <a:schemeClr val="tx1">
                    <a:lumMod val="95000"/>
                  </a:schemeClr>
                </a:solidFill>
              </a:rPr>
              <a:t>Алгебра и начала математического анализа 11 класс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1520" y="3429000"/>
            <a:ext cx="8715436" cy="10033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rmAutofit fontScale="85000" lnSpcReduction="20000"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eaLnBrk="1" hangingPunct="1">
              <a:defRPr/>
            </a:pPr>
            <a:r>
              <a:rPr lang="ru-RU" sz="4400" dirty="0" smtClean="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«Исследование функций и построение их графиков»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/>
              <a:t>6</a:t>
            </a:r>
            <a:r>
              <a:rPr lang="ru-RU" sz="3600" dirty="0"/>
              <a:t>. Находим асимптоты функции.</a:t>
            </a: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755576" y="1935480"/>
                <a:ext cx="7931224" cy="4389120"/>
              </a:xfrm>
            </p:spPr>
            <p:txBody>
              <a:bodyPr>
                <a:normAutofit fontScale="70000" lnSpcReduction="20000"/>
              </a:bodyPr>
              <a:lstStyle/>
              <a:p>
                <a:pPr lvl="0"/>
                <a:r>
                  <a:rPr lang="ru-RU" dirty="0" smtClean="0"/>
                  <a:t> </a:t>
                </a:r>
                <a:r>
                  <a:rPr lang="ru-RU" dirty="0"/>
                  <a:t>Вертикальные:</a:t>
                </a:r>
              </a:p>
              <a:p>
                <a:pPr marL="0" indent="0">
                  <a:buNone/>
                </a:pPr>
                <a:r>
                  <a:rPr lang="ru-RU" dirty="0"/>
                  <a:t> находим односторонние пределы в граничных точках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ru-RU" i="1">
                            <a:latin typeface="Cambria Math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ru-RU" i="1">
                                <a:latin typeface="Cambria Math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ru-RU">
                                <a:latin typeface="Cambria Math"/>
                              </a:rPr>
                              <m:t>lim</m:t>
                            </m:r>
                          </m:e>
                          <m:lim>
                            <m:eqArr>
                              <m:eqArrPr>
                                <m:ctrlPr>
                                  <a:rPr lang="ru-RU" i="1">
                                    <a:latin typeface="Cambria Math"/>
                                  </a:rPr>
                                </m:ctrlPr>
                              </m:eqArrPr>
                              <m:e>
                                <m:r>
                                  <a:rPr lang="ru-RU" i="1">
                                    <a:latin typeface="Cambria Math"/>
                                  </a:rPr>
                                  <m:t>𝑛</m:t>
                                </m:r>
                                <m:r>
                                  <a:rPr lang="ru-RU" i="1">
                                    <a:latin typeface="Cambria Math"/>
                                  </a:rPr>
                                  <m:t>→</m:t>
                                </m:r>
                                <m:r>
                                  <a:rPr lang="en-US" i="1">
                                    <a:latin typeface="Cambria Math"/>
                                  </a:rPr>
                                  <m:t>𝑎</m:t>
                                </m:r>
                              </m:e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𝑛</m:t>
                                </m:r>
                                <m:r>
                                  <a:rPr lang="ru-RU" i="1">
                                    <a:latin typeface="Cambria Math"/>
                                  </a:rPr>
                                  <m:t>&gt;</m:t>
                                </m:r>
                                <m:r>
                                  <a:rPr lang="en-US" i="1">
                                    <a:latin typeface="Cambria Math"/>
                                  </a:rPr>
                                  <m:t>𝑎</m:t>
                                </m:r>
                              </m:e>
                            </m:eqArr>
                          </m:lim>
                        </m:limLow>
                      </m:fName>
                      <m:e>
                        <m:sSup>
                          <m:sSupPr>
                            <m:ctrlPr>
                              <a:rPr lang="ru-RU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ru-RU" i="1">
                                <a:latin typeface="Cambria Math"/>
                              </a:rPr>
                              <m:t>𝑓</m:t>
                            </m:r>
                            <m:r>
                              <a:rPr lang="ru-RU" i="1">
                                <a:latin typeface="Cambria Math"/>
                              </a:rPr>
                              <m:t>(</m:t>
                            </m:r>
                            <m:r>
                              <a:rPr lang="ru-RU" i="1">
                                <a:latin typeface="Cambria Math"/>
                              </a:rPr>
                              <m:t>𝑥</m:t>
                            </m:r>
                            <m:r>
                              <a:rPr lang="ru-RU" i="1">
                                <a:latin typeface="Cambria Math"/>
                              </a:rPr>
                              <m:t>)</m:t>
                            </m:r>
                          </m:e>
                          <m:sup/>
                        </m:sSup>
                      </m:e>
                    </m:func>
                    <m:r>
                      <a:rPr lang="ru-RU" i="1">
                        <a:latin typeface="Cambria Math"/>
                      </a:rPr>
                      <m:t>= +∞</m:t>
                    </m:r>
                  </m:oMath>
                </a14:m>
                <a:r>
                  <a:rPr lang="ru-RU" dirty="0"/>
                  <a:t>     или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ru-RU" i="1">
                            <a:latin typeface="Cambria Math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ru-RU" i="1">
                                <a:latin typeface="Cambria Math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ru-RU">
                                <a:latin typeface="Cambria Math"/>
                              </a:rPr>
                              <m:t>lim</m:t>
                            </m:r>
                          </m:e>
                          <m:lim>
                            <m:eqArr>
                              <m:eqArrPr>
                                <m:ctrlPr>
                                  <a:rPr lang="ru-RU" i="1">
                                    <a:latin typeface="Cambria Math"/>
                                  </a:rPr>
                                </m:ctrlPr>
                              </m:eqArrPr>
                              <m:e>
                                <m:r>
                                  <a:rPr lang="ru-RU" i="1">
                                    <a:latin typeface="Cambria Math"/>
                                  </a:rPr>
                                  <m:t>𝑛</m:t>
                                </m:r>
                                <m:r>
                                  <a:rPr lang="ru-RU" i="1">
                                    <a:latin typeface="Cambria Math"/>
                                  </a:rPr>
                                  <m:t>→</m:t>
                                </m:r>
                                <m:r>
                                  <a:rPr lang="en-US" i="1">
                                    <a:latin typeface="Cambria Math"/>
                                  </a:rPr>
                                  <m:t>𝑎</m:t>
                                </m:r>
                              </m:e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𝑛</m:t>
                                </m:r>
                                <m:r>
                                  <a:rPr lang="ru-RU" i="1">
                                    <a:latin typeface="Cambria Math"/>
                                  </a:rPr>
                                  <m:t>&gt;</m:t>
                                </m:r>
                                <m:r>
                                  <a:rPr lang="en-US" i="1">
                                    <a:latin typeface="Cambria Math"/>
                                  </a:rPr>
                                  <m:t>𝑎</m:t>
                                </m:r>
                              </m:e>
                            </m:eqArr>
                          </m:lim>
                        </m:limLow>
                      </m:fName>
                      <m:e>
                        <m:sSup>
                          <m:sSupPr>
                            <m:ctrlPr>
                              <a:rPr lang="ru-RU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ru-RU" i="1">
                                <a:latin typeface="Cambria Math"/>
                              </a:rPr>
                              <m:t>𝑓</m:t>
                            </m:r>
                            <m:r>
                              <a:rPr lang="ru-RU" i="1">
                                <a:latin typeface="Cambria Math"/>
                              </a:rPr>
                              <m:t>(</m:t>
                            </m:r>
                            <m:r>
                              <a:rPr lang="ru-RU" i="1">
                                <a:latin typeface="Cambria Math"/>
                              </a:rPr>
                              <m:t>𝑥</m:t>
                            </m:r>
                            <m:r>
                              <a:rPr lang="ru-RU" i="1">
                                <a:latin typeface="Cambria Math"/>
                              </a:rPr>
                              <m:t>)</m:t>
                            </m:r>
                          </m:e>
                          <m:sup/>
                        </m:sSup>
                      </m:e>
                    </m:func>
                    <m:r>
                      <a:rPr lang="ru-RU" i="1">
                        <a:latin typeface="Cambria Math"/>
                      </a:rPr>
                      <m:t>= −∞</m:t>
                    </m:r>
                  </m:oMath>
                </a14:m>
                <a:r>
                  <a:rPr lang="ru-RU" dirty="0"/>
                  <a:t>.</a:t>
                </a:r>
              </a:p>
              <a:p>
                <a:pPr marL="0" indent="0">
                  <a:buNone/>
                </a:pPr>
                <a:r>
                  <a:rPr lang="ru-RU" dirty="0"/>
                  <a:t>Если такие пределы существуют, то прямая  х=а  является вертикальной асимптотой графика функции у=</a:t>
                </a:r>
                <a:r>
                  <a:rPr lang="en-US" dirty="0"/>
                  <a:t>f</a:t>
                </a:r>
                <a:r>
                  <a:rPr lang="ru-RU" dirty="0"/>
                  <a:t>(</a:t>
                </a:r>
                <a:r>
                  <a:rPr lang="en-US" dirty="0"/>
                  <a:t>x</a:t>
                </a:r>
                <a:r>
                  <a:rPr lang="ru-RU" dirty="0" smtClean="0"/>
                  <a:t>)</a:t>
                </a:r>
                <a:r>
                  <a:rPr lang="ru-RU" dirty="0"/>
                  <a:t> </a:t>
                </a:r>
              </a:p>
              <a:p>
                <a:r>
                  <a:rPr lang="ru-RU" dirty="0"/>
                  <a:t>Наклонные асимптоты:</a:t>
                </a:r>
              </a:p>
              <a:p>
                <a:pPr marL="0" lvl="0" indent="0">
                  <a:buNone/>
                </a:pPr>
                <a:r>
                  <a:rPr lang="ru-RU" dirty="0"/>
                  <a:t>Если выполняется условие </a:t>
                </a:r>
                <a:r>
                  <a:rPr lang="en-US" dirty="0" err="1"/>
                  <a:t>lim</a:t>
                </a:r>
                <a:r>
                  <a:rPr lang="ru-RU" dirty="0"/>
                  <a:t> (</a:t>
                </a:r>
                <a:r>
                  <a:rPr lang="en-US" dirty="0"/>
                  <a:t>f</a:t>
                </a:r>
                <a:r>
                  <a:rPr lang="ru-RU" dirty="0"/>
                  <a:t>(</a:t>
                </a:r>
                <a:r>
                  <a:rPr lang="en-US" dirty="0"/>
                  <a:t>x</a:t>
                </a:r>
                <a:r>
                  <a:rPr lang="ru-RU" dirty="0"/>
                  <a:t>) – (</a:t>
                </a:r>
                <a:r>
                  <a:rPr lang="en-US" dirty="0" err="1"/>
                  <a:t>kx</a:t>
                </a:r>
                <a:r>
                  <a:rPr lang="ru-RU" dirty="0"/>
                  <a:t>  + </a:t>
                </a:r>
                <a:r>
                  <a:rPr lang="en-US" dirty="0"/>
                  <a:t>b</a:t>
                </a:r>
                <a:r>
                  <a:rPr lang="ru-RU" dirty="0"/>
                  <a:t>)) = 0,</a:t>
                </a:r>
              </a:p>
              <a:p>
                <a:pPr marL="0" indent="0">
                  <a:buNone/>
                </a:pPr>
                <a:r>
                  <a:rPr lang="en-US" dirty="0"/>
                  <a:t>x</a:t>
                </a:r>
                <a14:m>
                  <m:oMath xmlns:m="http://schemas.openxmlformats.org/officeDocument/2006/math">
                    <m:r>
                      <a:rPr lang="ru-RU" i="1">
                        <a:latin typeface="Cambria Math"/>
                      </a:rPr>
                      <m:t>→±∞</m:t>
                    </m:r>
                  </m:oMath>
                </a14:m>
                <a:endParaRPr lang="ru-RU" dirty="0"/>
              </a:p>
              <a:p>
                <a:pPr marL="0" indent="0">
                  <a:buNone/>
                </a:pPr>
                <a:r>
                  <a:rPr lang="ru-RU" dirty="0"/>
                  <a:t> </a:t>
                </a:r>
              </a:p>
              <a:p>
                <a:pPr marL="0" indent="0">
                  <a:buNone/>
                </a:pPr>
                <a:r>
                  <a:rPr lang="ru-RU" dirty="0"/>
                  <a:t>то прямая у = </a:t>
                </a:r>
                <a:r>
                  <a:rPr lang="en-US" dirty="0" err="1"/>
                  <a:t>kx</a:t>
                </a:r>
                <a:r>
                  <a:rPr lang="ru-RU" dirty="0"/>
                  <a:t> + </a:t>
                </a:r>
                <a:r>
                  <a:rPr lang="en-US" dirty="0"/>
                  <a:t>b </a:t>
                </a:r>
                <a:r>
                  <a:rPr lang="ru-RU" dirty="0"/>
                  <a:t> является асимптотой функции  у = </a:t>
                </a:r>
                <a:r>
                  <a:rPr lang="en-US" dirty="0"/>
                  <a:t>f</a:t>
                </a:r>
                <a:r>
                  <a:rPr lang="ru-RU" dirty="0"/>
                  <a:t>(</a:t>
                </a:r>
                <a:r>
                  <a:rPr lang="en-US" dirty="0"/>
                  <a:t>x</a:t>
                </a:r>
                <a:r>
                  <a:rPr lang="ru-RU" dirty="0"/>
                  <a:t>)  при </a:t>
                </a:r>
                <a:r>
                  <a:rPr lang="en-US" dirty="0"/>
                  <a:t>x</a:t>
                </a:r>
                <a14:m>
                  <m:oMath xmlns:m="http://schemas.openxmlformats.org/officeDocument/2006/math">
                    <m:r>
                      <a:rPr lang="ru-RU" i="1">
                        <a:latin typeface="Cambria Math"/>
                      </a:rPr>
                      <m:t>→±∞</m:t>
                    </m:r>
                  </m:oMath>
                </a14:m>
                <a:r>
                  <a:rPr lang="ru-RU" dirty="0"/>
                  <a:t>.</a:t>
                </a:r>
              </a:p>
              <a:p>
                <a:pPr marL="0" indent="0">
                  <a:buNone/>
                </a:pPr>
                <a:r>
                  <a:rPr lang="ru-RU" dirty="0"/>
                  <a:t> Коэффициенты </a:t>
                </a:r>
                <a:r>
                  <a:rPr lang="en-US" dirty="0"/>
                  <a:t>k</a:t>
                </a:r>
                <a:r>
                  <a:rPr lang="ru-RU" dirty="0"/>
                  <a:t> и </a:t>
                </a:r>
                <a:r>
                  <a:rPr lang="en-US" dirty="0"/>
                  <a:t>b</a:t>
                </a:r>
                <a:r>
                  <a:rPr lang="ru-RU" dirty="0"/>
                  <a:t> можно найти следующим образом:</a:t>
                </a:r>
              </a:p>
              <a:p>
                <a:pPr marL="0" indent="0">
                  <a:buNone/>
                </a:pPr>
                <a:r>
                  <a:rPr lang="ru-RU" dirty="0"/>
                  <a:t> </a:t>
                </a:r>
              </a:p>
              <a:p>
                <a:r>
                  <a:rPr lang="en-US" dirty="0"/>
                  <a:t>k = </a:t>
                </a:r>
                <a14:m>
                  <m:oMath xmlns:m="http://schemas.openxmlformats.org/officeDocument/2006/math">
                    <m:limLow>
                      <m:limLowPr>
                        <m:ctrlPr>
                          <a:rPr lang="ru-RU" i="1">
                            <a:latin typeface="Cambria Math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lim</m:t>
                        </m:r>
                      </m:e>
                      <m:lim>
                        <m:eqArr>
                          <m:eqArrPr>
                            <m:ctrlPr>
                              <a:rPr lang="ru-RU" i="1">
                                <a:latin typeface="Cambria Math"/>
                              </a:rPr>
                            </m:ctrlPr>
                          </m:eqArrPr>
                          <m:e>
                            <m:r>
                              <a:rPr lang="ru-RU" i="1">
                                <a:latin typeface="Cambria Math"/>
                              </a:rPr>
                              <m:t>𝑥</m:t>
                            </m:r>
                            <m:r>
                              <a:rPr lang="en-US" i="1">
                                <a:latin typeface="Cambria Math"/>
                              </a:rPr>
                              <m:t>→+∞</m:t>
                            </m:r>
                          </m:e>
                          <m:e/>
                        </m:eqArr>
                      </m:lim>
                    </m:limLow>
                  </m:oMath>
                </a14:m>
                <a:r>
                  <a:rPr lang="ru-RU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i="1">
                            <a:latin typeface="Cambria Math"/>
                          </a:rPr>
                          <m:t>𝑓</m:t>
                        </m:r>
                        <m:r>
                          <a:rPr lang="en-US" i="1">
                            <a:latin typeface="Cambria Math"/>
                          </a:rPr>
                          <m:t>(</m:t>
                        </m:r>
                        <m:r>
                          <a:rPr lang="ru-RU" i="1">
                            <a:latin typeface="Cambria Math"/>
                          </a:rPr>
                          <m:t>𝑥</m:t>
                        </m:r>
                        <m:r>
                          <a:rPr lang="en-US" i="1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ru-RU" dirty="0" smtClean="0"/>
                  <a:t>                                  </a:t>
                </a:r>
                <a:r>
                  <a:rPr lang="en-US" dirty="0" smtClean="0"/>
                  <a:t>b </a:t>
                </a:r>
                <a:r>
                  <a:rPr lang="en-US" dirty="0"/>
                  <a:t>= </a:t>
                </a:r>
                <a14:m>
                  <m:oMath xmlns:m="http://schemas.openxmlformats.org/officeDocument/2006/math">
                    <m:limLow>
                      <m:limLowPr>
                        <m:ctrlPr>
                          <a:rPr lang="ru-RU" i="1">
                            <a:latin typeface="Cambria Math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lim</m:t>
                        </m:r>
                      </m:e>
                      <m:lim>
                        <m:eqArr>
                          <m:eqArrPr>
                            <m:ctrlPr>
                              <a:rPr lang="ru-RU" i="1">
                                <a:latin typeface="Cambria Math"/>
                              </a:rPr>
                            </m:ctrlPr>
                          </m:eqArrPr>
                          <m:e>
                            <m:r>
                              <a:rPr lang="ru-RU" i="1">
                                <a:latin typeface="Cambria Math"/>
                              </a:rPr>
                              <m:t>𝑥</m:t>
                            </m:r>
                            <m:r>
                              <a:rPr lang="en-US" i="1">
                                <a:latin typeface="Cambria Math"/>
                              </a:rPr>
                              <m:t>→+∞</m:t>
                            </m:r>
                          </m:e>
                          <m:e/>
                        </m:eqArr>
                      </m:lim>
                    </m:limLow>
                  </m:oMath>
                </a14:m>
                <a:r>
                  <a:rPr lang="en-US" dirty="0"/>
                  <a:t>(f(x) - </a:t>
                </a:r>
                <a:r>
                  <a:rPr lang="en-US" dirty="0" err="1"/>
                  <a:t>kx</a:t>
                </a:r>
                <a:r>
                  <a:rPr lang="en-US" dirty="0"/>
                  <a:t>)</a:t>
                </a:r>
                <a:endParaRPr lang="ru-RU" dirty="0"/>
              </a:p>
              <a:p>
                <a:endParaRPr lang="ru-RU" dirty="0"/>
              </a:p>
              <a:p>
                <a:endParaRPr lang="ru-RU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55576" y="1935480"/>
                <a:ext cx="7931224" cy="4389120"/>
              </a:xfrm>
              <a:blipFill rotWithShape="1">
                <a:blip r:embed="rId2" cstate="email"/>
                <a:stretch>
                  <a:fillRect l="-692" t="-18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2543113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800" dirty="0" smtClean="0"/>
              <a:t>7. Есть ли у функции промежутки, где она возрастает (убывает)?</a:t>
            </a:r>
          </a:p>
        </p:txBody>
      </p:sp>
      <p:sp>
        <p:nvSpPr>
          <p:cNvPr id="167939" name="Rectangle 3"/>
          <p:cNvSpPr>
            <a:spLocks noGrp="1" noChangeArrowheads="1"/>
          </p:cNvSpPr>
          <p:nvPr>
            <p:ph idx="1"/>
          </p:nvPr>
        </p:nvSpPr>
        <p:spPr>
          <a:xfrm>
            <a:off x="500034" y="2357430"/>
            <a:ext cx="8229600" cy="438912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/>
              <a:t>f’(x)&gt; 0</a:t>
            </a:r>
            <a:r>
              <a:rPr lang="ru-RU" dirty="0" smtClean="0"/>
              <a:t>,</a:t>
            </a:r>
            <a:r>
              <a:rPr lang="en-US" dirty="0" smtClean="0"/>
              <a:t> </a:t>
            </a:r>
            <a:r>
              <a:rPr lang="ru-RU" u="sng" dirty="0" smtClean="0"/>
              <a:t>функция возрастающая</a:t>
            </a:r>
          </a:p>
          <a:p>
            <a:pPr eaLnBrk="1" hangingPunct="1">
              <a:defRPr/>
            </a:pPr>
            <a:endParaRPr lang="ru-RU" dirty="0" smtClean="0"/>
          </a:p>
          <a:p>
            <a:pPr eaLnBrk="1" hangingPunct="1">
              <a:defRPr/>
            </a:pPr>
            <a:r>
              <a:rPr lang="en-US" b="1" dirty="0" smtClean="0"/>
              <a:t>f’(x)&lt;0</a:t>
            </a:r>
            <a:r>
              <a:rPr lang="ru-RU" dirty="0" smtClean="0"/>
              <a:t>, </a:t>
            </a:r>
            <a:r>
              <a:rPr lang="ru-RU" u="sng" dirty="0" smtClean="0"/>
              <a:t>функция убывающая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800" dirty="0" smtClean="0"/>
              <a:t>8. Есть ли у нее промежутки </a:t>
            </a:r>
            <a:r>
              <a:rPr lang="ru-RU" sz="2800" dirty="0" err="1" smtClean="0"/>
              <a:t>знакопостоянства</a:t>
            </a:r>
            <a:r>
              <a:rPr lang="ru-RU" sz="2800" dirty="0" smtClean="0"/>
              <a:t>?</a:t>
            </a:r>
          </a:p>
        </p:txBody>
      </p:sp>
      <p:sp>
        <p:nvSpPr>
          <p:cNvPr id="1689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b="1" dirty="0" smtClean="0"/>
          </a:p>
          <a:p>
            <a:pPr eaLnBrk="1" hangingPunct="1">
              <a:defRPr/>
            </a:pPr>
            <a:r>
              <a:rPr lang="en-US" b="1" dirty="0" smtClean="0"/>
              <a:t>f’(x)</a:t>
            </a:r>
            <a:r>
              <a:rPr lang="ru-RU" b="1" dirty="0" smtClean="0"/>
              <a:t> </a:t>
            </a:r>
            <a:r>
              <a:rPr lang="en-US" b="1" dirty="0" smtClean="0">
                <a:cs typeface="Tahoma" pitchFamily="34" charset="0"/>
              </a:rPr>
              <a:t>=</a:t>
            </a:r>
            <a:r>
              <a:rPr lang="ru-RU" b="1" dirty="0" smtClean="0"/>
              <a:t> 0</a:t>
            </a:r>
            <a:r>
              <a:rPr lang="en-US" b="1" dirty="0" smtClean="0"/>
              <a:t> </a:t>
            </a:r>
            <a:r>
              <a:rPr lang="ru-RU" dirty="0" smtClean="0"/>
              <a:t>на промежутке,  </a:t>
            </a:r>
            <a:r>
              <a:rPr lang="en-US" b="1" dirty="0" smtClean="0">
                <a:cs typeface="Tahoma" pitchFamily="34" charset="0"/>
              </a:rPr>
              <a:t>=</a:t>
            </a:r>
            <a:r>
              <a:rPr lang="en-US" b="1" dirty="0" smtClean="0">
                <a:ea typeface="Batang" pitchFamily="18" charset="-127"/>
                <a:cs typeface="Tahoma" pitchFamily="34" charset="0"/>
              </a:rPr>
              <a:t>&gt; </a:t>
            </a:r>
            <a:r>
              <a:rPr lang="ru-RU" dirty="0" smtClean="0"/>
              <a:t>функция </a:t>
            </a:r>
            <a:r>
              <a:rPr lang="en-US" b="1" dirty="0" smtClean="0"/>
              <a:t>f</a:t>
            </a:r>
            <a:r>
              <a:rPr lang="ru-RU" b="1" dirty="0" smtClean="0"/>
              <a:t>(х)</a:t>
            </a:r>
            <a:r>
              <a:rPr lang="en-US" b="1" dirty="0" smtClean="0"/>
              <a:t> </a:t>
            </a:r>
            <a:r>
              <a:rPr lang="ru-RU" dirty="0" smtClean="0"/>
              <a:t>постоянная на этом промежутке.</a:t>
            </a:r>
          </a:p>
          <a:p>
            <a:pPr>
              <a:defRPr/>
            </a:pPr>
            <a:r>
              <a:rPr lang="ru-RU" dirty="0" smtClean="0"/>
              <a:t>Если в точке </a:t>
            </a:r>
            <a:r>
              <a:rPr lang="en-US" b="1" dirty="0" smtClean="0"/>
              <a:t>x</a:t>
            </a:r>
            <a:r>
              <a:rPr lang="en-US" sz="2000" b="1" dirty="0" smtClean="0"/>
              <a:t>o</a:t>
            </a:r>
            <a:r>
              <a:rPr lang="ru-RU" dirty="0" smtClean="0"/>
              <a:t> производная меняет знак </a:t>
            </a:r>
            <a:r>
              <a:rPr lang="en-US" dirty="0" smtClean="0"/>
              <a:t>c </a:t>
            </a:r>
            <a:r>
              <a:rPr lang="ru-RU" dirty="0" smtClean="0"/>
              <a:t>«</a:t>
            </a:r>
            <a:r>
              <a:rPr lang="en-US" b="1" dirty="0" smtClean="0"/>
              <a:t>+</a:t>
            </a:r>
            <a:r>
              <a:rPr lang="ru-RU" dirty="0" smtClean="0"/>
              <a:t>» на «-», то </a:t>
            </a:r>
            <a:r>
              <a:rPr lang="en-US" b="1" dirty="0" smtClean="0"/>
              <a:t>x</a:t>
            </a:r>
            <a:r>
              <a:rPr lang="en-US" sz="2000" b="1" dirty="0" smtClean="0"/>
              <a:t>o</a:t>
            </a:r>
            <a:r>
              <a:rPr lang="en-US" dirty="0" smtClean="0"/>
              <a:t> </a:t>
            </a:r>
            <a:r>
              <a:rPr lang="ru-RU" dirty="0" smtClean="0"/>
              <a:t>- </a:t>
            </a:r>
            <a:r>
              <a:rPr lang="ru-RU" i="1" dirty="0" smtClean="0"/>
              <a:t>точка локального максимума</a:t>
            </a:r>
            <a:r>
              <a:rPr lang="ru-RU" dirty="0" smtClean="0"/>
              <a:t>;</a:t>
            </a:r>
          </a:p>
          <a:p>
            <a:pPr>
              <a:defRPr/>
            </a:pPr>
            <a:r>
              <a:rPr lang="ru-RU" dirty="0" smtClean="0"/>
              <a:t>Если в точке </a:t>
            </a:r>
            <a:r>
              <a:rPr lang="en-US" b="1" dirty="0" smtClean="0"/>
              <a:t>x</a:t>
            </a:r>
            <a:r>
              <a:rPr lang="en-US" sz="2000" b="1" dirty="0" smtClean="0"/>
              <a:t>o</a:t>
            </a:r>
            <a:r>
              <a:rPr lang="ru-RU" dirty="0" smtClean="0"/>
              <a:t> производная меняет знак с «</a:t>
            </a:r>
            <a:r>
              <a:rPr lang="ru-RU" b="1" dirty="0" smtClean="0"/>
              <a:t>-</a:t>
            </a:r>
            <a:r>
              <a:rPr lang="ru-RU" dirty="0" smtClean="0"/>
              <a:t>» на</a:t>
            </a:r>
            <a:endParaRPr lang="en-US" dirty="0" smtClean="0"/>
          </a:p>
          <a:p>
            <a:pPr>
              <a:buNone/>
              <a:defRPr/>
            </a:pPr>
            <a:r>
              <a:rPr lang="en-US" dirty="0" smtClean="0"/>
              <a:t>    </a:t>
            </a:r>
            <a:r>
              <a:rPr lang="ru-RU" dirty="0" smtClean="0"/>
              <a:t>«</a:t>
            </a:r>
            <a:r>
              <a:rPr lang="en-US" b="1" dirty="0" smtClean="0"/>
              <a:t>+</a:t>
            </a:r>
            <a:r>
              <a:rPr lang="ru-RU" dirty="0" smtClean="0"/>
              <a:t>», то </a:t>
            </a:r>
            <a:r>
              <a:rPr lang="en-US" b="1" dirty="0" smtClean="0"/>
              <a:t>x</a:t>
            </a:r>
            <a:r>
              <a:rPr lang="en-US" sz="2000" b="1" dirty="0" smtClean="0"/>
              <a:t>o</a:t>
            </a:r>
            <a:r>
              <a:rPr lang="ru-RU" dirty="0" smtClean="0"/>
              <a:t> - </a:t>
            </a:r>
            <a:r>
              <a:rPr lang="ru-RU" i="1" dirty="0" smtClean="0"/>
              <a:t>точка локального минимума</a:t>
            </a:r>
            <a:r>
              <a:rPr lang="ru-RU" dirty="0" smtClean="0"/>
              <a:t>.</a:t>
            </a:r>
          </a:p>
          <a:p>
            <a:pPr eaLnBrk="1" hangingPunct="1">
              <a:buNone/>
              <a:defRPr/>
            </a:pPr>
            <a:endParaRPr lang="ru-RU" dirty="0" smtClean="0"/>
          </a:p>
        </p:txBody>
      </p:sp>
      <p:sp>
        <p:nvSpPr>
          <p:cNvPr id="14340" name="TextBox 1"/>
          <p:cNvSpPr txBox="1">
            <a:spLocks noChangeArrowheads="1"/>
          </p:cNvSpPr>
          <p:nvPr/>
        </p:nvSpPr>
        <p:spPr bwMode="auto">
          <a:xfrm>
            <a:off x="4114800" y="297180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Пример</a:t>
            </a: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69987" name="Rectangle 3"/>
              <p:cNvSpPr>
                <a:spLocks noGrp="1" noChangeArrowheads="1"/>
              </p:cNvSpPr>
              <p:nvPr>
                <p:ph idx="1"/>
              </p:nvPr>
            </p:nvSpPr>
            <p:spPr>
              <a:xfrm>
                <a:off x="309563" y="1965325"/>
                <a:ext cx="8229600" cy="4114800"/>
              </a:xfrm>
            </p:spPr>
            <p:txBody>
              <a:bodyPr>
                <a:normAutofit fontScale="47500" lnSpcReduction="20000"/>
              </a:bodyPr>
              <a:lstStyle/>
              <a:p>
                <a:pPr algn="ctr" eaLnBrk="1" hangingPunct="1">
                  <a:buFontTx/>
                  <a:buNone/>
                  <a:defRPr/>
                </a:pPr>
                <a:r>
                  <a:rPr lang="ru-RU" sz="4400" b="1" dirty="0" smtClean="0"/>
                  <a:t>у= х/х²-1 </a:t>
                </a:r>
              </a:p>
              <a:p>
                <a:r>
                  <a:rPr lang="ru-RU" sz="5100" dirty="0"/>
                  <a:t>1.  </a:t>
                </a:r>
                <a:r>
                  <a:rPr lang="ru-RU" sz="4400" dirty="0"/>
                  <a:t>Знаменатель выражения х/(х</a:t>
                </a:r>
                <a:r>
                  <a:rPr lang="ru-RU" sz="4400" baseline="30000" dirty="0"/>
                  <a:t>2</a:t>
                </a:r>
                <a:r>
                  <a:rPr lang="ru-RU" sz="4400" dirty="0"/>
                  <a:t> – 1)</a:t>
                </a:r>
                <a:r>
                  <a:rPr lang="ru-RU" sz="4400" baseline="30000" dirty="0"/>
                  <a:t> </a:t>
                </a:r>
                <a:r>
                  <a:rPr lang="ru-RU" sz="4400" dirty="0"/>
                  <a:t> обращается в нуль </a:t>
                </a:r>
                <a:r>
                  <a:rPr lang="ru-RU" sz="4400" dirty="0" smtClean="0"/>
                  <a:t>при</a:t>
                </a:r>
              </a:p>
              <a:p>
                <a:pPr marL="0" indent="0">
                  <a:buNone/>
                </a:pPr>
                <a:r>
                  <a:rPr lang="ru-RU" sz="4400" dirty="0" smtClean="0"/>
                  <a:t>         </a:t>
                </a:r>
                <a:r>
                  <a:rPr lang="ru-RU" sz="4400" dirty="0"/>
                  <a:t>х= -1 </a:t>
                </a:r>
                <a:r>
                  <a:rPr lang="ru-RU" sz="4400" dirty="0" smtClean="0"/>
                  <a:t>и </a:t>
                </a:r>
                <a:r>
                  <a:rPr lang="ru-RU" sz="4400" dirty="0"/>
                  <a:t>при х = 1, поэтому </a:t>
                </a:r>
                <a:r>
                  <a:rPr lang="en-US" sz="4400" b="1" dirty="0"/>
                  <a:t>D</a:t>
                </a:r>
                <a:r>
                  <a:rPr lang="ru-RU" sz="4400" b="1" dirty="0"/>
                  <a:t>(</a:t>
                </a:r>
                <a:r>
                  <a:rPr lang="en-US" sz="4400" b="1" dirty="0"/>
                  <a:t>f</a:t>
                </a:r>
                <a:r>
                  <a:rPr lang="ru-RU" sz="4400" b="1" dirty="0"/>
                  <a:t>) = </a:t>
                </a:r>
                <a:r>
                  <a:rPr lang="ru-RU" sz="4400" dirty="0"/>
                  <a:t>(-∞;-1)U(-1; 1) U (1; +∞).</a:t>
                </a:r>
              </a:p>
              <a:p>
                <a:r>
                  <a:rPr lang="ru-RU" sz="5100" dirty="0"/>
                  <a:t>2. </a:t>
                </a:r>
                <a:r>
                  <a:rPr lang="ru-RU" sz="4400" b="1" dirty="0"/>
                  <a:t>Е(</a:t>
                </a:r>
                <a:r>
                  <a:rPr lang="en-US" sz="4400" b="1" dirty="0"/>
                  <a:t>f</a:t>
                </a:r>
                <a:r>
                  <a:rPr lang="ru-RU" sz="4400" b="1" dirty="0"/>
                  <a:t>) = </a:t>
                </a:r>
                <a:r>
                  <a:rPr lang="en-US" sz="4400" b="1" dirty="0"/>
                  <a:t>R </a:t>
                </a:r>
                <a:r>
                  <a:rPr lang="ru-RU" sz="4400" dirty="0"/>
                  <a:t>(видно из дальнейшего исследования)</a:t>
                </a:r>
              </a:p>
              <a:p>
                <a:r>
                  <a:rPr lang="ru-RU" sz="4400" dirty="0"/>
                  <a:t>3.</a:t>
                </a:r>
                <a:r>
                  <a:rPr lang="ru-RU" sz="4400" b="1" dirty="0"/>
                  <a:t> </a:t>
                </a:r>
                <a:r>
                  <a:rPr lang="en-US" sz="4400" b="1" dirty="0"/>
                  <a:t>f</a:t>
                </a:r>
                <a:r>
                  <a:rPr lang="ru-RU" sz="4400" b="1" dirty="0"/>
                  <a:t>(-х) </a:t>
                </a:r>
                <a:r>
                  <a:rPr lang="ru-RU" sz="4400" dirty="0"/>
                  <a:t>= </a:t>
                </a:r>
                <a:r>
                  <a:rPr lang="ru-RU" sz="4400" b="1" dirty="0"/>
                  <a:t>-</a:t>
                </a:r>
                <a:r>
                  <a:rPr lang="en-US" sz="4400" b="1" dirty="0"/>
                  <a:t>f</a:t>
                </a:r>
                <a:r>
                  <a:rPr lang="ru-RU" sz="4400" b="1" dirty="0"/>
                  <a:t>(х) </a:t>
                </a:r>
                <a:r>
                  <a:rPr lang="ru-RU" sz="4400" dirty="0"/>
                  <a:t>-</a:t>
                </a:r>
                <a:r>
                  <a:rPr lang="ru-RU" sz="4400" b="1" dirty="0"/>
                  <a:t> </a:t>
                </a:r>
                <a:r>
                  <a:rPr lang="ru-RU" sz="4400" dirty="0"/>
                  <a:t>функция нечетная.</a:t>
                </a:r>
              </a:p>
              <a:p>
                <a:r>
                  <a:rPr lang="ru-RU" sz="4400" dirty="0"/>
                  <a:t>4. Функция непериодическая. </a:t>
                </a:r>
              </a:p>
              <a:p>
                <a:r>
                  <a:rPr lang="ru-RU" sz="4400" dirty="0"/>
                  <a:t>5.  Производная функции в области определения: </a:t>
                </a:r>
              </a:p>
              <a:p>
                <a:pPr marL="648000" indent="0">
                  <a:buNone/>
                </a:pPr>
                <a:r>
                  <a:rPr lang="en-US" sz="4400" dirty="0" smtClean="0"/>
                  <a:t>f</a:t>
                </a:r>
                <a:r>
                  <a:rPr lang="ru-RU" sz="4400" dirty="0" smtClean="0"/>
                  <a:t> '(</a:t>
                </a:r>
                <a:r>
                  <a:rPr lang="en-US" sz="4400" dirty="0"/>
                  <a:t>x</a:t>
                </a:r>
                <a:r>
                  <a:rPr lang="ru-RU" sz="4400" dirty="0"/>
                  <a:t>) =</a:t>
                </a:r>
                <a:r>
                  <a:rPr lang="ru-RU" sz="4400" b="1" dirty="0"/>
                  <a:t>(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4400" b="1" i="1">
                            <a:latin typeface="Cambria Math"/>
                          </a:rPr>
                          <m:t>х</m:t>
                        </m:r>
                      </m:num>
                      <m:den>
                        <m:r>
                          <a:rPr lang="ru-RU" sz="4400">
                            <a:latin typeface="Cambria Math"/>
                          </a:rPr>
                          <m:t>х</m:t>
                        </m:r>
                        <m:r>
                          <a:rPr lang="ru-RU" sz="4400" baseline="30000">
                            <a:latin typeface="Cambria Math"/>
                          </a:rPr>
                          <m:t>2  </m:t>
                        </m:r>
                        <m:r>
                          <a:rPr lang="ru-RU" sz="4400" i="1">
                            <a:latin typeface="Cambria Math"/>
                          </a:rPr>
                          <m:t>−</m:t>
                        </m:r>
                        <m:r>
                          <a:rPr lang="ru-RU" sz="4400">
                            <a:latin typeface="Cambria Math"/>
                          </a:rPr>
                          <m:t> 1</m:t>
                        </m:r>
                        <m:r>
                          <a:rPr lang="ru-RU" sz="4400" i="1" baseline="30000" smtClean="0">
                            <a:latin typeface="Cambria Math"/>
                          </a:rPr>
                          <m:t>−</m:t>
                        </m:r>
                      </m:den>
                    </m:f>
                  </m:oMath>
                </a14:m>
                <a:r>
                  <a:rPr lang="ru-RU" sz="4400" b="1" dirty="0"/>
                  <a:t>)'</a:t>
                </a:r>
                <a:r>
                  <a:rPr lang="ru-RU" sz="4400" dirty="0"/>
                  <a:t> </a:t>
                </a:r>
                <a:r>
                  <a:rPr lang="ru-RU" sz="4400" dirty="0" smtClean="0"/>
                  <a:t>= </a:t>
                </a:r>
                <a:r>
                  <a:rPr lang="ru-RU" sz="4400" dirty="0"/>
                  <a:t>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4400">
                            <a:latin typeface="Cambria Math"/>
                          </a:rPr>
                          <m:t>х</m:t>
                        </m:r>
                        <m:r>
                          <a:rPr lang="ru-RU" sz="4400" baseline="30000">
                            <a:latin typeface="Cambria Math"/>
                          </a:rPr>
                          <m:t>2 </m:t>
                        </m:r>
                        <m:r>
                          <a:rPr lang="ru-RU" sz="4400">
                            <a:latin typeface="Cambria Math"/>
                          </a:rPr>
                          <m:t>+ 1</m:t>
                        </m:r>
                      </m:num>
                      <m:den>
                        <m:r>
                          <a:rPr lang="ru-RU" sz="4400">
                            <a:latin typeface="Cambria Math"/>
                          </a:rPr>
                          <m:t>(х</m:t>
                        </m:r>
                        <m:r>
                          <a:rPr lang="ru-RU" sz="4400" baseline="30000">
                            <a:latin typeface="Cambria Math"/>
                          </a:rPr>
                          <m:t>2  </m:t>
                        </m:r>
                        <m:r>
                          <a:rPr lang="ru-RU" sz="4400" i="1">
                            <a:latin typeface="Cambria Math"/>
                          </a:rPr>
                          <m:t>−</m:t>
                        </m:r>
                        <m:r>
                          <a:rPr lang="ru-RU" sz="4400">
                            <a:latin typeface="Cambria Math"/>
                          </a:rPr>
                          <m:t> 1</m:t>
                        </m:r>
                        <m:r>
                          <a:rPr lang="ru-RU" sz="4400" b="0" i="0" smtClean="0">
                            <a:latin typeface="Cambria Math"/>
                          </a:rPr>
                          <m:t> </m:t>
                        </m:r>
                        <m:r>
                          <a:rPr lang="ru-RU" sz="4400">
                            <a:latin typeface="Cambria Math"/>
                          </a:rPr>
                          <m:t>)</m:t>
                        </m:r>
                        <m:r>
                          <a:rPr lang="ru-RU" sz="4400" baseline="3000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ru-RU" sz="4400" dirty="0"/>
                  <a:t> и  </a:t>
                </a:r>
                <a:r>
                  <a:rPr lang="en-US" sz="4400" dirty="0" smtClean="0"/>
                  <a:t>f</a:t>
                </a:r>
                <a:r>
                  <a:rPr lang="ru-RU" sz="4400" dirty="0" smtClean="0"/>
                  <a:t> '(</a:t>
                </a:r>
                <a:r>
                  <a:rPr lang="en-US" sz="4400" dirty="0"/>
                  <a:t>x</a:t>
                </a:r>
                <a:r>
                  <a:rPr lang="ru-RU" sz="4400" dirty="0"/>
                  <a:t>) &lt; 0 во всей области определения </a:t>
                </a:r>
                <a:r>
                  <a:rPr lang="ru-RU" sz="4400" b="1" dirty="0"/>
                  <a:t>=&gt;</a:t>
                </a:r>
                <a:r>
                  <a:rPr lang="ru-RU" sz="4400" dirty="0"/>
                  <a:t>функция непрерывна и возрастает во всей области определения, точек локального экстремума </a:t>
                </a:r>
                <a:r>
                  <a:rPr lang="ru-RU" sz="4400" dirty="0" smtClean="0"/>
                  <a:t>нет.</a:t>
                </a:r>
              </a:p>
              <a:p>
                <a:pPr>
                  <a:defRPr/>
                </a:pPr>
                <a:r>
                  <a:rPr lang="ru-RU" sz="4400" dirty="0"/>
                  <a:t>6</a:t>
                </a:r>
                <a:r>
                  <a:rPr lang="ru-RU" sz="4400" dirty="0" smtClean="0"/>
                  <a:t>. </a:t>
                </a:r>
                <a:r>
                  <a:rPr lang="en-US" sz="4400" b="1" dirty="0" smtClean="0"/>
                  <a:t>f</a:t>
                </a:r>
                <a:r>
                  <a:rPr lang="en-US" sz="4400" b="1" dirty="0"/>
                  <a:t>’’(x)</a:t>
                </a:r>
                <a:r>
                  <a:rPr lang="ru-RU" sz="4400" b="1" dirty="0"/>
                  <a:t> = 2х(х² </a:t>
                </a:r>
                <a:r>
                  <a:rPr lang="en-US" sz="4400" b="1" dirty="0">
                    <a:cs typeface="Tahoma" pitchFamily="34" charset="0"/>
                  </a:rPr>
                  <a:t>+</a:t>
                </a:r>
                <a:r>
                  <a:rPr lang="ru-RU" sz="4400" b="1" dirty="0"/>
                  <a:t> 3)/( х²-1)</a:t>
                </a:r>
                <a:r>
                  <a:rPr lang="en-US" sz="4400" b="1" dirty="0">
                    <a:cs typeface="Tahoma" pitchFamily="34" charset="0"/>
                  </a:rPr>
                  <a:t> ³</a:t>
                </a:r>
                <a:r>
                  <a:rPr lang="ru-RU" sz="4400" b="1" dirty="0"/>
                  <a:t> </a:t>
                </a:r>
                <a:endParaRPr lang="en-US" sz="4400" b="1" dirty="0"/>
              </a:p>
              <a:p>
                <a:pPr marL="0" indent="0">
                  <a:buNone/>
                  <a:defRPr/>
                </a:pPr>
                <a:r>
                  <a:rPr lang="ru-RU" sz="4400" dirty="0" smtClean="0"/>
                  <a:t>    обращается </a:t>
                </a:r>
                <a:r>
                  <a:rPr lang="ru-RU" sz="4400" dirty="0"/>
                  <a:t>в нуль в точке </a:t>
                </a:r>
                <a:r>
                  <a:rPr lang="ru-RU" sz="4400" dirty="0" smtClean="0"/>
                  <a:t>х=0</a:t>
                </a:r>
                <a:endParaRPr lang="ru-RU" sz="4400" dirty="0"/>
              </a:p>
            </p:txBody>
          </p:sp>
        </mc:Choice>
        <mc:Fallback>
          <p:sp>
            <p:nvSpPr>
              <p:cNvPr id="169987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9563" y="1965325"/>
                <a:ext cx="8229600" cy="4114800"/>
              </a:xfrm>
              <a:blipFill rotWithShape="1">
                <a:blip r:embed="rId2" cstate="email"/>
                <a:stretch>
                  <a:fillRect l="-815" t="-2222" b="-44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366" name="Rectangle 7"/>
          <p:cNvSpPr>
            <a:spLocks noChangeArrowheads="1"/>
          </p:cNvSpPr>
          <p:nvPr/>
        </p:nvSpPr>
        <p:spPr bwMode="auto">
          <a:xfrm>
            <a:off x="0" y="3009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5369" name="TextBox 1"/>
          <p:cNvSpPr txBox="1">
            <a:spLocks noChangeArrowheads="1"/>
          </p:cNvSpPr>
          <p:nvPr/>
        </p:nvSpPr>
        <p:spPr bwMode="auto">
          <a:xfrm>
            <a:off x="4114800" y="2974975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1500166" y="5143512"/>
            <a:ext cx="6429420" cy="1285884"/>
          </a:xfrm>
          <a:prstGeom prst="rect">
            <a:avLst/>
          </a:prstGeom>
          <a:ln>
            <a:solidFill>
              <a:schemeClr val="bg1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428728" y="908720"/>
            <a:ext cx="6929486" cy="2143140"/>
          </a:xfrm>
          <a:prstGeom prst="rect">
            <a:avLst/>
          </a:prstGeom>
          <a:effectLst>
            <a:glow rad="1397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6589" name="Rectangle 221"/>
          <p:cNvSpPr>
            <a:spLocks noGrp="1" noChangeArrowheads="1"/>
          </p:cNvSpPr>
          <p:nvPr>
            <p:ph type="title"/>
          </p:nvPr>
        </p:nvSpPr>
        <p:spPr>
          <a:xfrm>
            <a:off x="600076" y="28968"/>
            <a:ext cx="8148388" cy="879752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sz="3200" dirty="0" smtClean="0"/>
              <a:t>Знак второй производной </a:t>
            </a:r>
            <a:r>
              <a:rPr lang="en-US" sz="3200" b="1" dirty="0" smtClean="0">
                <a:solidFill>
                  <a:schemeClr val="tx1"/>
                </a:solidFill>
              </a:rPr>
              <a:t>f’’(x)</a:t>
            </a:r>
            <a:r>
              <a:rPr lang="ru-RU" sz="3200" dirty="0" smtClean="0">
                <a:solidFill>
                  <a:schemeClr val="tx1"/>
                </a:solidFill>
              </a:rPr>
              <a:t/>
            </a:r>
            <a:br>
              <a:rPr lang="ru-RU" sz="3200" dirty="0" smtClean="0">
                <a:solidFill>
                  <a:schemeClr val="tx1"/>
                </a:solidFill>
              </a:rPr>
            </a:br>
            <a:endParaRPr lang="ru-RU" sz="3200" dirty="0" smtClean="0"/>
          </a:p>
        </p:txBody>
      </p:sp>
      <p:graphicFrame>
        <p:nvGraphicFramePr>
          <p:cNvPr id="186602" name="Group 23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4280201775"/>
              </p:ext>
            </p:extLst>
          </p:nvPr>
        </p:nvGraphicFramePr>
        <p:xfrm>
          <a:off x="1428728" y="1052737"/>
          <a:ext cx="6769100" cy="1919779"/>
        </p:xfrm>
        <a:graphic>
          <a:graphicData uri="http://schemas.openxmlformats.org/drawingml/2006/table">
            <a:tbl>
              <a:tblPr/>
              <a:tblGrid>
                <a:gridCol w="936625"/>
                <a:gridCol w="1871662"/>
                <a:gridCol w="1258888"/>
                <a:gridCol w="1068387"/>
                <a:gridCol w="1633538"/>
              </a:tblGrid>
              <a:tr h="8895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х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rotWithShape="1">
                      <a:blip r:embed="rId2"/>
                      <a:stretch>
                        <a:fillRect l="-57003" t="-7407" r="-211726" b="-104938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+mn-ea"/>
                          <a:cs typeface="+mn-cs"/>
                        </a:rPr>
                        <a:t>(-1;0)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+mn-ea"/>
                          <a:cs typeface="+mn-cs"/>
                        </a:rPr>
                        <a:t>(0;1)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rotWithShape="1">
                      <a:blip r:embed="rId2"/>
                      <a:stretch>
                        <a:fillRect l="-322388" t="-7407" b="-104938"/>
                      </a:stretch>
                    </a:blipFill>
                  </a:tcPr>
                </a:tc>
              </a:tr>
              <a:tr h="9826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f’’(x)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85000"/>
                          </a:schemeClr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+mn-ea"/>
                          <a:cs typeface="+mn-cs"/>
                        </a:rPr>
                        <a:t>+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+mn-ea"/>
                          <a:cs typeface="+mn-cs"/>
                        </a:rPr>
                        <a:t>-</a:t>
                      </a:r>
                      <a:endParaRPr kumimoji="0" lang="en-US" sz="2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85000"/>
                          </a:schemeClr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+mn-ea"/>
                          <a:cs typeface="+mn-cs"/>
                        </a:rPr>
                        <a:t>+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389" name="Rectangle 4"/>
          <p:cNvSpPr>
            <a:spLocks noChangeArrowheads="1"/>
          </p:cNvSpPr>
          <p:nvPr/>
        </p:nvSpPr>
        <p:spPr bwMode="auto">
          <a:xfrm>
            <a:off x="1500166" y="3473516"/>
            <a:ext cx="6643734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ru-RU" sz="1600" dirty="0">
                <a:latin typeface="Arial" charset="0"/>
                <a:cs typeface="Times New Roman" pitchFamily="18" charset="0"/>
              </a:rPr>
              <a:t>Вторая производная меняет знак только в одной точке х=0 </a:t>
            </a:r>
            <a:r>
              <a:rPr lang="en-US" sz="1600" dirty="0">
                <a:cs typeface="Tahoma" pitchFamily="34" charset="0"/>
              </a:rPr>
              <a:t>=</a:t>
            </a:r>
            <a:r>
              <a:rPr lang="en-US" sz="1600" dirty="0">
                <a:latin typeface="Batang" pitchFamily="18" charset="-127"/>
                <a:ea typeface="Batang" pitchFamily="18" charset="-127"/>
                <a:cs typeface="Tahoma" pitchFamily="34" charset="0"/>
              </a:rPr>
              <a:t>&gt;</a:t>
            </a:r>
            <a:r>
              <a:rPr lang="en-US" sz="1600" dirty="0"/>
              <a:t> xo</a:t>
            </a:r>
            <a:r>
              <a:rPr lang="ru-RU" sz="1600" dirty="0"/>
              <a:t>=0 – точка перегиба.</a:t>
            </a:r>
          </a:p>
          <a:p>
            <a:r>
              <a:rPr lang="ru-RU" sz="1600" dirty="0"/>
              <a:t>На интервалах (-∞;-1) и(0;1) график функции имеет выпуклость вверх, а на интервалах (-1;0) и (1; +∞</a:t>
            </a:r>
            <a:r>
              <a:rPr lang="ru-RU" sz="1600" dirty="0" smtClean="0"/>
              <a:t>) -  </a:t>
            </a:r>
            <a:r>
              <a:rPr lang="ru-RU" sz="1600" dirty="0"/>
              <a:t>выпуклость вниз.  </a:t>
            </a:r>
          </a:p>
          <a:p>
            <a:r>
              <a:rPr lang="ru-RU" sz="1600" dirty="0" smtClean="0">
                <a:latin typeface="Arial" charset="0"/>
                <a:cs typeface="Times New Roman" pitchFamily="18" charset="0"/>
              </a:rPr>
              <a:t>Вычислим </a:t>
            </a:r>
            <a:r>
              <a:rPr lang="ru-RU" sz="1600" dirty="0">
                <a:latin typeface="Arial" charset="0"/>
                <a:cs typeface="Times New Roman" pitchFamily="18" charset="0"/>
              </a:rPr>
              <a:t>координаты нескольких </a:t>
            </a:r>
            <a:r>
              <a:rPr lang="ru-RU" sz="1600" dirty="0" smtClean="0">
                <a:latin typeface="Arial" charset="0"/>
                <a:cs typeface="Times New Roman" pitchFamily="18" charset="0"/>
              </a:rPr>
              <a:t>точек:</a:t>
            </a:r>
            <a:endParaRPr lang="ru-RU" sz="1600" dirty="0">
              <a:latin typeface="Arial" charset="0"/>
            </a:endParaRPr>
          </a:p>
        </p:txBody>
      </p:sp>
      <p:graphicFrame>
        <p:nvGraphicFramePr>
          <p:cNvPr id="186502" name="Group 1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27478081"/>
              </p:ext>
            </p:extLst>
          </p:nvPr>
        </p:nvGraphicFramePr>
        <p:xfrm>
          <a:off x="1571604" y="5180734"/>
          <a:ext cx="6265860" cy="1128587"/>
        </p:xfrm>
        <a:graphic>
          <a:graphicData uri="http://schemas.openxmlformats.org/drawingml/2006/table">
            <a:tbl>
              <a:tblPr/>
              <a:tblGrid>
                <a:gridCol w="1253172"/>
                <a:gridCol w="1253172"/>
                <a:gridCol w="1253172"/>
                <a:gridCol w="1253172"/>
                <a:gridCol w="1253172"/>
              </a:tblGrid>
              <a:tr h="6103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+mn-ea"/>
                          <a:cs typeface="+mn-cs"/>
                        </a:rPr>
                        <a:t>х</a:t>
                      </a:r>
                    </a:p>
                  </a:txBody>
                  <a:tcPr marL="91457" marR="91457"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1457" marR="91457"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+mn-ea"/>
                          <a:cs typeface="+mn-cs"/>
                        </a:rPr>
                        <a:t>1/2</a:t>
                      </a:r>
                    </a:p>
                  </a:txBody>
                  <a:tcPr marL="91457" marR="91457"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1457" marR="91457"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1457" marR="91457"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39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+mn-ea"/>
                          <a:cs typeface="+mn-cs"/>
                        </a:rPr>
                        <a:t>f </a:t>
                      </a:r>
                      <a:r>
                        <a:rPr kumimoji="0" lang="ru-RU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+mn-ea"/>
                          <a:cs typeface="+mn-cs"/>
                        </a:rPr>
                        <a:t>(х)</a:t>
                      </a:r>
                    </a:p>
                  </a:txBody>
                  <a:tcPr marL="91457" marR="91457"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1457" marR="91457"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r>
                        <a:rPr kumimoji="0" lang="ru-RU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+mn-ea"/>
                          <a:cs typeface="+mn-cs"/>
                        </a:rPr>
                        <a:t>2/3</a:t>
                      </a:r>
                    </a:p>
                  </a:txBody>
                  <a:tcPr marL="91457" marR="91457"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+mn-ea"/>
                          <a:cs typeface="+mn-cs"/>
                        </a:rPr>
                        <a:t>2/3</a:t>
                      </a:r>
                    </a:p>
                  </a:txBody>
                  <a:tcPr marL="91457" marR="91457"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ea typeface="+mn-ea"/>
                          <a:cs typeface="+mn-cs"/>
                        </a:rPr>
                        <a:t>3/8</a:t>
                      </a:r>
                    </a:p>
                  </a:txBody>
                  <a:tcPr marL="91457" marR="91457"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dirty="0" smtClean="0"/>
              <a:t>График имеет вид</a:t>
            </a:r>
          </a:p>
        </p:txBody>
      </p:sp>
      <p:sp>
        <p:nvSpPr>
          <p:cNvPr id="1884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ru-RU" dirty="0" smtClean="0"/>
              <a:t>.</a:t>
            </a:r>
          </a:p>
        </p:txBody>
      </p:sp>
      <p:pic>
        <p:nvPicPr>
          <p:cNvPr id="17412" name="Picture 4" descr="G:\презент фируза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357422" y="2357430"/>
            <a:ext cx="4429156" cy="392909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908050"/>
            <a:ext cx="5759450" cy="4392613"/>
          </a:xfrm>
        </p:spPr>
        <p:txBody>
          <a:bodyPr/>
          <a:lstStyle/>
          <a:p>
            <a:pPr eaLnBrk="1" hangingPunct="1">
              <a:defRPr/>
            </a:pPr>
            <a:endParaRPr lang="ru-RU" sz="2800" u="sng" dirty="0" smtClean="0">
              <a:solidFill>
                <a:schemeClr val="hlink"/>
              </a:solidFill>
            </a:endParaRPr>
          </a:p>
          <a:p>
            <a:pPr eaLnBrk="1" hangingPunct="1">
              <a:buNone/>
              <a:defRPr/>
            </a:pPr>
            <a:r>
              <a:rPr lang="ru-RU" sz="2800" dirty="0" smtClean="0">
                <a:solidFill>
                  <a:schemeClr val="hlink"/>
                </a:solidFill>
              </a:rPr>
              <a:t>   </a:t>
            </a:r>
            <a:r>
              <a:rPr lang="ru-RU" sz="2800" dirty="0" smtClean="0">
                <a:solidFill>
                  <a:srgbClr val="030523"/>
                </a:solidFill>
              </a:rPr>
              <a:t> </a:t>
            </a:r>
            <a:r>
              <a:rPr lang="ru-RU" sz="3200" u="sng" dirty="0" smtClean="0">
                <a:solidFill>
                  <a:srgbClr val="030523"/>
                </a:solidFill>
              </a:rPr>
              <a:t>Автор презентации</a:t>
            </a:r>
            <a:r>
              <a:rPr lang="ru-RU" sz="3200" dirty="0" smtClean="0">
                <a:solidFill>
                  <a:srgbClr val="030523"/>
                </a:solidFill>
              </a:rPr>
              <a:t>:</a:t>
            </a:r>
            <a:endParaRPr lang="ru-RU" sz="2800" dirty="0" smtClean="0">
              <a:solidFill>
                <a:srgbClr val="030523"/>
              </a:solidFill>
            </a:endParaRPr>
          </a:p>
          <a:p>
            <a:pPr eaLnBrk="1" hangingPunct="1">
              <a:buFontTx/>
              <a:buNone/>
              <a:defRPr/>
            </a:pP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  <a:t>	 учитель математики </a:t>
            </a:r>
            <a:r>
              <a:rPr lang="ru-RU" sz="2800" dirty="0" err="1" smtClean="0">
                <a:solidFill>
                  <a:schemeClr val="accent2">
                    <a:lumMod val="75000"/>
                  </a:schemeClr>
                </a:solidFill>
              </a:rPr>
              <a:t>МБОУ«Малошильнинская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  <a:t> СОШ» </a:t>
            </a:r>
            <a:r>
              <a:rPr lang="ru-RU" sz="2800" dirty="0" err="1" smtClean="0">
                <a:solidFill>
                  <a:schemeClr val="accent2">
                    <a:lumMod val="75000"/>
                  </a:schemeClr>
                </a:solidFill>
              </a:rPr>
              <a:t>Тукаевского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  <a:t> района </a:t>
            </a:r>
          </a:p>
          <a:p>
            <a:pPr eaLnBrk="1" hangingPunct="1">
              <a:buFontTx/>
              <a:buNone/>
              <a:defRPr/>
            </a:pP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  <a:t>    Республики Татарстан</a:t>
            </a:r>
          </a:p>
          <a:p>
            <a:pPr eaLnBrk="1" hangingPunct="1">
              <a:buFontTx/>
              <a:buNone/>
              <a:defRPr/>
            </a:pPr>
            <a:endParaRPr lang="ru-RU" sz="2800" dirty="0" smtClean="0">
              <a:solidFill>
                <a:schemeClr val="bg2"/>
              </a:solidFill>
            </a:endParaRPr>
          </a:p>
          <a:p>
            <a:pPr eaLnBrk="1" hangingPunct="1">
              <a:buFontTx/>
              <a:buNone/>
              <a:defRPr/>
            </a:pPr>
            <a:r>
              <a:rPr lang="ru-RU" sz="2800" dirty="0" err="1" smtClean="0">
                <a:solidFill>
                  <a:srgbClr val="062402"/>
                </a:solidFill>
              </a:rPr>
              <a:t>Киямова</a:t>
            </a:r>
            <a:r>
              <a:rPr lang="ru-RU" sz="2800" dirty="0" smtClean="0">
                <a:solidFill>
                  <a:srgbClr val="062402"/>
                </a:solidFill>
              </a:rPr>
              <a:t> </a:t>
            </a:r>
            <a:r>
              <a:rPr lang="ru-RU" sz="2800" dirty="0" err="1" smtClean="0">
                <a:solidFill>
                  <a:srgbClr val="062402"/>
                </a:solidFill>
              </a:rPr>
              <a:t>Фируза</a:t>
            </a:r>
            <a:r>
              <a:rPr lang="ru-RU" sz="2800" dirty="0" smtClean="0">
                <a:solidFill>
                  <a:srgbClr val="062402"/>
                </a:solidFill>
              </a:rPr>
              <a:t> </a:t>
            </a:r>
            <a:r>
              <a:rPr lang="ru-RU" sz="2800" dirty="0" err="1" smtClean="0">
                <a:solidFill>
                  <a:srgbClr val="062402"/>
                </a:solidFill>
              </a:rPr>
              <a:t>Мухамматовна</a:t>
            </a:r>
            <a:endParaRPr lang="ru-RU" sz="2800" dirty="0" smtClean="0">
              <a:solidFill>
                <a:srgbClr val="062402"/>
              </a:solidFill>
            </a:endParaRPr>
          </a:p>
        </p:txBody>
      </p:sp>
      <p:pic>
        <p:nvPicPr>
          <p:cNvPr id="4099" name="Picture 5" descr="Эни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6588125" y="1412875"/>
            <a:ext cx="2190750" cy="3324225"/>
          </a:xfr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dirty="0" smtClean="0"/>
              <a:t>Алгоритм исследования функции</a:t>
            </a:r>
          </a:p>
        </p:txBody>
      </p:sp>
      <p:sp>
        <p:nvSpPr>
          <p:cNvPr id="159747" name="Rectangle 3"/>
          <p:cNvSpPr>
            <a:spLocks noGrp="1" noChangeArrowheads="1"/>
          </p:cNvSpPr>
          <p:nvPr>
            <p:ph idx="1"/>
          </p:nvPr>
        </p:nvSpPr>
        <p:spPr>
          <a:xfrm>
            <a:off x="1011417" y="2916873"/>
            <a:ext cx="8229600" cy="1308100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609600" indent="-609600" eaLnBrk="1" hangingPunct="1">
              <a:buFontTx/>
              <a:buNone/>
              <a:defRPr/>
            </a:pPr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Для исследования функции необходимо</a:t>
            </a:r>
            <a:r>
              <a:rPr lang="en-U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пройти следующие этапы: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1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404813"/>
            <a:ext cx="8229600" cy="5761037"/>
          </a:xfrm>
        </p:spPr>
        <p:txBody>
          <a:bodyPr/>
          <a:lstStyle/>
          <a:p>
            <a:pPr marL="609600" indent="-609600" eaLnBrk="1" hangingPunct="1">
              <a:buNone/>
              <a:defRPr/>
            </a:pPr>
            <a:r>
              <a:rPr lang="ru-RU" sz="3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1.   Находим область определения функции:</a:t>
            </a:r>
            <a:endParaRPr lang="en-US" sz="320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609600" indent="-609600" eaLnBrk="1" hangingPunct="1">
              <a:buFontTx/>
              <a:buNone/>
              <a:defRPr/>
            </a:pPr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ahoma" pitchFamily="34" charset="0"/>
              </a:rPr>
              <a:t>	</a:t>
            </a:r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ahoma" pitchFamily="34" charset="0"/>
              </a:rPr>
              <a:t>D(f)=?</a:t>
            </a:r>
            <a:endParaRPr lang="ru-RU" sz="32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ahoma" pitchFamily="34" charset="0"/>
            </a:endParaRPr>
          </a:p>
          <a:p>
            <a:pPr marL="609600" indent="-609600" eaLnBrk="1" hangingPunct="1">
              <a:buFontTx/>
              <a:buNone/>
              <a:defRPr/>
            </a:pPr>
            <a:endParaRPr lang="ru-RU" sz="32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ahoma" pitchFamily="34" charset="0"/>
            </a:endParaRPr>
          </a:p>
          <a:p>
            <a:pPr marL="609600" indent="-609600" eaLnBrk="1" hangingPunct="1">
              <a:buNone/>
              <a:defRPr/>
            </a:pPr>
            <a:r>
              <a:rPr lang="ru-RU" dirty="0" smtClean="0"/>
              <a:t>        Областью определения функции </a:t>
            </a:r>
            <a:r>
              <a:rPr lang="en-US" dirty="0" smtClean="0"/>
              <a:t>y=f(x)</a:t>
            </a:r>
            <a:r>
              <a:rPr lang="ru-RU" dirty="0" smtClean="0"/>
              <a:t>,</a:t>
            </a:r>
            <a:r>
              <a:rPr lang="en-US" dirty="0" smtClean="0"/>
              <a:t> </a:t>
            </a:r>
            <a:r>
              <a:rPr lang="ru-RU" dirty="0" smtClean="0"/>
              <a:t>заданной аналитически,  называют множество всех действительных значений независимой переменной х, для каждого из которых функция принимает действительные значения.</a:t>
            </a:r>
            <a:endParaRPr lang="en-US" dirty="0" smtClean="0"/>
          </a:p>
          <a:p>
            <a:pPr marL="609600" indent="-609600" eaLnBrk="1" hangingPunct="1">
              <a:buFontTx/>
              <a:buNone/>
              <a:defRPr/>
            </a:pPr>
            <a:endParaRPr lang="ru-RU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dirty="0" smtClean="0"/>
              <a:t> Находим  область изменения функции:</a:t>
            </a:r>
          </a:p>
        </p:txBody>
      </p:sp>
      <p:sp>
        <p:nvSpPr>
          <p:cNvPr id="173059" name="Rectangle 3"/>
          <p:cNvSpPr>
            <a:spLocks noGrp="1" noChangeArrowheads="1"/>
          </p:cNvSpPr>
          <p:nvPr>
            <p:ph idx="1"/>
          </p:nvPr>
        </p:nvSpPr>
        <p:spPr>
          <a:xfrm>
            <a:off x="500034" y="2857496"/>
            <a:ext cx="7772400" cy="45720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ru-RU" dirty="0" smtClean="0">
                <a:cs typeface="Tahoma" pitchFamily="34" charset="0"/>
              </a:rPr>
              <a:t>    Областью изменения функции </a:t>
            </a:r>
            <a:r>
              <a:rPr lang="en-US" dirty="0" smtClean="0">
                <a:cs typeface="Tahoma" pitchFamily="34" charset="0"/>
              </a:rPr>
              <a:t>f(</a:t>
            </a:r>
            <a:r>
              <a:rPr lang="ru-RU" dirty="0" smtClean="0">
                <a:cs typeface="Tahoma" pitchFamily="34" charset="0"/>
              </a:rPr>
              <a:t>х</a:t>
            </a:r>
            <a:r>
              <a:rPr lang="en-US" dirty="0" smtClean="0">
                <a:cs typeface="Tahoma" pitchFamily="34" charset="0"/>
              </a:rPr>
              <a:t>)</a:t>
            </a:r>
            <a:r>
              <a:rPr lang="ru-RU" dirty="0" smtClean="0">
                <a:cs typeface="Tahoma" pitchFamily="34" charset="0"/>
              </a:rPr>
              <a:t> называют множество всех чисел </a:t>
            </a:r>
            <a:r>
              <a:rPr lang="en-US" dirty="0" smtClean="0">
                <a:cs typeface="Tahoma" pitchFamily="34" charset="0"/>
              </a:rPr>
              <a:t>f(</a:t>
            </a:r>
            <a:r>
              <a:rPr lang="ru-RU" dirty="0" smtClean="0">
                <a:cs typeface="Tahoma" pitchFamily="34" charset="0"/>
              </a:rPr>
              <a:t>х</a:t>
            </a:r>
            <a:r>
              <a:rPr lang="en-US" dirty="0" smtClean="0">
                <a:cs typeface="Tahoma" pitchFamily="34" charset="0"/>
              </a:rPr>
              <a:t>)</a:t>
            </a:r>
            <a:r>
              <a:rPr lang="ru-RU" dirty="0" smtClean="0">
                <a:cs typeface="Tahoma" pitchFamily="34" charset="0"/>
              </a:rPr>
              <a:t>, соответствующих каждому х из области определения функции. </a:t>
            </a:r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928662" y="1142984"/>
            <a:ext cx="137569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Е(</a:t>
            </a:r>
            <a:r>
              <a:rPr lang="en-US" sz="3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</a:t>
            </a:r>
            <a:r>
              <a:rPr lang="ru-RU" sz="3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)-?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21" name="Rectangle 5"/>
          <p:cNvSpPr>
            <a:spLocks noChangeArrowheads="1"/>
          </p:cNvSpPr>
          <p:nvPr/>
        </p:nvSpPr>
        <p:spPr bwMode="auto">
          <a:xfrm>
            <a:off x="611188" y="549275"/>
            <a:ext cx="82296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609600" indent="-609600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ru-RU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</a:t>
            </a:r>
            <a:r>
              <a:rPr lang="en-US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</a:t>
            </a:r>
            <a:r>
              <a:rPr lang="en-US" sz="3200" dirty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Выясняем четность функции.</a:t>
            </a:r>
            <a:endParaRPr lang="en-US" sz="3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62822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800" dirty="0" smtClean="0"/>
              <a:t>Если </a:t>
            </a:r>
            <a:r>
              <a:rPr lang="en-US" sz="2800" b="1" dirty="0" smtClean="0"/>
              <a:t>f(-x)</a:t>
            </a:r>
            <a:r>
              <a:rPr lang="en-US" sz="2800" dirty="0" smtClean="0"/>
              <a:t>=</a:t>
            </a:r>
            <a:r>
              <a:rPr lang="en-US" sz="2800" b="1" dirty="0" smtClean="0"/>
              <a:t>f(x)</a:t>
            </a:r>
            <a:r>
              <a:rPr lang="ru-RU" sz="2800" dirty="0" smtClean="0"/>
              <a:t>, то функция  </a:t>
            </a:r>
            <a:r>
              <a:rPr lang="en-US" sz="2800" b="1" dirty="0" smtClean="0"/>
              <a:t>f(x)</a:t>
            </a:r>
            <a:r>
              <a:rPr lang="en-US" sz="2800" dirty="0" smtClean="0"/>
              <a:t> </a:t>
            </a:r>
            <a:r>
              <a:rPr lang="ru-RU" sz="2800" dirty="0" smtClean="0"/>
              <a:t>называется </a:t>
            </a:r>
            <a:r>
              <a:rPr lang="ru-RU" sz="2800" i="1" u="sng" dirty="0" smtClean="0"/>
              <a:t>четной</a:t>
            </a:r>
            <a:r>
              <a:rPr lang="ru-RU" sz="2800" dirty="0" smtClean="0"/>
              <a:t>. График четной функции симметричен относительно оси ординат (оси </a:t>
            </a:r>
            <a:r>
              <a:rPr lang="en-US" sz="2800" dirty="0" err="1" smtClean="0"/>
              <a:t>Oy</a:t>
            </a:r>
            <a:r>
              <a:rPr lang="ru-RU" sz="2800" dirty="0" smtClean="0"/>
              <a:t>).</a:t>
            </a:r>
          </a:p>
          <a:p>
            <a:pPr eaLnBrk="1" hangingPunct="1">
              <a:defRPr/>
            </a:pPr>
            <a:endParaRPr lang="ru-RU" sz="2800" dirty="0" smtClean="0"/>
          </a:p>
          <a:p>
            <a:pPr eaLnBrk="1" hangingPunct="1">
              <a:defRPr/>
            </a:pPr>
            <a:r>
              <a:rPr lang="ru-RU" sz="2800" dirty="0" smtClean="0"/>
              <a:t>Если </a:t>
            </a:r>
            <a:r>
              <a:rPr lang="en-US" sz="2800" b="1" dirty="0" smtClean="0"/>
              <a:t>f(-x)=-f(x)</a:t>
            </a:r>
            <a:r>
              <a:rPr lang="ru-RU" sz="2800" dirty="0" smtClean="0"/>
              <a:t>, то функция  </a:t>
            </a:r>
            <a:r>
              <a:rPr lang="en-US" sz="2800" b="1" dirty="0" smtClean="0"/>
              <a:t>f(x)</a:t>
            </a:r>
            <a:r>
              <a:rPr lang="en-US" sz="2800" dirty="0" smtClean="0"/>
              <a:t> </a:t>
            </a:r>
            <a:r>
              <a:rPr lang="ru-RU" sz="2800" dirty="0" smtClean="0"/>
              <a:t>называется </a:t>
            </a:r>
            <a:r>
              <a:rPr lang="ru-RU" sz="2800" i="1" u="sng" dirty="0" smtClean="0"/>
              <a:t>нечетной</a:t>
            </a:r>
            <a:r>
              <a:rPr lang="ru-RU" sz="2800" dirty="0" smtClean="0"/>
              <a:t>. График нечетной функции симметричен относительно начала координат.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72" y="142852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dirty="0" smtClean="0"/>
              <a:t>3.Выясняем периодичность функции</a:t>
            </a:r>
          </a:p>
        </p:txBody>
      </p:sp>
      <p:sp>
        <p:nvSpPr>
          <p:cNvPr id="163844" name="Rectangle 4"/>
          <p:cNvSpPr>
            <a:spLocks noGrp="1" noChangeArrowheads="1"/>
          </p:cNvSpPr>
          <p:nvPr>
            <p:ph idx="1"/>
          </p:nvPr>
        </p:nvSpPr>
        <p:spPr>
          <a:xfrm>
            <a:off x="500034" y="1447800"/>
            <a:ext cx="8186766" cy="4572000"/>
          </a:xfrm>
        </p:spPr>
        <p:txBody>
          <a:bodyPr/>
          <a:lstStyle/>
          <a:p>
            <a:pPr algn="just" eaLnBrk="1" hangingPunct="1">
              <a:buFontTx/>
              <a:buNone/>
              <a:defRPr/>
            </a:pPr>
            <a:r>
              <a:rPr lang="ru-RU" sz="2800" dirty="0" smtClean="0"/>
              <a:t>		Если  </a:t>
            </a:r>
            <a:r>
              <a:rPr lang="en-US" sz="2800" b="1" dirty="0" smtClean="0"/>
              <a:t>f(</a:t>
            </a:r>
            <a:r>
              <a:rPr lang="en-US" sz="2800" b="1" dirty="0" err="1" smtClean="0"/>
              <a:t>x+T</a:t>
            </a:r>
            <a:r>
              <a:rPr lang="en-US" sz="2800" b="1" dirty="0" smtClean="0"/>
              <a:t>)</a:t>
            </a:r>
            <a:r>
              <a:rPr lang="en-US" sz="2800" dirty="0" smtClean="0"/>
              <a:t>=</a:t>
            </a:r>
            <a:r>
              <a:rPr lang="en-US" sz="2800" b="1" dirty="0" smtClean="0"/>
              <a:t>f(x)</a:t>
            </a:r>
            <a:r>
              <a:rPr lang="en-US" sz="2800" dirty="0" smtClean="0"/>
              <a:t> </a:t>
            </a:r>
            <a:r>
              <a:rPr lang="ru-RU" sz="2800" dirty="0" smtClean="0"/>
              <a:t>при некотором </a:t>
            </a:r>
            <a:r>
              <a:rPr lang="en-US" sz="2800" b="1" dirty="0" smtClean="0"/>
              <a:t>T&gt;0</a:t>
            </a:r>
            <a:r>
              <a:rPr lang="ru-RU" sz="2800" dirty="0" smtClean="0"/>
              <a:t>, то функция  </a:t>
            </a:r>
            <a:r>
              <a:rPr lang="en-US" sz="2800" b="1" dirty="0" smtClean="0"/>
              <a:t>y=f(x)</a:t>
            </a:r>
            <a:r>
              <a:rPr lang="en-US" sz="2800" dirty="0" smtClean="0"/>
              <a:t> </a:t>
            </a:r>
            <a:r>
              <a:rPr lang="ru-RU" sz="2800" dirty="0" smtClean="0"/>
              <a:t>называется </a:t>
            </a:r>
            <a:r>
              <a:rPr lang="ru-RU" sz="3000" i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периодической</a:t>
            </a:r>
            <a:r>
              <a:rPr lang="ru-RU" sz="2800" dirty="0" smtClean="0"/>
              <a:t>. График периодической функции имеет одну и ту же форму на каждом из отрезков</a:t>
            </a:r>
            <a:endParaRPr lang="en-US" sz="2800" dirty="0" smtClean="0"/>
          </a:p>
          <a:p>
            <a:pPr algn="just" eaLnBrk="1" hangingPunct="1">
              <a:buFontTx/>
              <a:buNone/>
              <a:defRPr/>
            </a:pPr>
            <a:r>
              <a:rPr lang="ru-RU" sz="2800" dirty="0" smtClean="0"/>
              <a:t>    </a:t>
            </a:r>
            <a:r>
              <a:rPr lang="en-US" sz="2800" b="1" dirty="0" smtClean="0"/>
              <a:t>…, [-2T; -T], [-T; 0], [0; T], [T; 2T], … </a:t>
            </a:r>
            <a:r>
              <a:rPr lang="ru-RU" sz="2800" b="1" dirty="0" smtClean="0"/>
              <a:t>. </a:t>
            </a:r>
          </a:p>
          <a:p>
            <a:pPr algn="just" eaLnBrk="1" hangingPunct="1">
              <a:buFontTx/>
              <a:buNone/>
              <a:defRPr/>
            </a:pPr>
            <a:r>
              <a:rPr lang="ru-RU" sz="2800" dirty="0" smtClean="0"/>
              <a:t>    Поэтому </a:t>
            </a:r>
            <a:r>
              <a:rPr lang="ru-RU" sz="2800" u="sng" dirty="0" smtClean="0"/>
              <a:t>достаточно построить график</a:t>
            </a:r>
            <a:r>
              <a:rPr lang="ru-RU" sz="2800" dirty="0" smtClean="0"/>
              <a:t> на каком-нибудь одном таком отрезке и затем воспроизвести полученную кривую на остальных отрезках</a:t>
            </a:r>
            <a:r>
              <a:rPr lang="en-US" sz="2800" dirty="0" smtClean="0"/>
              <a:t>.</a:t>
            </a:r>
            <a:endParaRPr lang="ru-RU" sz="2800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>
          <a:xfrm>
            <a:off x="857224" y="785794"/>
            <a:ext cx="7772400" cy="11430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ru-RU" sz="2800" dirty="0" smtClean="0"/>
              <a:t>4. Находим точки максимума и минимума функции и интервалы возрастания и убывания (интервалы монотонности).</a:t>
            </a:r>
          </a:p>
        </p:txBody>
      </p:sp>
      <p:sp>
        <p:nvSpPr>
          <p:cNvPr id="164868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1800" dirty="0" smtClean="0"/>
              <a:t>Для этого: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18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dirty="0" smtClean="0"/>
              <a:t>вычисляем производную  </a:t>
            </a:r>
            <a:r>
              <a:rPr lang="en-US" sz="1800" b="1" dirty="0" smtClean="0"/>
              <a:t>f’(x) </a:t>
            </a:r>
            <a:r>
              <a:rPr lang="ru-RU" sz="1800" dirty="0" smtClean="0"/>
              <a:t>и находим критические точки функции, т.е. точки, в которых  </a:t>
            </a:r>
            <a:r>
              <a:rPr lang="en-US" sz="1800" b="1" dirty="0" smtClean="0"/>
              <a:t>f’(x)=0</a:t>
            </a:r>
            <a:r>
              <a:rPr lang="en-US" sz="1800" dirty="0" smtClean="0"/>
              <a:t> </a:t>
            </a:r>
            <a:r>
              <a:rPr lang="ru-RU" sz="1800" dirty="0" smtClean="0"/>
              <a:t>или не существует;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18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dirty="0" smtClean="0"/>
              <a:t>определяя знак производной, находим интервалы возрастания и убывания функции: если </a:t>
            </a:r>
            <a:r>
              <a:rPr lang="en-US" sz="1800" b="1" dirty="0" smtClean="0"/>
              <a:t>f’(x)&gt;0</a:t>
            </a:r>
            <a:r>
              <a:rPr lang="ru-RU" sz="1800" dirty="0" smtClean="0"/>
              <a:t>, то функция возрастает, если </a:t>
            </a:r>
            <a:r>
              <a:rPr lang="en-US" sz="1800" b="1" dirty="0" smtClean="0"/>
              <a:t>f’(x)&lt;0</a:t>
            </a:r>
            <a:r>
              <a:rPr lang="ru-RU" sz="1800" dirty="0" smtClean="0"/>
              <a:t>, то функция убывает;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18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dirty="0" smtClean="0"/>
              <a:t>если производная меняет знак при переходе через критическую точку </a:t>
            </a:r>
            <a:endParaRPr lang="en-US" sz="1800" dirty="0" smtClean="0"/>
          </a:p>
          <a:p>
            <a:pPr>
              <a:lnSpc>
                <a:spcPct val="80000"/>
              </a:lnSpc>
              <a:buNone/>
              <a:defRPr/>
            </a:pPr>
            <a:r>
              <a:rPr lang="en-US" sz="1800" dirty="0" smtClean="0"/>
              <a:t>     </a:t>
            </a:r>
            <a:r>
              <a:rPr lang="en-US" sz="1800" b="1" dirty="0" smtClean="0"/>
              <a:t>x</a:t>
            </a:r>
            <a:r>
              <a:rPr lang="en-US" sz="1200" b="1" dirty="0" smtClean="0"/>
              <a:t>o </a:t>
            </a:r>
            <a:r>
              <a:rPr lang="ru-RU" sz="1800" b="1" dirty="0" smtClean="0">
                <a:cs typeface="Tahoma" pitchFamily="34" charset="0"/>
              </a:rPr>
              <a:t>є</a:t>
            </a:r>
            <a:r>
              <a:rPr lang="en-US" sz="1200" b="1" dirty="0" smtClean="0"/>
              <a:t> </a:t>
            </a:r>
            <a:r>
              <a:rPr lang="en-US" sz="1800" b="1" dirty="0" smtClean="0"/>
              <a:t>D</a:t>
            </a:r>
            <a:r>
              <a:rPr lang="ru-RU" sz="1800" dirty="0" smtClean="0"/>
              <a:t>, то </a:t>
            </a:r>
            <a:r>
              <a:rPr lang="en-US" sz="1800" b="1" dirty="0" smtClean="0"/>
              <a:t>x</a:t>
            </a:r>
            <a:r>
              <a:rPr lang="en-US" sz="1200" b="1" dirty="0" smtClean="0"/>
              <a:t>o</a:t>
            </a:r>
            <a:r>
              <a:rPr lang="en-US" sz="1200" dirty="0" smtClean="0"/>
              <a:t> </a:t>
            </a:r>
            <a:r>
              <a:rPr lang="ru-RU" sz="1800" dirty="0" smtClean="0"/>
              <a:t>– </a:t>
            </a:r>
            <a:r>
              <a:rPr lang="ru-RU" sz="1800" i="1" u="sng" dirty="0" smtClean="0"/>
              <a:t>точка экстремума</a:t>
            </a:r>
            <a:r>
              <a:rPr lang="ru-RU" sz="1800" dirty="0" smtClean="0"/>
              <a:t>: если производная меняет знак с «минуса» на «плюс» – то </a:t>
            </a:r>
            <a:r>
              <a:rPr lang="en-US" sz="1800" b="1" dirty="0" smtClean="0"/>
              <a:t>x</a:t>
            </a:r>
            <a:r>
              <a:rPr lang="en-US" sz="1200" b="1" dirty="0" smtClean="0"/>
              <a:t>o</a:t>
            </a:r>
            <a:r>
              <a:rPr lang="en-US" sz="1200" dirty="0" smtClean="0"/>
              <a:t> </a:t>
            </a:r>
            <a:r>
              <a:rPr lang="ru-RU" sz="1800" dirty="0" smtClean="0"/>
              <a:t>– </a:t>
            </a:r>
            <a:r>
              <a:rPr lang="ru-RU" sz="1800" i="1" u="sng" dirty="0" smtClean="0"/>
              <a:t>точка минимума</a:t>
            </a:r>
            <a:r>
              <a:rPr lang="ru-RU" sz="1800" dirty="0" smtClean="0"/>
              <a:t>, если же с «плюса» на «минус» – то </a:t>
            </a:r>
            <a:r>
              <a:rPr lang="ru-RU" sz="1800" i="1" u="sng" dirty="0" smtClean="0"/>
              <a:t>точка максимума</a:t>
            </a:r>
            <a:r>
              <a:rPr lang="ru-RU" sz="1800" dirty="0" smtClean="0"/>
              <a:t>. Если производная сохраняет знак при переходе через критическую точку, то в этой точке экстремума нет.</a:t>
            </a:r>
          </a:p>
        </p:txBody>
      </p:sp>
      <p:sp>
        <p:nvSpPr>
          <p:cNvPr id="2" name="TextBox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114800" y="2971800"/>
            <a:ext cx="452367" cy="369332"/>
          </a:xfrm>
          <a:prstGeom prst="rect">
            <a:avLst/>
          </a:prstGeom>
          <a:blipFill rotWithShape="1">
            <a:blip r:embed="rId2" cstate="email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800" dirty="0" smtClean="0"/>
              <a:t>5</a:t>
            </a:r>
            <a:r>
              <a:rPr lang="en-US" sz="2800" dirty="0" smtClean="0"/>
              <a:t>. </a:t>
            </a:r>
            <a:r>
              <a:rPr lang="ru-RU" sz="2800" dirty="0" smtClean="0"/>
              <a:t>Находим точки перегиба функции и интервалы выпуклости</a:t>
            </a:r>
            <a:r>
              <a:rPr lang="en-US" sz="2800" dirty="0" smtClean="0"/>
              <a:t> </a:t>
            </a:r>
            <a:r>
              <a:rPr lang="ru-RU" sz="2800" dirty="0" smtClean="0"/>
              <a:t>вверх/вниз.</a:t>
            </a:r>
          </a:p>
        </p:txBody>
      </p:sp>
      <p:sp>
        <p:nvSpPr>
          <p:cNvPr id="165892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000" dirty="0" smtClean="0"/>
              <a:t>Для этого: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0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u="sng" dirty="0" smtClean="0"/>
              <a:t>вычисляем вторую производную</a:t>
            </a:r>
            <a:r>
              <a:rPr lang="ru-RU" sz="2000" dirty="0" smtClean="0"/>
              <a:t>  </a:t>
            </a:r>
            <a:r>
              <a:rPr lang="en-US" sz="2000" b="1" dirty="0" smtClean="0"/>
              <a:t>f’’(x) </a:t>
            </a:r>
            <a:r>
              <a:rPr lang="ru-RU" sz="2000" dirty="0" smtClean="0"/>
              <a:t>и находим точки, принадлежащие области определения функции, в которых  </a:t>
            </a:r>
            <a:r>
              <a:rPr lang="ru-RU" sz="2000" b="1" dirty="0" smtClean="0"/>
              <a:t>f''(</a:t>
            </a:r>
            <a:r>
              <a:rPr lang="en-US" sz="2000" b="1" dirty="0" smtClean="0"/>
              <a:t>x</a:t>
            </a:r>
            <a:r>
              <a:rPr lang="ru-RU" sz="2000" b="1" dirty="0" smtClean="0"/>
              <a:t>)</a:t>
            </a:r>
            <a:r>
              <a:rPr lang="en-US" sz="2000" b="1" dirty="0" smtClean="0"/>
              <a:t>=0 </a:t>
            </a:r>
            <a:r>
              <a:rPr lang="ru-RU" sz="2000" dirty="0" smtClean="0"/>
              <a:t>или не существует;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0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dirty="0" smtClean="0"/>
              <a:t>определяя знак второй производной, </a:t>
            </a:r>
            <a:r>
              <a:rPr lang="ru-RU" sz="2000" i="1" dirty="0" smtClean="0"/>
              <a:t>находим интервалы выпуклости и вогнутости</a:t>
            </a:r>
            <a:r>
              <a:rPr lang="ru-RU" sz="2000" dirty="0" smtClean="0"/>
              <a:t>:</a:t>
            </a:r>
            <a:endParaRPr lang="en-US" sz="20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dirty="0" smtClean="0"/>
              <a:t> если </a:t>
            </a:r>
            <a:r>
              <a:rPr lang="en-US" sz="2000" b="1" dirty="0" smtClean="0"/>
              <a:t>f’’(x)&lt;0</a:t>
            </a:r>
            <a:r>
              <a:rPr lang="ru-RU" sz="2000" dirty="0" smtClean="0"/>
              <a:t>, то </a:t>
            </a:r>
            <a:r>
              <a:rPr lang="en-US" sz="2000" dirty="0" smtClean="0"/>
              <a:t> </a:t>
            </a:r>
            <a:r>
              <a:rPr lang="ru-RU" sz="2000" i="1" dirty="0" smtClean="0"/>
              <a:t>график функции имеет  выпуклость вверх</a:t>
            </a:r>
            <a:r>
              <a:rPr lang="ru-RU" sz="2000" dirty="0" smtClean="0"/>
              <a:t>,</a:t>
            </a:r>
            <a:endParaRPr lang="en-US" sz="20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dirty="0" smtClean="0"/>
              <a:t> если </a:t>
            </a:r>
            <a:r>
              <a:rPr lang="en-US" sz="2000" b="1" dirty="0" smtClean="0"/>
              <a:t>f’’(x)&gt;0</a:t>
            </a:r>
            <a:r>
              <a:rPr lang="ru-RU" sz="2000" dirty="0" smtClean="0"/>
              <a:t>, то </a:t>
            </a:r>
            <a:r>
              <a:rPr lang="ru-RU" sz="2000" i="1" dirty="0" smtClean="0"/>
              <a:t>график функции имеет выпуклость  вниз;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0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dirty="0" smtClean="0"/>
              <a:t>если вторая производная меняет знак при переходе через точку </a:t>
            </a:r>
            <a:endParaRPr lang="en-US" sz="20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b="1" dirty="0" smtClean="0"/>
              <a:t>x</a:t>
            </a:r>
            <a:r>
              <a:rPr lang="en-US" sz="1400" b="1" dirty="0" smtClean="0"/>
              <a:t>o </a:t>
            </a:r>
            <a:r>
              <a:rPr lang="ru-RU" sz="2000" b="1" dirty="0" err="1" smtClean="0">
                <a:cs typeface="Tahoma" pitchFamily="34" charset="0"/>
              </a:rPr>
              <a:t>є</a:t>
            </a:r>
            <a:r>
              <a:rPr lang="en-US" sz="1400" b="1" dirty="0" smtClean="0"/>
              <a:t> </a:t>
            </a:r>
            <a:r>
              <a:rPr lang="en-US" sz="2000" b="1" dirty="0" smtClean="0"/>
              <a:t>D</a:t>
            </a:r>
            <a:r>
              <a:rPr lang="ru-RU" sz="2000" dirty="0" smtClean="0"/>
              <a:t>, в которой </a:t>
            </a:r>
            <a:r>
              <a:rPr lang="ru-RU" sz="2000" b="1" dirty="0" smtClean="0"/>
              <a:t>f''(</a:t>
            </a:r>
            <a:r>
              <a:rPr lang="en-US" sz="2000" b="1" dirty="0" smtClean="0"/>
              <a:t>x</a:t>
            </a:r>
            <a:r>
              <a:rPr lang="ru-RU" sz="2000" b="1" dirty="0" smtClean="0"/>
              <a:t>)</a:t>
            </a:r>
            <a:r>
              <a:rPr lang="en-US" sz="2000" b="1" dirty="0" smtClean="0"/>
              <a:t>=0 </a:t>
            </a:r>
            <a:r>
              <a:rPr lang="ru-RU" sz="2000" dirty="0" smtClean="0"/>
              <a:t>или не существует, то </a:t>
            </a:r>
            <a:r>
              <a:rPr lang="en-US" sz="2000" b="1" dirty="0" smtClean="0"/>
              <a:t>x</a:t>
            </a:r>
            <a:r>
              <a:rPr lang="en-US" sz="1400" b="1" dirty="0" smtClean="0"/>
              <a:t>o </a:t>
            </a:r>
            <a:r>
              <a:rPr lang="ru-RU" sz="2000" dirty="0" smtClean="0"/>
              <a:t>– </a:t>
            </a:r>
            <a:r>
              <a:rPr lang="ru-RU" sz="2000" i="1" dirty="0" smtClean="0"/>
              <a:t>точка перегиба</a:t>
            </a:r>
            <a:r>
              <a:rPr lang="ru-RU" sz="2000" dirty="0" smtClean="0"/>
              <a:t>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1030</TotalTime>
  <Words>592</Words>
  <Application>Microsoft Office PowerPoint</Application>
  <PresentationFormat>Экран (4:3)</PresentationFormat>
  <Paragraphs>84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Поток</vt:lpstr>
      <vt:lpstr>Алгебра и начала математического анализа 11 класс</vt:lpstr>
      <vt:lpstr>Слайд 2</vt:lpstr>
      <vt:lpstr>Алгоритм исследования функции</vt:lpstr>
      <vt:lpstr>Слайд 4</vt:lpstr>
      <vt:lpstr> Находим  область изменения функции:</vt:lpstr>
      <vt:lpstr>Слайд 6</vt:lpstr>
      <vt:lpstr>3.Выясняем периодичность функции</vt:lpstr>
      <vt:lpstr>4. Находим точки максимума и минимума функции и интервалы возрастания и убывания (интервалы монотонности).</vt:lpstr>
      <vt:lpstr>5. Находим точки перегиба функции и интервалы выпуклости вверх/вниз.</vt:lpstr>
      <vt:lpstr>6. Находим асимптоты функции.</vt:lpstr>
      <vt:lpstr>7. Есть ли у функции промежутки, где она возрастает (убывает)?</vt:lpstr>
      <vt:lpstr>8. Есть ли у нее промежутки знакопостоянства?</vt:lpstr>
      <vt:lpstr>Пример</vt:lpstr>
      <vt:lpstr>Знак второй производной f’’(x) </vt:lpstr>
      <vt:lpstr>График имеет вид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Алгебра и начала математического анализа 11 кл</dc:title>
  <dc:creator>Администратор</dc:creator>
  <cp:lastModifiedBy>revaz</cp:lastModifiedBy>
  <cp:revision>45</cp:revision>
  <dcterms:created xsi:type="dcterms:W3CDTF">2010-12-08T15:42:56Z</dcterms:created>
  <dcterms:modified xsi:type="dcterms:W3CDTF">2013-04-10T14:40:00Z</dcterms:modified>
</cp:coreProperties>
</file>