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Default Extension="bin" ContentType="application/vnd.openxmlformats-officedocument.oleObject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9" r:id="rId2"/>
    <p:sldId id="275" r:id="rId3"/>
    <p:sldId id="278" r:id="rId4"/>
    <p:sldId id="257" r:id="rId5"/>
    <p:sldId id="258" r:id="rId6"/>
    <p:sldId id="261" r:id="rId7"/>
    <p:sldId id="259" r:id="rId8"/>
    <p:sldId id="262" r:id="rId9"/>
    <p:sldId id="263" r:id="rId10"/>
    <p:sldId id="260" r:id="rId11"/>
    <p:sldId id="264" r:id="rId12"/>
    <p:sldId id="265" r:id="rId13"/>
    <p:sldId id="268" r:id="rId14"/>
    <p:sldId id="267" r:id="rId15"/>
    <p:sldId id="269" r:id="rId16"/>
    <p:sldId id="266" r:id="rId17"/>
    <p:sldId id="270" r:id="rId18"/>
    <p:sldId id="271" r:id="rId19"/>
    <p:sldId id="272" r:id="rId20"/>
    <p:sldId id="274" r:id="rId21"/>
    <p:sldId id="276" r:id="rId22"/>
    <p:sldId id="280" r:id="rId2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306" autoAdjust="0"/>
    <p:restoredTop sz="94660"/>
  </p:normalViewPr>
  <p:slideViewPr>
    <p:cSldViewPr>
      <p:cViewPr varScale="1">
        <p:scale>
          <a:sx n="95" d="100"/>
          <a:sy n="95" d="100"/>
        </p:scale>
        <p:origin x="-4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2.wmf"/><Relationship Id="rId1" Type="http://schemas.openxmlformats.org/officeDocument/2006/relationships/image" Target="../media/image21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D243A6-8FCE-4BE8-8C91-CF9587528208}" type="datetimeFigureOut">
              <a:rPr lang="ru-RU" smtClean="0"/>
              <a:pPr/>
              <a:t>29.01.2013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A312BB-707A-461E-87B8-FD43D2DE560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D243A6-8FCE-4BE8-8C91-CF9587528208}" type="datetimeFigureOut">
              <a:rPr lang="ru-RU" smtClean="0"/>
              <a:pPr/>
              <a:t>29.01.2013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A312BB-707A-461E-87B8-FD43D2DE560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D243A6-8FCE-4BE8-8C91-CF9587528208}" type="datetimeFigureOut">
              <a:rPr lang="ru-RU" smtClean="0"/>
              <a:pPr/>
              <a:t>29.01.2013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A312BB-707A-461E-87B8-FD43D2DE560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D243A6-8FCE-4BE8-8C91-CF9587528208}" type="datetimeFigureOut">
              <a:rPr lang="ru-RU" smtClean="0"/>
              <a:pPr/>
              <a:t>29.01.2013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A312BB-707A-461E-87B8-FD43D2DE560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D243A6-8FCE-4BE8-8C91-CF9587528208}" type="datetimeFigureOut">
              <a:rPr lang="ru-RU" smtClean="0"/>
              <a:pPr/>
              <a:t>29.01.2013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A312BB-707A-461E-87B8-FD43D2DE560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D243A6-8FCE-4BE8-8C91-CF9587528208}" type="datetimeFigureOut">
              <a:rPr lang="ru-RU" smtClean="0"/>
              <a:pPr/>
              <a:t>29.01.2013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A312BB-707A-461E-87B8-FD43D2DE560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D243A6-8FCE-4BE8-8C91-CF9587528208}" type="datetimeFigureOut">
              <a:rPr lang="ru-RU" smtClean="0"/>
              <a:pPr/>
              <a:t>29.01.2013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A312BB-707A-461E-87B8-FD43D2DE560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D243A6-8FCE-4BE8-8C91-CF9587528208}" type="datetimeFigureOut">
              <a:rPr lang="ru-RU" smtClean="0"/>
              <a:pPr/>
              <a:t>29.01.2013</a:t>
            </a:fld>
            <a:endParaRPr lang="ru-RU"/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2A312BB-707A-461E-87B8-FD43D2DE560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Нижний колонтитул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D243A6-8FCE-4BE8-8C91-CF9587528208}" type="datetimeFigureOut">
              <a:rPr lang="ru-RU" smtClean="0"/>
              <a:pPr/>
              <a:t>29.01.2013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A312BB-707A-461E-87B8-FD43D2DE560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D243A6-8FCE-4BE8-8C91-CF9587528208}" type="datetimeFigureOut">
              <a:rPr lang="ru-RU" smtClean="0"/>
              <a:pPr/>
              <a:t>29.01.2013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fld id="{72A312BB-707A-461E-87B8-FD43D2DE560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fld id="{00D243A6-8FCE-4BE8-8C91-CF9587528208}" type="datetimeFigureOut">
              <a:rPr lang="ru-RU" smtClean="0"/>
              <a:pPr/>
              <a:t>29.01.2013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A312BB-707A-461E-87B8-FD43D2DE560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олилиния 11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олилиния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00D243A6-8FCE-4BE8-8C91-CF9587528208}" type="datetimeFigureOut">
              <a:rPr lang="ru-RU" smtClean="0"/>
              <a:pPr/>
              <a:t>29.01.2013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72A312BB-707A-461E-87B8-FD43D2DE560A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0.jpeg"/><Relationship Id="rId5" Type="http://schemas.openxmlformats.org/officeDocument/2006/relationships/image" Target="../media/image19.jpeg"/><Relationship Id="rId4" Type="http://schemas.openxmlformats.org/officeDocument/2006/relationships/image" Target="../media/image18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24.png"/><Relationship Id="rId5" Type="http://schemas.openxmlformats.org/officeDocument/2006/relationships/oleObject" Target="../embeddings/oleObject2.bin"/><Relationship Id="rId4" Type="http://schemas.openxmlformats.org/officeDocument/2006/relationships/image" Target="../media/image23.pn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wmf"/><Relationship Id="rId2" Type="http://schemas.openxmlformats.org/officeDocument/2006/relationships/image" Target="../media/image28.gi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0.wmf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jpeg"/><Relationship Id="rId2" Type="http://schemas.openxmlformats.org/officeDocument/2006/relationships/image" Target="../media/image32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5.jpeg"/><Relationship Id="rId4" Type="http://schemas.openxmlformats.org/officeDocument/2006/relationships/image" Target="../media/image34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6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7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jpeg"/><Relationship Id="rId4" Type="http://schemas.openxmlformats.org/officeDocument/2006/relationships/image" Target="../media/image8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428604"/>
            <a:ext cx="8258204" cy="5697559"/>
          </a:xfrm>
        </p:spPr>
        <p:txBody>
          <a:bodyPr>
            <a:normAutofit fontScale="92500"/>
          </a:bodyPr>
          <a:lstStyle/>
          <a:p>
            <a:pPr>
              <a:buNone/>
            </a:pPr>
            <a:r>
              <a:rPr lang="ru-RU" sz="40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   Муниципальное образовательное учреждение </a:t>
            </a:r>
            <a:br>
              <a:rPr lang="ru-RU" sz="40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</a:br>
            <a:r>
              <a:rPr lang="ru-RU" sz="40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средняя общеобразовательная школа </a:t>
            </a:r>
            <a:br>
              <a:rPr lang="ru-RU" sz="40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</a:br>
            <a:r>
              <a:rPr lang="ru-RU" sz="40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№80 имени В. П. Кузнецова</a:t>
            </a:r>
            <a:r>
              <a:rPr lang="ru-RU" sz="4000" dirty="0" smtClean="0"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/>
            </a:r>
            <a:br>
              <a:rPr lang="ru-RU" sz="4000" dirty="0" smtClean="0"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</a:br>
            <a:r>
              <a:rPr lang="ru-RU" sz="4000" dirty="0" smtClean="0">
                <a:solidFill>
                  <a:srgbClr val="CC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/>
            </a:r>
            <a:br>
              <a:rPr lang="ru-RU" sz="4000" dirty="0" smtClean="0">
                <a:solidFill>
                  <a:srgbClr val="CC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</a:br>
            <a:endParaRPr lang="ru-RU" sz="4000" dirty="0" smtClean="0">
              <a:solidFill>
                <a:srgbClr val="CC00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</a:endParaRPr>
          </a:p>
          <a:p>
            <a:pPr>
              <a:buNone/>
            </a:pPr>
            <a:endParaRPr lang="ru-RU" sz="1600" dirty="0" smtClean="0">
              <a:latin typeface="Times New Roman" pitchFamily="18" charset="0"/>
            </a:endParaRPr>
          </a:p>
          <a:p>
            <a:pPr>
              <a:buNone/>
            </a:pPr>
            <a:endParaRPr lang="ru-RU" sz="1600" dirty="0" smtClean="0">
              <a:latin typeface="Times New Roman" pitchFamily="18" charset="0"/>
            </a:endParaRPr>
          </a:p>
          <a:p>
            <a:pPr>
              <a:buNone/>
            </a:pPr>
            <a:endParaRPr lang="ru-RU" sz="1600" dirty="0" smtClean="0">
              <a:latin typeface="Times New Roman" pitchFamily="18" charset="0"/>
            </a:endParaRPr>
          </a:p>
          <a:p>
            <a:pPr>
              <a:buNone/>
            </a:pPr>
            <a:endParaRPr lang="ru-RU" sz="1600" dirty="0" smtClean="0">
              <a:latin typeface="Times New Roman" pitchFamily="18" charset="0"/>
            </a:endParaRPr>
          </a:p>
          <a:p>
            <a:pPr>
              <a:buNone/>
            </a:pPr>
            <a:endParaRPr lang="ru-RU" sz="1600" dirty="0" smtClean="0">
              <a:latin typeface="Times New Roman" pitchFamily="18" charset="0"/>
            </a:endParaRPr>
          </a:p>
          <a:p>
            <a:pPr>
              <a:buNone/>
            </a:pPr>
            <a:r>
              <a:rPr lang="ru-RU" sz="280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    Учитель </a:t>
            </a:r>
            <a:r>
              <a:rPr lang="ru-RU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физики Чернявка  Г.А</a:t>
            </a:r>
            <a:r>
              <a:rPr lang="ru-RU" sz="2800" dirty="0" smtClean="0">
                <a:latin typeface="Times New Roman" pitchFamily="18" charset="0"/>
              </a:rPr>
              <a:t>.</a:t>
            </a:r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571480"/>
            <a:ext cx="8115328" cy="5554683"/>
          </a:xfrm>
        </p:spPr>
        <p:txBody>
          <a:bodyPr/>
          <a:lstStyle/>
          <a:p>
            <a:pPr>
              <a:buNone/>
            </a:pPr>
            <a:r>
              <a:rPr lang="ru-RU" sz="28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Сила упругости </a:t>
            </a:r>
            <a:r>
              <a:rPr lang="ru-RU" sz="2800" b="1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– сила, возникающая в теле в результате деформации тела и стремящееся вернуть тело в исходное положение.</a:t>
            </a:r>
          </a:p>
          <a:p>
            <a:pPr>
              <a:buNone/>
            </a:pPr>
            <a:endParaRPr lang="ru-RU" sz="2800" b="1" dirty="0" smtClean="0"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Обозначение: </a:t>
            </a:r>
            <a:r>
              <a:rPr lang="en-US" sz="2800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F</a:t>
            </a:r>
            <a:r>
              <a:rPr lang="ru-RU" sz="2800" baseline="-25000" dirty="0" err="1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упр</a:t>
            </a:r>
            <a:r>
              <a:rPr lang="ru-RU" sz="2800" baseline="-25000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</a:p>
          <a:p>
            <a:pPr>
              <a:buNone/>
            </a:pPr>
            <a:endParaRPr lang="ru-RU" sz="2800" baseline="-25000" dirty="0" smtClean="0">
              <a:solidFill>
                <a:srgbClr val="FFC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Сила упругости направлена вертикально вверх и уравновешивает силу тяжести.</a:t>
            </a:r>
          </a:p>
          <a:p>
            <a:pPr>
              <a:buNone/>
            </a:pPr>
            <a:endParaRPr lang="ru-RU" dirty="0">
              <a:solidFill>
                <a:srgbClr val="FFC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44" descr="0201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357950" y="2000240"/>
            <a:ext cx="2460143" cy="1785950"/>
          </a:xfrm>
          <a:prstGeom prst="rect">
            <a:avLst/>
          </a:prstGeom>
          <a:noFill/>
          <a:ln w="38100">
            <a:solidFill>
              <a:srgbClr val="FF0000"/>
            </a:solidFill>
            <a:miter lim="800000"/>
            <a:headEnd/>
            <a:tailEnd/>
          </a:ln>
        </p:spPr>
      </p:pic>
      <p:pic>
        <p:nvPicPr>
          <p:cNvPr id="6" name="Picture 4" descr="1-12-2[1]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4857760"/>
            <a:ext cx="4114800" cy="20002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11" descr="сила уп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4357686" y="1714488"/>
            <a:ext cx="4082220" cy="2143140"/>
          </a:xfrm>
          <a:prstGeom prst="rect">
            <a:avLst/>
          </a:prstGeom>
          <a:noFill/>
          <a:ln w="38100">
            <a:solidFill>
              <a:srgbClr val="0000FF"/>
            </a:solidFill>
          </a:ln>
        </p:spPr>
      </p:pic>
      <p:sp>
        <p:nvSpPr>
          <p:cNvPr id="6" name="Содержимое 5"/>
          <p:cNvSpPr>
            <a:spLocks noGrp="1"/>
          </p:cNvSpPr>
          <p:nvPr>
            <p:ph idx="1"/>
          </p:nvPr>
        </p:nvSpPr>
        <p:spPr>
          <a:xfrm>
            <a:off x="457200" y="500042"/>
            <a:ext cx="8043890" cy="5626121"/>
          </a:xfrm>
        </p:spPr>
        <p:txBody>
          <a:bodyPr/>
          <a:lstStyle/>
          <a:p>
            <a:pPr algn="jus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Сила упругости возникает </a:t>
            </a:r>
            <a:r>
              <a:rPr lang="ru-RU" u="sng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только при деформации тел. </a:t>
            </a:r>
          </a:p>
          <a:p>
            <a:pPr>
              <a:buNone/>
            </a:pPr>
            <a:endParaRPr lang="ru-RU" dirty="0" smtClean="0">
              <a:solidFill>
                <a:srgbClr val="FFC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dirty="0" smtClean="0">
              <a:solidFill>
                <a:srgbClr val="FFC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dirty="0" smtClean="0">
              <a:solidFill>
                <a:srgbClr val="FFC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dirty="0" smtClean="0">
              <a:solidFill>
                <a:srgbClr val="FFC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dirty="0" smtClean="0">
              <a:solidFill>
                <a:srgbClr val="FFC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ru-RU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   Деформацией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называется любое изменение формы и размера тела.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571480"/>
            <a:ext cx="8115328" cy="6000792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dirty="0" smtClean="0">
                <a:solidFill>
                  <a:srgbClr val="FFC000"/>
                </a:solidFill>
              </a:rPr>
              <a:t>Виды деформации </a:t>
            </a:r>
          </a:p>
          <a:p>
            <a:pPr algn="just">
              <a:buNone/>
            </a:pPr>
            <a:endParaRPr lang="ru-RU" sz="3200" b="1" dirty="0" smtClean="0">
              <a:latin typeface="Algerian" pitchFamily="82" charset="0"/>
            </a:endParaRPr>
          </a:p>
          <a:p>
            <a:pPr algn="just">
              <a:buNone/>
            </a:pP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* Растяжение, сжатие</a:t>
            </a:r>
          </a:p>
          <a:p>
            <a:pPr marL="609600" indent="-609600">
              <a:buClr>
                <a:schemeClr val="folHlink"/>
              </a:buClr>
              <a:buNone/>
            </a:pP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609600" indent="-609600">
              <a:buClr>
                <a:schemeClr val="folHlink"/>
              </a:buClr>
              <a:buNone/>
            </a:pPr>
            <a:endParaRPr lang="ru-RU" sz="3200" b="1" dirty="0" smtClean="0">
              <a:latin typeface="Times New Roman" pitchFamily="18" charset="0"/>
              <a:cs typeface="Times New Roman" pitchFamily="18" charset="0"/>
            </a:endParaRPr>
          </a:p>
          <a:p>
            <a:pPr marL="609600" indent="-609600">
              <a:buClr>
                <a:schemeClr val="folHlink"/>
              </a:buClr>
              <a:buNone/>
            </a:pP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* Сдвиг</a:t>
            </a:r>
          </a:p>
          <a:p>
            <a:pPr marL="609600" indent="-609600">
              <a:buClr>
                <a:schemeClr val="folHlink"/>
              </a:buClr>
              <a:buNone/>
            </a:pPr>
            <a:endParaRPr lang="ru-RU" sz="3200" b="1" dirty="0" smtClean="0">
              <a:latin typeface="Times New Roman" pitchFamily="18" charset="0"/>
              <a:cs typeface="Times New Roman" pitchFamily="18" charset="0"/>
            </a:endParaRPr>
          </a:p>
          <a:p>
            <a:pPr marL="609600" indent="-609600">
              <a:buClr>
                <a:schemeClr val="folHlink"/>
              </a:buClr>
              <a:buNone/>
            </a:pP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* Кручение</a:t>
            </a:r>
          </a:p>
          <a:p>
            <a:pPr marL="609600" indent="-609600">
              <a:buClr>
                <a:schemeClr val="folHlink"/>
              </a:buClr>
              <a:buNone/>
            </a:pPr>
            <a:endParaRPr lang="ru-RU" sz="3200" b="1" dirty="0" smtClean="0">
              <a:latin typeface="Times New Roman" pitchFamily="18" charset="0"/>
              <a:cs typeface="Times New Roman" pitchFamily="18" charset="0"/>
            </a:endParaRPr>
          </a:p>
          <a:p>
            <a:pPr marL="609600" indent="-609600">
              <a:buClr>
                <a:schemeClr val="folHlink"/>
              </a:buClr>
              <a:buNone/>
            </a:pP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* Изгиб</a:t>
            </a:r>
          </a:p>
          <a:p>
            <a:pPr algn="just">
              <a:buNone/>
            </a:pPr>
            <a:endParaRPr lang="ru-RU" dirty="0">
              <a:solidFill>
                <a:srgbClr val="FFC000"/>
              </a:solidFill>
            </a:endParaRPr>
          </a:p>
        </p:txBody>
      </p:sp>
      <p:pic>
        <p:nvPicPr>
          <p:cNvPr id="4" name="Picture 5" descr="03-09-1%20-%20preview[1]"/>
          <p:cNvPicPr>
            <a:picLocks noChangeAspect="1" noChangeArrowheads="1"/>
          </p:cNvPicPr>
          <p:nvPr/>
        </p:nvPicPr>
        <p:blipFill>
          <a:blip r:embed="rId2"/>
          <a:srcRect l="35001" t="6667" b="13333"/>
          <a:stretch>
            <a:fillRect/>
          </a:stretch>
        </p:blipFill>
        <p:spPr bwMode="auto">
          <a:xfrm>
            <a:off x="4643438" y="1357298"/>
            <a:ext cx="1428760" cy="1406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6" descr="03-09-2%20-%20preview[1]"/>
          <p:cNvPicPr>
            <a:picLocks noChangeAspect="1" noChangeArrowheads="1"/>
          </p:cNvPicPr>
          <p:nvPr/>
        </p:nvPicPr>
        <p:blipFill>
          <a:blip r:embed="rId3"/>
          <a:srcRect t="6667" r="35001"/>
          <a:stretch>
            <a:fillRect/>
          </a:stretch>
        </p:blipFill>
        <p:spPr bwMode="auto">
          <a:xfrm>
            <a:off x="6215074" y="1428736"/>
            <a:ext cx="1357322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7" descr="Img_FUpr_Ref_003[1]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643438" y="3143248"/>
            <a:ext cx="1447800" cy="1079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8" descr="Img_FUpr_Ref_006[1]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643438" y="4357694"/>
            <a:ext cx="1428760" cy="1025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9" descr="250px-Img_FUpr_Ref_004[1]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4643438" y="5500702"/>
            <a:ext cx="1714512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1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0"/>
                            </p:stCondLst>
                            <p:childTnLst>
                              <p:par>
                                <p:cTn id="17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9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8000"/>
                            </p:stCondLst>
                            <p:childTnLst>
                              <p:par>
                                <p:cTn id="21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3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500042"/>
            <a:ext cx="8115328" cy="5626121"/>
          </a:xfrm>
        </p:spPr>
        <p:txBody>
          <a:bodyPr/>
          <a:lstStyle/>
          <a:p>
            <a:pPr>
              <a:buNone/>
            </a:pPr>
            <a:r>
              <a:rPr lang="ru-RU" sz="2800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   Закон Р. Гука: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800" i="1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модуль силы упругости при растяжении(или сжатии) тела прямо пропорционален изменению длины тела.</a:t>
            </a:r>
          </a:p>
          <a:p>
            <a:pPr>
              <a:buNone/>
            </a:pPr>
            <a:endParaRPr lang="ru-RU" sz="2800" i="1" dirty="0" smtClean="0">
              <a:solidFill>
                <a:schemeClr val="accent2">
                  <a:lumMod val="60000"/>
                  <a:lumOff val="4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2800" i="1" dirty="0" smtClean="0">
              <a:solidFill>
                <a:schemeClr val="accent2">
                  <a:lumMod val="60000"/>
                  <a:lumOff val="4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en-US" dirty="0" smtClean="0"/>
          </a:p>
        </p:txBody>
      </p:sp>
      <p:graphicFrame>
        <p:nvGraphicFramePr>
          <p:cNvPr id="2050" name="Object 17"/>
          <p:cNvGraphicFramePr>
            <a:graphicFrameLocks noChangeAspect="1"/>
          </p:cNvGraphicFramePr>
          <p:nvPr/>
        </p:nvGraphicFramePr>
        <p:xfrm>
          <a:off x="642910" y="2571744"/>
          <a:ext cx="1362075" cy="493712"/>
        </p:xfrm>
        <a:graphic>
          <a:graphicData uri="http://schemas.openxmlformats.org/presentationml/2006/ole">
            <p:oleObj spid="_x0000_s2050" name="Формула" r:id="rId3" imgW="609480" imgH="228600" progId="Equation.3">
              <p:embed/>
            </p:oleObj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1071538" y="2071678"/>
            <a:ext cx="26432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 удлинение тела 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1" name="Picture 24" descr="пружина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>
          <a:xfrm>
            <a:off x="642910" y="3929066"/>
            <a:ext cx="2543575" cy="2643206"/>
          </a:xfrm>
          <a:prstGeom prst="rect">
            <a:avLst/>
          </a:prstGeom>
          <a:noFill/>
          <a:ln w="57150">
            <a:solidFill>
              <a:schemeClr val="accent2"/>
            </a:solidFill>
          </a:ln>
        </p:spPr>
      </p:pic>
      <p:sp>
        <p:nvSpPr>
          <p:cNvPr id="12" name="Прямоугольник 11"/>
          <p:cNvSpPr/>
          <p:nvPr/>
        </p:nvSpPr>
        <p:spPr>
          <a:xfrm>
            <a:off x="642910" y="3071810"/>
            <a:ext cx="303762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 smtClean="0">
                <a:cs typeface="Arial" charset="0"/>
                <a:sym typeface="ALIBI" pitchFamily="2" charset="2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  <a:sym typeface="ALIBI" pitchFamily="2" charset="2"/>
              </a:rPr>
              <a:t>k</a:t>
            </a:r>
            <a:r>
              <a:rPr lang="ru-RU" dirty="0" smtClean="0">
                <a:latin typeface="Times New Roman" pitchFamily="18" charset="0"/>
                <a:cs typeface="Times New Roman" pitchFamily="18" charset="0"/>
                <a:sym typeface="ALIBI" pitchFamily="2" charset="2"/>
              </a:rPr>
              <a:t> – коэффициент жесткости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 Box 8"/>
          <p:cNvSpPr txBox="1">
            <a:spLocks noChangeArrowheads="1"/>
          </p:cNvSpPr>
          <p:nvPr/>
        </p:nvSpPr>
        <p:spPr bwMode="auto">
          <a:xfrm>
            <a:off x="4286248" y="2357430"/>
            <a:ext cx="3143272" cy="707886"/>
          </a:xfrm>
          <a:prstGeom prst="rect">
            <a:avLst/>
          </a:prstGeom>
          <a:noFill/>
          <a:ln w="5715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dirty="0">
                <a:solidFill>
                  <a:srgbClr val="FFC000"/>
                </a:solidFill>
              </a:rPr>
              <a:t>F</a:t>
            </a:r>
            <a:r>
              <a:rPr lang="ru-RU" sz="4000" baseline="-25000" dirty="0" err="1">
                <a:solidFill>
                  <a:srgbClr val="FFC000"/>
                </a:solidFill>
              </a:rPr>
              <a:t>упр</a:t>
            </a:r>
            <a:r>
              <a:rPr lang="ru-RU" sz="4000" dirty="0" err="1">
                <a:solidFill>
                  <a:srgbClr val="FFC000"/>
                </a:solidFill>
              </a:rPr>
              <a:t>=</a:t>
            </a:r>
            <a:r>
              <a:rPr lang="en-US" sz="4000" dirty="0">
                <a:solidFill>
                  <a:srgbClr val="FFC000"/>
                </a:solidFill>
              </a:rPr>
              <a:t> </a:t>
            </a:r>
            <a:r>
              <a:rPr lang="ru-RU" sz="4000" dirty="0">
                <a:solidFill>
                  <a:srgbClr val="FFC000"/>
                </a:solidFill>
              </a:rPr>
              <a:t>-</a:t>
            </a:r>
            <a:r>
              <a:rPr lang="en-US" sz="4000" dirty="0" err="1" smtClean="0">
                <a:solidFill>
                  <a:srgbClr val="FFC000"/>
                </a:solidFill>
              </a:rPr>
              <a:t>k∆l</a:t>
            </a:r>
            <a:endParaRPr lang="ru-RU" sz="4000" dirty="0">
              <a:solidFill>
                <a:srgbClr val="FFC000"/>
              </a:solidFill>
            </a:endParaRPr>
          </a:p>
        </p:txBody>
      </p:sp>
      <p:graphicFrame>
        <p:nvGraphicFramePr>
          <p:cNvPr id="2055" name="Object 17"/>
          <p:cNvGraphicFramePr>
            <a:graphicFrameLocks noChangeAspect="1"/>
          </p:cNvGraphicFramePr>
          <p:nvPr/>
        </p:nvGraphicFramePr>
        <p:xfrm>
          <a:off x="642910" y="2071678"/>
          <a:ext cx="425450" cy="384175"/>
        </p:xfrm>
        <a:graphic>
          <a:graphicData uri="http://schemas.openxmlformats.org/presentationml/2006/ole">
            <p:oleObj spid="_x0000_s2055" name="Формула" r:id="rId5" imgW="190440" imgH="177480" progId="Equation.3">
              <p:embed/>
            </p:oleObj>
          </a:graphicData>
        </a:graphic>
      </p:graphicFrame>
      <p:pic>
        <p:nvPicPr>
          <p:cNvPr id="17" name="Picture 6" descr="guk[1]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7400925" y="142852"/>
            <a:ext cx="1743075" cy="197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" name="TextBox 17"/>
          <p:cNvSpPr txBox="1"/>
          <p:nvPr/>
        </p:nvSpPr>
        <p:spPr>
          <a:xfrm>
            <a:off x="3786182" y="4071942"/>
            <a:ext cx="5143536" cy="12890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Закон Гука справедлив только для упругой деформации, т.е. при которой тело возвращается в исходное положение.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4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0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0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0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5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500042"/>
            <a:ext cx="8258204" cy="6000792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ru-RU" sz="24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   Вес тела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- это сила, с которой тело действует на опору или подвес вследствие притяжения к Земле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just">
              <a:buNone/>
            </a:pP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Вес тела – это векторная величина и обозначается  </a:t>
            </a:r>
            <a:r>
              <a:rPr lang="ru-RU" sz="2400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Р</a:t>
            </a:r>
            <a:endParaRPr lang="ru-RU" sz="2800" dirty="0" smtClean="0">
              <a:solidFill>
                <a:srgbClr val="FFC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endParaRPr lang="ru-RU" sz="2800" dirty="0" smtClean="0">
              <a:solidFill>
                <a:srgbClr val="FFC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ru-RU" sz="2800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!!! Сила тяжести приложена к телу, а вес приложен к опоре или подвесу.</a:t>
            </a:r>
          </a:p>
          <a:p>
            <a:pPr algn="just">
              <a:buNone/>
            </a:pPr>
            <a:endParaRPr lang="ru-RU" sz="2400" i="1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2400" i="1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endParaRPr lang="ru-RU" sz="2400" i="1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    Если тело и опора неподвижны или движутся равномерно и прямолинейно, то вес тела по своему числовому значению равен силе тяжести. </a:t>
            </a:r>
            <a:r>
              <a:rPr lang="en-US" sz="2800" b="1" i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rPr>
              <a:t>P = mg </a:t>
            </a:r>
            <a:endParaRPr lang="ru-RU" sz="2800" dirty="0" smtClean="0">
              <a:solidFill>
                <a:srgbClr val="FFC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Рисунок 6" descr="12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29058" y="3286124"/>
            <a:ext cx="1285884" cy="1500198"/>
          </a:xfrm>
          <a:prstGeom prst="rect">
            <a:avLst/>
          </a:prstGeom>
        </p:spPr>
      </p:pic>
      <p:grpSp>
        <p:nvGrpSpPr>
          <p:cNvPr id="9" name="Group 5"/>
          <p:cNvGrpSpPr>
            <a:grpSpLocks/>
          </p:cNvGrpSpPr>
          <p:nvPr/>
        </p:nvGrpSpPr>
        <p:grpSpPr bwMode="auto">
          <a:xfrm>
            <a:off x="5357818" y="3286124"/>
            <a:ext cx="1143008" cy="1723155"/>
            <a:chOff x="774" y="-9"/>
            <a:chExt cx="14940" cy="8214"/>
          </a:xfrm>
        </p:grpSpPr>
        <p:grpSp>
          <p:nvGrpSpPr>
            <p:cNvPr id="14" name="Group 6"/>
            <p:cNvGrpSpPr>
              <a:grpSpLocks/>
            </p:cNvGrpSpPr>
            <p:nvPr/>
          </p:nvGrpSpPr>
          <p:grpSpPr bwMode="auto">
            <a:xfrm>
              <a:off x="774" y="-9"/>
              <a:ext cx="14940" cy="180"/>
              <a:chOff x="2241" y="3294"/>
              <a:chExt cx="6120" cy="180"/>
            </a:xfrm>
          </p:grpSpPr>
          <p:sp>
            <p:nvSpPr>
              <p:cNvPr id="17" name="Line 7"/>
              <p:cNvSpPr>
                <a:spLocks noChangeShapeType="1"/>
              </p:cNvSpPr>
              <p:nvPr/>
            </p:nvSpPr>
            <p:spPr bwMode="auto">
              <a:xfrm>
                <a:off x="2241" y="3294"/>
                <a:ext cx="6120" cy="0"/>
              </a:xfrm>
              <a:prstGeom prst="line">
                <a:avLst/>
              </a:prstGeom>
              <a:no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8" name="Line 8"/>
              <p:cNvSpPr>
                <a:spLocks noChangeShapeType="1"/>
              </p:cNvSpPr>
              <p:nvPr/>
            </p:nvSpPr>
            <p:spPr bwMode="auto">
              <a:xfrm>
                <a:off x="2241" y="3294"/>
                <a:ext cx="180" cy="180"/>
              </a:xfrm>
              <a:prstGeom prst="line">
                <a:avLst/>
              </a:prstGeom>
              <a:no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9" name="Line 9"/>
              <p:cNvSpPr>
                <a:spLocks noChangeShapeType="1"/>
              </p:cNvSpPr>
              <p:nvPr/>
            </p:nvSpPr>
            <p:spPr bwMode="auto">
              <a:xfrm>
                <a:off x="2421" y="3294"/>
                <a:ext cx="180" cy="180"/>
              </a:xfrm>
              <a:prstGeom prst="line">
                <a:avLst/>
              </a:prstGeom>
              <a:no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0" name="Line 10"/>
              <p:cNvSpPr>
                <a:spLocks noChangeShapeType="1"/>
              </p:cNvSpPr>
              <p:nvPr/>
            </p:nvSpPr>
            <p:spPr bwMode="auto">
              <a:xfrm>
                <a:off x="2601" y="3294"/>
                <a:ext cx="180" cy="180"/>
              </a:xfrm>
              <a:prstGeom prst="line">
                <a:avLst/>
              </a:prstGeom>
              <a:no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1" name="Line 11"/>
              <p:cNvSpPr>
                <a:spLocks noChangeShapeType="1"/>
              </p:cNvSpPr>
              <p:nvPr/>
            </p:nvSpPr>
            <p:spPr bwMode="auto">
              <a:xfrm>
                <a:off x="2781" y="3294"/>
                <a:ext cx="180" cy="180"/>
              </a:xfrm>
              <a:prstGeom prst="line">
                <a:avLst/>
              </a:prstGeom>
              <a:no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2" name="Line 12"/>
              <p:cNvSpPr>
                <a:spLocks noChangeShapeType="1"/>
              </p:cNvSpPr>
              <p:nvPr/>
            </p:nvSpPr>
            <p:spPr bwMode="auto">
              <a:xfrm>
                <a:off x="2961" y="3294"/>
                <a:ext cx="180" cy="180"/>
              </a:xfrm>
              <a:prstGeom prst="line">
                <a:avLst/>
              </a:prstGeom>
              <a:no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3" name="Line 13"/>
              <p:cNvSpPr>
                <a:spLocks noChangeShapeType="1"/>
              </p:cNvSpPr>
              <p:nvPr/>
            </p:nvSpPr>
            <p:spPr bwMode="auto">
              <a:xfrm>
                <a:off x="3141" y="3294"/>
                <a:ext cx="180" cy="180"/>
              </a:xfrm>
              <a:prstGeom prst="line">
                <a:avLst/>
              </a:prstGeom>
              <a:no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" name="Line 14"/>
              <p:cNvSpPr>
                <a:spLocks noChangeShapeType="1"/>
              </p:cNvSpPr>
              <p:nvPr/>
            </p:nvSpPr>
            <p:spPr bwMode="auto">
              <a:xfrm>
                <a:off x="3321" y="3294"/>
                <a:ext cx="180" cy="180"/>
              </a:xfrm>
              <a:prstGeom prst="line">
                <a:avLst/>
              </a:prstGeom>
              <a:no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5" name="Line 15"/>
              <p:cNvSpPr>
                <a:spLocks noChangeShapeType="1"/>
              </p:cNvSpPr>
              <p:nvPr/>
            </p:nvSpPr>
            <p:spPr bwMode="auto">
              <a:xfrm>
                <a:off x="3501" y="3294"/>
                <a:ext cx="180" cy="180"/>
              </a:xfrm>
              <a:prstGeom prst="line">
                <a:avLst/>
              </a:prstGeom>
              <a:no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6" name="Line 16"/>
              <p:cNvSpPr>
                <a:spLocks noChangeShapeType="1"/>
              </p:cNvSpPr>
              <p:nvPr/>
            </p:nvSpPr>
            <p:spPr bwMode="auto">
              <a:xfrm>
                <a:off x="3681" y="3294"/>
                <a:ext cx="180" cy="180"/>
              </a:xfrm>
              <a:prstGeom prst="line">
                <a:avLst/>
              </a:prstGeom>
              <a:no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7" name="Line 17"/>
              <p:cNvSpPr>
                <a:spLocks noChangeShapeType="1"/>
              </p:cNvSpPr>
              <p:nvPr/>
            </p:nvSpPr>
            <p:spPr bwMode="auto">
              <a:xfrm>
                <a:off x="3861" y="3294"/>
                <a:ext cx="180" cy="180"/>
              </a:xfrm>
              <a:prstGeom prst="line">
                <a:avLst/>
              </a:prstGeom>
              <a:no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8" name="Line 18"/>
              <p:cNvSpPr>
                <a:spLocks noChangeShapeType="1"/>
              </p:cNvSpPr>
              <p:nvPr/>
            </p:nvSpPr>
            <p:spPr bwMode="auto">
              <a:xfrm>
                <a:off x="4041" y="3294"/>
                <a:ext cx="180" cy="180"/>
              </a:xfrm>
              <a:prstGeom prst="line">
                <a:avLst/>
              </a:prstGeom>
              <a:no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9" name="Line 19"/>
              <p:cNvSpPr>
                <a:spLocks noChangeShapeType="1"/>
              </p:cNvSpPr>
              <p:nvPr/>
            </p:nvSpPr>
            <p:spPr bwMode="auto">
              <a:xfrm>
                <a:off x="4221" y="3294"/>
                <a:ext cx="180" cy="180"/>
              </a:xfrm>
              <a:prstGeom prst="line">
                <a:avLst/>
              </a:prstGeom>
              <a:no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0" name="Line 20"/>
              <p:cNvSpPr>
                <a:spLocks noChangeShapeType="1"/>
              </p:cNvSpPr>
              <p:nvPr/>
            </p:nvSpPr>
            <p:spPr bwMode="auto">
              <a:xfrm>
                <a:off x="4401" y="3294"/>
                <a:ext cx="180" cy="180"/>
              </a:xfrm>
              <a:prstGeom prst="line">
                <a:avLst/>
              </a:prstGeom>
              <a:no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1" name="Line 21"/>
              <p:cNvSpPr>
                <a:spLocks noChangeShapeType="1"/>
              </p:cNvSpPr>
              <p:nvPr/>
            </p:nvSpPr>
            <p:spPr bwMode="auto">
              <a:xfrm>
                <a:off x="4581" y="3294"/>
                <a:ext cx="180" cy="180"/>
              </a:xfrm>
              <a:prstGeom prst="line">
                <a:avLst/>
              </a:prstGeom>
              <a:no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2" name="Line 22"/>
              <p:cNvSpPr>
                <a:spLocks noChangeShapeType="1"/>
              </p:cNvSpPr>
              <p:nvPr/>
            </p:nvSpPr>
            <p:spPr bwMode="auto">
              <a:xfrm>
                <a:off x="4941" y="3294"/>
                <a:ext cx="180" cy="180"/>
              </a:xfrm>
              <a:prstGeom prst="line">
                <a:avLst/>
              </a:prstGeom>
              <a:no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3" name="Line 23"/>
              <p:cNvSpPr>
                <a:spLocks noChangeShapeType="1"/>
              </p:cNvSpPr>
              <p:nvPr/>
            </p:nvSpPr>
            <p:spPr bwMode="auto">
              <a:xfrm>
                <a:off x="4761" y="3294"/>
                <a:ext cx="180" cy="180"/>
              </a:xfrm>
              <a:prstGeom prst="line">
                <a:avLst/>
              </a:prstGeom>
              <a:no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4" name="Line 24"/>
              <p:cNvSpPr>
                <a:spLocks noChangeShapeType="1"/>
              </p:cNvSpPr>
              <p:nvPr/>
            </p:nvSpPr>
            <p:spPr bwMode="auto">
              <a:xfrm>
                <a:off x="5121" y="3294"/>
                <a:ext cx="180" cy="180"/>
              </a:xfrm>
              <a:prstGeom prst="line">
                <a:avLst/>
              </a:prstGeom>
              <a:no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5" name="Line 25"/>
              <p:cNvSpPr>
                <a:spLocks noChangeShapeType="1"/>
              </p:cNvSpPr>
              <p:nvPr/>
            </p:nvSpPr>
            <p:spPr bwMode="auto">
              <a:xfrm>
                <a:off x="5301" y="3294"/>
                <a:ext cx="180" cy="180"/>
              </a:xfrm>
              <a:prstGeom prst="line">
                <a:avLst/>
              </a:prstGeom>
              <a:no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6" name="Line 26"/>
              <p:cNvSpPr>
                <a:spLocks noChangeShapeType="1"/>
              </p:cNvSpPr>
              <p:nvPr/>
            </p:nvSpPr>
            <p:spPr bwMode="auto">
              <a:xfrm>
                <a:off x="5481" y="3294"/>
                <a:ext cx="180" cy="180"/>
              </a:xfrm>
              <a:prstGeom prst="line">
                <a:avLst/>
              </a:prstGeom>
              <a:no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7" name="Line 27"/>
              <p:cNvSpPr>
                <a:spLocks noChangeShapeType="1"/>
              </p:cNvSpPr>
              <p:nvPr/>
            </p:nvSpPr>
            <p:spPr bwMode="auto">
              <a:xfrm>
                <a:off x="5661" y="3294"/>
                <a:ext cx="180" cy="180"/>
              </a:xfrm>
              <a:prstGeom prst="line">
                <a:avLst/>
              </a:prstGeom>
              <a:no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8" name="Line 28"/>
              <p:cNvSpPr>
                <a:spLocks noChangeShapeType="1"/>
              </p:cNvSpPr>
              <p:nvPr/>
            </p:nvSpPr>
            <p:spPr bwMode="auto">
              <a:xfrm>
                <a:off x="5841" y="3294"/>
                <a:ext cx="180" cy="180"/>
              </a:xfrm>
              <a:prstGeom prst="line">
                <a:avLst/>
              </a:prstGeom>
              <a:no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9" name="Line 29"/>
              <p:cNvSpPr>
                <a:spLocks noChangeShapeType="1"/>
              </p:cNvSpPr>
              <p:nvPr/>
            </p:nvSpPr>
            <p:spPr bwMode="auto">
              <a:xfrm>
                <a:off x="6021" y="3294"/>
                <a:ext cx="180" cy="180"/>
              </a:xfrm>
              <a:prstGeom prst="line">
                <a:avLst/>
              </a:prstGeom>
              <a:no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0" name="Line 30"/>
              <p:cNvSpPr>
                <a:spLocks noChangeShapeType="1"/>
              </p:cNvSpPr>
              <p:nvPr/>
            </p:nvSpPr>
            <p:spPr bwMode="auto">
              <a:xfrm>
                <a:off x="6201" y="3294"/>
                <a:ext cx="180" cy="180"/>
              </a:xfrm>
              <a:prstGeom prst="line">
                <a:avLst/>
              </a:prstGeom>
              <a:no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1" name="Line 31"/>
              <p:cNvSpPr>
                <a:spLocks noChangeShapeType="1"/>
              </p:cNvSpPr>
              <p:nvPr/>
            </p:nvSpPr>
            <p:spPr bwMode="auto">
              <a:xfrm>
                <a:off x="6381" y="3294"/>
                <a:ext cx="180" cy="180"/>
              </a:xfrm>
              <a:prstGeom prst="line">
                <a:avLst/>
              </a:prstGeom>
              <a:no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2" name="Line 32"/>
              <p:cNvSpPr>
                <a:spLocks noChangeShapeType="1"/>
              </p:cNvSpPr>
              <p:nvPr/>
            </p:nvSpPr>
            <p:spPr bwMode="auto">
              <a:xfrm>
                <a:off x="6561" y="3294"/>
                <a:ext cx="180" cy="180"/>
              </a:xfrm>
              <a:prstGeom prst="line">
                <a:avLst/>
              </a:prstGeom>
              <a:no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3" name="Line 33"/>
              <p:cNvSpPr>
                <a:spLocks noChangeShapeType="1"/>
              </p:cNvSpPr>
              <p:nvPr/>
            </p:nvSpPr>
            <p:spPr bwMode="auto">
              <a:xfrm>
                <a:off x="6741" y="3294"/>
                <a:ext cx="180" cy="180"/>
              </a:xfrm>
              <a:prstGeom prst="line">
                <a:avLst/>
              </a:prstGeom>
              <a:no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4" name="Line 34"/>
              <p:cNvSpPr>
                <a:spLocks noChangeShapeType="1"/>
              </p:cNvSpPr>
              <p:nvPr/>
            </p:nvSpPr>
            <p:spPr bwMode="auto">
              <a:xfrm>
                <a:off x="6921" y="3294"/>
                <a:ext cx="180" cy="180"/>
              </a:xfrm>
              <a:prstGeom prst="line">
                <a:avLst/>
              </a:prstGeom>
              <a:no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5" name="Line 35"/>
              <p:cNvSpPr>
                <a:spLocks noChangeShapeType="1"/>
              </p:cNvSpPr>
              <p:nvPr/>
            </p:nvSpPr>
            <p:spPr bwMode="auto">
              <a:xfrm>
                <a:off x="7101" y="3294"/>
                <a:ext cx="180" cy="180"/>
              </a:xfrm>
              <a:prstGeom prst="line">
                <a:avLst/>
              </a:prstGeom>
              <a:no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6" name="Line 36"/>
              <p:cNvSpPr>
                <a:spLocks noChangeShapeType="1"/>
              </p:cNvSpPr>
              <p:nvPr/>
            </p:nvSpPr>
            <p:spPr bwMode="auto">
              <a:xfrm>
                <a:off x="7281" y="3294"/>
                <a:ext cx="180" cy="180"/>
              </a:xfrm>
              <a:prstGeom prst="line">
                <a:avLst/>
              </a:prstGeom>
              <a:no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7" name="Line 37"/>
              <p:cNvSpPr>
                <a:spLocks noChangeShapeType="1"/>
              </p:cNvSpPr>
              <p:nvPr/>
            </p:nvSpPr>
            <p:spPr bwMode="auto">
              <a:xfrm>
                <a:off x="7461" y="3294"/>
                <a:ext cx="180" cy="180"/>
              </a:xfrm>
              <a:prstGeom prst="line">
                <a:avLst/>
              </a:prstGeom>
              <a:no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8" name="Line 38"/>
              <p:cNvSpPr>
                <a:spLocks noChangeShapeType="1"/>
              </p:cNvSpPr>
              <p:nvPr/>
            </p:nvSpPr>
            <p:spPr bwMode="auto">
              <a:xfrm>
                <a:off x="7641" y="3294"/>
                <a:ext cx="180" cy="180"/>
              </a:xfrm>
              <a:prstGeom prst="line">
                <a:avLst/>
              </a:prstGeom>
              <a:no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9" name="Line 39"/>
              <p:cNvSpPr>
                <a:spLocks noChangeShapeType="1"/>
              </p:cNvSpPr>
              <p:nvPr/>
            </p:nvSpPr>
            <p:spPr bwMode="auto">
              <a:xfrm>
                <a:off x="7821" y="3294"/>
                <a:ext cx="180" cy="180"/>
              </a:xfrm>
              <a:prstGeom prst="line">
                <a:avLst/>
              </a:prstGeom>
              <a:no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0" name="Line 40"/>
              <p:cNvSpPr>
                <a:spLocks noChangeShapeType="1"/>
              </p:cNvSpPr>
              <p:nvPr/>
            </p:nvSpPr>
            <p:spPr bwMode="auto">
              <a:xfrm>
                <a:off x="8001" y="3294"/>
                <a:ext cx="180" cy="180"/>
              </a:xfrm>
              <a:prstGeom prst="line">
                <a:avLst/>
              </a:prstGeom>
              <a:no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1" name="Line 41"/>
              <p:cNvSpPr>
                <a:spLocks noChangeShapeType="1"/>
              </p:cNvSpPr>
              <p:nvPr/>
            </p:nvSpPr>
            <p:spPr bwMode="auto">
              <a:xfrm>
                <a:off x="8181" y="3294"/>
                <a:ext cx="180" cy="180"/>
              </a:xfrm>
              <a:prstGeom prst="line">
                <a:avLst/>
              </a:prstGeom>
              <a:no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15" name="Rectangle 42"/>
            <p:cNvSpPr>
              <a:spLocks noChangeArrowheads="1"/>
            </p:cNvSpPr>
            <p:nvPr/>
          </p:nvSpPr>
          <p:spPr bwMode="auto">
            <a:xfrm>
              <a:off x="5168" y="1031"/>
              <a:ext cx="5712" cy="5237"/>
            </a:xfrm>
            <a:prstGeom prst="rect">
              <a:avLst/>
            </a:prstGeom>
            <a:solidFill>
              <a:srgbClr val="CCFFFF"/>
            </a:solidFill>
            <a:ln w="762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6" name="Line 43"/>
            <p:cNvSpPr>
              <a:spLocks noChangeShapeType="1"/>
            </p:cNvSpPr>
            <p:nvPr/>
          </p:nvSpPr>
          <p:spPr bwMode="auto">
            <a:xfrm flipH="1" flipV="1">
              <a:off x="7881" y="3432"/>
              <a:ext cx="12" cy="4773"/>
            </a:xfrm>
            <a:prstGeom prst="line">
              <a:avLst/>
            </a:prstGeom>
            <a:noFill/>
            <a:ln w="76200">
              <a:solidFill>
                <a:srgbClr val="FF0000"/>
              </a:solidFill>
              <a:round/>
              <a:headEnd type="triangle" w="med" len="med"/>
              <a:tailEnd type="oval" w="med" len="med"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52" name="Прямоугольник 51"/>
          <p:cNvSpPr/>
          <p:nvPr/>
        </p:nvSpPr>
        <p:spPr>
          <a:xfrm>
            <a:off x="6143636" y="4572008"/>
            <a:ext cx="785818" cy="35719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r">
              <a:buNone/>
            </a:pP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F</a:t>
            </a:r>
            <a:r>
              <a:rPr lang="ru-RU" i="1" baseline="-25000" dirty="0" smtClean="0">
                <a:latin typeface="Times New Roman" pitchFamily="18" charset="0"/>
                <a:cs typeface="Times New Roman" pitchFamily="18" charset="0"/>
              </a:rPr>
              <a:t>тяж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i="1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3" name="Line 26"/>
          <p:cNvSpPr>
            <a:spLocks noChangeShapeType="1"/>
          </p:cNvSpPr>
          <p:nvPr/>
        </p:nvSpPr>
        <p:spPr bwMode="auto">
          <a:xfrm>
            <a:off x="7215206" y="1857364"/>
            <a:ext cx="215900" cy="0"/>
          </a:xfrm>
          <a:prstGeom prst="line">
            <a:avLst/>
          </a:prstGeom>
          <a:noFill/>
          <a:ln w="9525">
            <a:solidFill>
              <a:srgbClr val="FFC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54" name="Line 26"/>
          <p:cNvSpPr>
            <a:spLocks noChangeShapeType="1"/>
          </p:cNvSpPr>
          <p:nvPr/>
        </p:nvSpPr>
        <p:spPr bwMode="auto">
          <a:xfrm>
            <a:off x="6357950" y="4643446"/>
            <a:ext cx="215900" cy="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2844" y="714356"/>
            <a:ext cx="8358246" cy="5411807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При соприкосновении одного тела с  другим возникает взаимодействие,  препятствующее их относительному движению, которое называют </a:t>
            </a:r>
            <a:r>
              <a:rPr lang="ru-RU" sz="2400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трением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 А силу, характеризующую это взаимодействие, называют </a:t>
            </a:r>
            <a:r>
              <a:rPr lang="ru-RU" sz="2400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силой трения.</a:t>
            </a:r>
          </a:p>
          <a:p>
            <a:pPr algn="just">
              <a:lnSpc>
                <a:spcPct val="150000"/>
              </a:lnSpc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Сила трения обозначается </a:t>
            </a:r>
            <a:r>
              <a:rPr lang="en-US" sz="2400" i="1" dirty="0" smtClean="0">
                <a:solidFill>
                  <a:srgbClr val="FFC000"/>
                </a:solidFill>
              </a:rPr>
              <a:t>F</a:t>
            </a:r>
            <a:r>
              <a:rPr lang="ru-RU" sz="2400" baseline="-25000" dirty="0" err="1" smtClean="0">
                <a:solidFill>
                  <a:srgbClr val="FFC000"/>
                </a:solidFill>
              </a:rPr>
              <a:t>тр</a:t>
            </a:r>
            <a:endParaRPr lang="ru-RU" sz="2400" baseline="-25000" dirty="0" smtClean="0">
              <a:solidFill>
                <a:srgbClr val="FFC000"/>
              </a:solidFill>
            </a:endParaRPr>
          </a:p>
          <a:p>
            <a:pPr algn="just">
              <a:lnSpc>
                <a:spcPct val="150000"/>
              </a:lnSpc>
              <a:buNone/>
            </a:pPr>
            <a:r>
              <a:rPr lang="ru-RU" sz="2400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!!! </a:t>
            </a:r>
            <a:r>
              <a:rPr lang="en-US" sz="2400" dirty="0" err="1" smtClean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Сил</a:t>
            </a:r>
            <a:r>
              <a:rPr lang="ru-RU" sz="2400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en-US" sz="2400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т</a:t>
            </a:r>
            <a:r>
              <a:rPr lang="ru-RU" sz="2400" dirty="0" err="1" smtClean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р</a:t>
            </a:r>
            <a:r>
              <a:rPr lang="en-US" sz="2400" dirty="0" err="1" smtClean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ения</a:t>
            </a:r>
            <a:r>
              <a:rPr lang="en-US" sz="2400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направлена</a:t>
            </a:r>
            <a:r>
              <a:rPr lang="en-US" sz="2400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противоположно</a:t>
            </a:r>
            <a:r>
              <a:rPr lang="en-US" sz="2400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движению</a:t>
            </a:r>
            <a:endParaRPr lang="en-US" sz="2400" dirty="0" smtClean="0">
              <a:solidFill>
                <a:schemeClr val="accent2">
                  <a:lumMod val="60000"/>
                  <a:lumOff val="4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50000"/>
              </a:lnSpc>
              <a:buNone/>
            </a:pPr>
            <a:endParaRPr lang="ru-RU" sz="2400" dirty="0">
              <a:solidFill>
                <a:srgbClr val="FFC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Рисунок 4" descr="14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00760" y="4786322"/>
            <a:ext cx="3005144" cy="189071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Содержимое 7"/>
          <p:cNvSpPr>
            <a:spLocks noGrp="1"/>
          </p:cNvSpPr>
          <p:nvPr>
            <p:ph idx="1"/>
          </p:nvPr>
        </p:nvSpPr>
        <p:spPr>
          <a:xfrm>
            <a:off x="457200" y="642918"/>
            <a:ext cx="8115328" cy="5483245"/>
          </a:xfrm>
        </p:spPr>
        <p:txBody>
          <a:bodyPr/>
          <a:lstStyle/>
          <a:p>
            <a:pPr algn="ctr">
              <a:buNone/>
            </a:pPr>
            <a:r>
              <a:rPr lang="ru-RU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Причины возникновения трения </a:t>
            </a:r>
          </a:p>
          <a:p>
            <a:pPr algn="ctr">
              <a:buNone/>
            </a:pPr>
            <a:endParaRPr lang="ru-RU" dirty="0" smtClean="0">
              <a:solidFill>
                <a:srgbClr val="FFC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Шероховатость поверхностей соприкасающихся тел</a:t>
            </a:r>
          </a:p>
          <a:p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Взаимное притяжение молекул соприкасающихся тел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dirty="0"/>
          </a:p>
        </p:txBody>
      </p:sp>
      <p:pic>
        <p:nvPicPr>
          <p:cNvPr id="9" name="Рисунок 8" descr="15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43768" y="1285860"/>
            <a:ext cx="1562100" cy="292417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357166"/>
            <a:ext cx="8401080" cy="6215106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US" dirty="0" err="1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Виды</a:t>
            </a:r>
            <a:r>
              <a:rPr lang="en-US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сил</a:t>
            </a:r>
            <a:r>
              <a:rPr lang="en-US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трения</a:t>
            </a:r>
            <a:endParaRPr lang="ru-RU" dirty="0" smtClean="0">
              <a:solidFill>
                <a:srgbClr val="FFC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ru-RU" dirty="0" smtClean="0">
              <a:solidFill>
                <a:srgbClr val="FFC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ü"/>
            </a:pPr>
            <a:r>
              <a:rPr lang="ru-RU" sz="2400" dirty="0" smtClean="0">
                <a:solidFill>
                  <a:schemeClr val="accent2">
                    <a:lumMod val="40000"/>
                    <a:lumOff val="60000"/>
                  </a:schemeClr>
                </a:solidFill>
                <a:latin typeface="Times New Roman" pitchFamily="18" charset="0"/>
                <a:cs typeface="Times New Roman" pitchFamily="18" charset="0"/>
              </a:rPr>
              <a:t>Трение скольжения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возникает при скольжении одного тела по поверхности другого </a:t>
            </a:r>
          </a:p>
          <a:p>
            <a:pPr algn="just">
              <a:buNone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ü"/>
            </a:pPr>
            <a:r>
              <a:rPr lang="ru-RU" sz="2400" dirty="0" smtClean="0">
                <a:solidFill>
                  <a:schemeClr val="accent2">
                    <a:lumMod val="40000"/>
                    <a:lumOff val="60000"/>
                  </a:schemeClr>
                </a:solidFill>
                <a:latin typeface="Times New Roman" pitchFamily="18" charset="0"/>
                <a:cs typeface="Times New Roman" pitchFamily="18" charset="0"/>
              </a:rPr>
              <a:t>Трение качения 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возникает, когда одно тело катится по поверхности другого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buNone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ü"/>
            </a:pPr>
            <a:r>
              <a:rPr lang="ru-RU" sz="2400" dirty="0" smtClean="0">
                <a:solidFill>
                  <a:schemeClr val="accent2">
                    <a:lumMod val="40000"/>
                    <a:lumOff val="60000"/>
                  </a:schemeClr>
                </a:solidFill>
                <a:latin typeface="Times New Roman" pitchFamily="18" charset="0"/>
                <a:cs typeface="Times New Roman" pitchFamily="18" charset="0"/>
              </a:rPr>
              <a:t>Трение покоя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возникает  между двумя контактирующими телами и препятствует возникновению относительного движения.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Рисунок 4" descr="17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14876" y="5543557"/>
            <a:ext cx="1643074" cy="1314443"/>
          </a:xfrm>
          <a:prstGeom prst="rect">
            <a:avLst/>
          </a:prstGeom>
        </p:spPr>
      </p:pic>
      <p:pic>
        <p:nvPicPr>
          <p:cNvPr id="6" name="Picture 6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72000" y="1643050"/>
            <a:ext cx="2879722" cy="12144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643438" y="3714752"/>
            <a:ext cx="2651125" cy="10001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571480"/>
            <a:ext cx="8186766" cy="5554683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Измеряя силу, с которой динамометр действует на тело при его равномерном движении, мы измеряем силу трения.</a:t>
            </a:r>
          </a:p>
          <a:p>
            <a:pPr algn="just">
              <a:buNone/>
            </a:pP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ru-RU" sz="2400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Чем больше сила, прижимающая тело к поверхности, тем больше возникающая при этом сила трения.</a:t>
            </a:r>
          </a:p>
          <a:p>
            <a:pPr algn="just">
              <a:buNone/>
            </a:pP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ru-RU" sz="2400" dirty="0" smtClean="0">
                <a:solidFill>
                  <a:schemeClr val="accent2">
                    <a:lumMod val="40000"/>
                    <a:lumOff val="60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При равных нагрузках сила трения качения всегда меньше силы трения скольжения.</a:t>
            </a:r>
          </a:p>
        </p:txBody>
      </p:sp>
      <p:pic>
        <p:nvPicPr>
          <p:cNvPr id="4" name="Содержимое 3" descr="1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7224" y="1928802"/>
            <a:ext cx="6248400" cy="171451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457200" y="428604"/>
            <a:ext cx="8186766" cy="5697559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Трение в природе и технике</a:t>
            </a:r>
          </a:p>
          <a:p>
            <a:pPr algn="ctr">
              <a:buNone/>
            </a:pPr>
            <a:endParaRPr lang="ru-RU" dirty="0" smtClean="0">
              <a:solidFill>
                <a:srgbClr val="FFC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ru-RU" sz="2000" dirty="0" smtClean="0">
              <a:solidFill>
                <a:srgbClr val="FFC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90000"/>
              </a:lnSpc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Для перевозки тяжелых блоков (брёвен, стволов деревьев) можно применять катки</a:t>
            </a:r>
          </a:p>
          <a:p>
            <a:pPr>
              <a:lnSpc>
                <a:spcPct val="90000"/>
              </a:lnSpc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В машинах стремятся заменить трение скольжения трением качения, применяя так называемые шариковые или роликовые подшипники</a:t>
            </a:r>
          </a:p>
          <a:p>
            <a:pPr>
              <a:lnSpc>
                <a:spcPct val="90000"/>
              </a:lnSpc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Для подъема тяжелых предметов на высоту используют блоки</a:t>
            </a:r>
          </a:p>
          <a:p>
            <a:pPr>
              <a:lnSpc>
                <a:spcPct val="90000"/>
              </a:lnSpc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Сила используется в механических часах</a:t>
            </a:r>
          </a:p>
          <a:p>
            <a:pPr>
              <a:lnSpc>
                <a:spcPct val="90000"/>
              </a:lnSpc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Зимой для увеличения сцепления колес с почвой надевают специальные шины</a:t>
            </a:r>
          </a:p>
          <a:p>
            <a:pPr>
              <a:lnSpc>
                <a:spcPct val="90000"/>
              </a:lnSpc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В часах для увеличения трения колесики делают зубчатыми</a:t>
            </a:r>
          </a:p>
          <a:p>
            <a:pPr>
              <a:lnSpc>
                <a:spcPct val="90000"/>
              </a:lnSpc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Дороги выкладывают твердыми нескользкими материалами(асфальт, щебенка)</a:t>
            </a:r>
          </a:p>
          <a:p>
            <a:pPr algn="just">
              <a:buNone/>
            </a:pPr>
            <a:endParaRPr lang="ru-RU" dirty="0" smtClean="0">
              <a:solidFill>
                <a:srgbClr val="FFC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endParaRPr lang="ru-RU" dirty="0" smtClean="0">
              <a:solidFill>
                <a:srgbClr val="FFC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dirty="0"/>
          </a:p>
        </p:txBody>
      </p:sp>
      <p:pic>
        <p:nvPicPr>
          <p:cNvPr id="6" name="Рисунок 5" descr="2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58082" y="142852"/>
            <a:ext cx="1619250" cy="1514475"/>
          </a:xfrm>
          <a:prstGeom prst="rect">
            <a:avLst/>
          </a:prstGeom>
        </p:spPr>
      </p:pic>
      <p:pic>
        <p:nvPicPr>
          <p:cNvPr id="7" name="Рисунок 6" descr="20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29256" y="5500702"/>
            <a:ext cx="3547231" cy="1214446"/>
          </a:xfrm>
          <a:prstGeom prst="rect">
            <a:avLst/>
          </a:prstGeom>
        </p:spPr>
      </p:pic>
      <p:pic>
        <p:nvPicPr>
          <p:cNvPr id="8" name="Содержимое 3" descr="19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42844" y="0"/>
            <a:ext cx="712544" cy="1857364"/>
          </a:xfrm>
          <a:prstGeom prst="rect">
            <a:avLst/>
          </a:prstGeom>
        </p:spPr>
      </p:pic>
      <p:pic>
        <p:nvPicPr>
          <p:cNvPr id="9" name="Рисунок 8" descr="22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214282" y="5361000"/>
            <a:ext cx="903412" cy="1497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6154758"/>
          </a:xfrm>
        </p:spPr>
        <p:txBody>
          <a:bodyPr>
            <a:normAutofit/>
          </a:bodyPr>
          <a:lstStyle/>
          <a:p>
            <a:pPr algn="ctr"/>
            <a:r>
              <a:rPr lang="ru-RU" sz="5500" b="1" i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Тема:</a:t>
            </a:r>
            <a:br>
              <a:rPr lang="ru-RU" sz="5500" b="1" i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5500" b="1" i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5500" b="1" i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5500" b="1" i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Силы в природе.</a:t>
            </a:r>
            <a:endParaRPr lang="ru-RU" sz="5500" b="1" i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Содержимое 7"/>
          <p:cNvSpPr>
            <a:spLocks noGrp="1"/>
          </p:cNvSpPr>
          <p:nvPr>
            <p:ph idx="1"/>
          </p:nvPr>
        </p:nvSpPr>
        <p:spPr>
          <a:xfrm>
            <a:off x="457200" y="500042"/>
            <a:ext cx="8115328" cy="5626121"/>
          </a:xfrm>
        </p:spPr>
        <p:txBody>
          <a:bodyPr/>
          <a:lstStyle/>
          <a:p>
            <a:pPr algn="ctr">
              <a:buNone/>
            </a:pPr>
            <a:r>
              <a:rPr lang="ru-RU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СНИЖЕНИЕ ВРЕДНОГО ТРЕНИЯ</a:t>
            </a:r>
          </a:p>
          <a:p>
            <a:pPr>
              <a:buNone/>
            </a:pPr>
            <a:endParaRPr lang="ru-RU" dirty="0" smtClean="0">
              <a:solidFill>
                <a:srgbClr val="FFC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Подбор материалов с низким  коэффициентом трения</a:t>
            </a: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Обработка трущихся поверхностей до гладкого состояния </a:t>
            </a: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Использование смазки</a:t>
            </a: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Замена трения скольжения трением качения</a:t>
            </a:r>
          </a:p>
          <a:p>
            <a:endParaRPr lang="ru-RU" dirty="0">
              <a:solidFill>
                <a:srgbClr val="FFC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Проверь себя</a:t>
            </a:r>
            <a:endParaRPr lang="ru-RU" dirty="0">
              <a:solidFill>
                <a:srgbClr val="FFC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58204" cy="5114948"/>
          </a:xfrm>
        </p:spPr>
        <p:txBody>
          <a:bodyPr>
            <a:normAutofit fontScale="85000" lnSpcReduction="20000"/>
          </a:bodyPr>
          <a:lstStyle/>
          <a:p>
            <a:pPr marL="550926" indent="-514350" algn="just">
              <a:buFont typeface="Wingdings" pitchFamily="2" charset="2"/>
              <a:buChar char="Ø"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Мера воздействия одного тела на другое, </a:t>
            </a:r>
          </a:p>
          <a:p>
            <a:pPr marL="550926" indent="-514350" algn="just"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в результате которого изменяется скорость…</a:t>
            </a:r>
          </a:p>
          <a:p>
            <a:pPr marL="550926" indent="-514350" algn="just">
              <a:buFont typeface="Wingdings" pitchFamily="2" charset="2"/>
              <a:buChar char="Ø"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Как обозначается сила и в чём она измеряется?</a:t>
            </a:r>
          </a:p>
          <a:p>
            <a:pPr algn="just">
              <a:buFont typeface="Wingdings" pitchFamily="2" charset="2"/>
              <a:buChar char="Ø"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Назовите виды сил.</a:t>
            </a:r>
          </a:p>
          <a:p>
            <a:pPr algn="just">
              <a:buFont typeface="Wingdings" pitchFamily="2" charset="2"/>
              <a:buChar char="Ø"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Как формулируется закон Гука?</a:t>
            </a:r>
          </a:p>
          <a:p>
            <a:pPr algn="just">
              <a:buFont typeface="Wingdings" pitchFamily="2" charset="2"/>
              <a:buChar char="Ø"/>
            </a:pPr>
            <a:r>
              <a:rPr lang="ru-RU" sz="2800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Пресс сильно сжал деталь. По этой причине в ней     возникла …</a:t>
            </a:r>
          </a:p>
          <a:p>
            <a:pPr algn="just">
              <a:buFont typeface="Wingdings" pitchFamily="2" charset="2"/>
              <a:buChar char="Ø"/>
            </a:pPr>
            <a:r>
              <a:rPr lang="ru-RU" sz="2800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Гимнаст высоко подпрыгнул. В это время на него действует … </a:t>
            </a:r>
          </a:p>
          <a:p>
            <a:pPr algn="just" fontAlgn="t">
              <a:buFont typeface="Wingdings" pitchFamily="2" charset="2"/>
              <a:buChar char="Ø"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К пружине подвесили груз, и она растянулась. Значит, в ней возникла …</a:t>
            </a:r>
          </a:p>
          <a:p>
            <a:pPr algn="just" fontAlgn="t">
              <a:buFont typeface="Wingdings" pitchFamily="2" charset="2"/>
              <a:buChar char="Ø"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Скатившиеся с горы санки останавливаются потому, что на них действует …</a:t>
            </a:r>
          </a:p>
          <a:p>
            <a:pPr algn="just">
              <a:buFont typeface="Wingdings" pitchFamily="2" charset="2"/>
              <a:buChar char="Ø"/>
            </a:pPr>
            <a:r>
              <a:rPr lang="ru-RU" sz="2800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Прибор для измерения силы.</a:t>
            </a:r>
          </a:p>
          <a:p>
            <a:pPr>
              <a:buFont typeface="Wingdings" pitchFamily="2" charset="2"/>
              <a:buChar char="Ø"/>
            </a:pPr>
            <a:endParaRPr lang="ru-RU" sz="3200" dirty="0" smtClean="0">
              <a:ea typeface="Times New Roman"/>
              <a:cs typeface="Times New Roman"/>
            </a:endParaRPr>
          </a:p>
          <a:p>
            <a:pPr>
              <a:buFont typeface="Wingdings" pitchFamily="2" charset="2"/>
              <a:buChar char="Ø"/>
            </a:pPr>
            <a:endParaRPr lang="ru-RU" dirty="0" smtClean="0"/>
          </a:p>
          <a:p>
            <a:pPr>
              <a:buFont typeface="Wingdings" pitchFamily="2" charset="2"/>
              <a:buChar char="Ø"/>
            </a:pPr>
            <a:endParaRPr lang="ru-RU" dirty="0" smtClean="0"/>
          </a:p>
          <a:p>
            <a:pPr>
              <a:buNone/>
            </a:pPr>
            <a:endParaRPr lang="ru-RU" dirty="0"/>
          </a:p>
        </p:txBody>
      </p:sp>
      <p:pic>
        <p:nvPicPr>
          <p:cNvPr id="4" name="Рисунок 3" descr="2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286644" y="142852"/>
            <a:ext cx="1714488" cy="285749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000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Правильные ответы </a:t>
            </a:r>
            <a:endParaRPr lang="ru-RU" sz="4000" dirty="0">
              <a:solidFill>
                <a:srgbClr val="FFC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7467600" cy="4829196"/>
          </a:xfrm>
        </p:spPr>
        <p:txBody>
          <a:bodyPr>
            <a:normAutofit lnSpcReduction="10000"/>
          </a:bodyPr>
          <a:lstStyle/>
          <a:p>
            <a:pPr marL="550926" indent="-514350">
              <a:buAutoNum type="arabicPeriod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Сила</a:t>
            </a:r>
          </a:p>
          <a:p>
            <a:pPr marL="550926" indent="-514350">
              <a:buAutoNum type="arabicPeriod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F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Н- ньютон</a:t>
            </a:r>
          </a:p>
          <a:p>
            <a:pPr marL="550926" indent="-514350">
              <a:buAutoNum type="arabicPeriod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сила тяжести, сила всемирного тяготения, вес тела, сила упругости, сила трения</a:t>
            </a:r>
          </a:p>
          <a:p>
            <a:pPr marL="550926" indent="-514350">
              <a:buAutoNum type="arabicPeriod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модуль силы упругости при растяжении(или сжатии) тела прямо пропорционален изменению длины тела</a:t>
            </a:r>
          </a:p>
          <a:p>
            <a:pPr marL="550926" indent="-514350">
              <a:buAutoNum type="arabicPeriod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сила упругости</a:t>
            </a:r>
          </a:p>
          <a:p>
            <a:pPr marL="550926" indent="-514350">
              <a:buAutoNum type="arabicPeriod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сила тяжести</a:t>
            </a:r>
          </a:p>
          <a:p>
            <a:pPr marL="550926" indent="-514350">
              <a:buAutoNum type="arabicPeriod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сила упругости</a:t>
            </a:r>
          </a:p>
          <a:p>
            <a:pPr marL="550926" indent="-514350">
              <a:buAutoNum type="arabicPeriod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сила трения</a:t>
            </a:r>
          </a:p>
          <a:p>
            <a:pPr marL="550926" indent="-514350">
              <a:buAutoNum type="arabicPeriod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динамометр </a:t>
            </a:r>
            <a:endParaRPr lang="ru-RU" sz="2400" dirty="0" smtClean="0"/>
          </a:p>
          <a:p>
            <a:pPr marL="550926" indent="-514350">
              <a:buAutoNum type="arabicPeriod"/>
            </a:pPr>
            <a:endParaRPr lang="ru-RU" dirty="0" smtClean="0"/>
          </a:p>
          <a:p>
            <a:pPr marL="550926" indent="-514350">
              <a:buAutoNum type="arabicPeriod"/>
            </a:pPr>
            <a:endParaRPr lang="ru-RU" dirty="0"/>
          </a:p>
        </p:txBody>
      </p:sp>
      <p:pic>
        <p:nvPicPr>
          <p:cNvPr id="4" name="Рисунок 3" descr="25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86578" y="214290"/>
            <a:ext cx="2152650" cy="212407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714356"/>
            <a:ext cx="7758138" cy="5411807"/>
          </a:xfrm>
        </p:spPr>
        <p:txBody>
          <a:bodyPr/>
          <a:lstStyle/>
          <a:p>
            <a:pPr algn="ctr">
              <a:buNone/>
            </a:pPr>
            <a:r>
              <a:rPr lang="ru-RU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Науку все глубже постигнуть стремись,</a:t>
            </a:r>
          </a:p>
          <a:p>
            <a:pPr algn="ctr">
              <a:buNone/>
            </a:pPr>
            <a:r>
              <a:rPr lang="ru-RU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Познанием вечного жаждой томись.</a:t>
            </a:r>
          </a:p>
          <a:p>
            <a:pPr algn="ctr">
              <a:buNone/>
            </a:pPr>
            <a:r>
              <a:rPr lang="ru-RU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Лишь первых познаний блеснет тебе свет,</a:t>
            </a:r>
          </a:p>
          <a:p>
            <a:pPr algn="ctr">
              <a:buNone/>
            </a:pPr>
            <a:r>
              <a:rPr lang="ru-RU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Узнаешь: предела для знания нет</a:t>
            </a:r>
          </a:p>
          <a:p>
            <a:pPr>
              <a:buNone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r">
              <a:buNone/>
            </a:pPr>
            <a:r>
              <a:rPr lang="ru-RU" sz="1800" dirty="0" smtClean="0">
                <a:solidFill>
                  <a:srgbClr val="92D050"/>
                </a:solidFill>
                <a:latin typeface="Times New Roman" pitchFamily="18" charset="0"/>
                <a:cs typeface="Times New Roman" pitchFamily="18" charset="0"/>
              </a:rPr>
              <a:t>Фирдоуси (персидский поэт)</a:t>
            </a:r>
            <a:endParaRPr lang="ru-RU" sz="1800" dirty="0">
              <a:solidFill>
                <a:srgbClr val="92D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Рисунок 3" descr="24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8596" y="3643314"/>
            <a:ext cx="3577095" cy="264320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7901014" cy="4900634"/>
          </a:xfrm>
        </p:spPr>
        <p:txBody>
          <a:bodyPr>
            <a:normAutofit/>
          </a:bodyPr>
          <a:lstStyle/>
          <a:p>
            <a:pPr algn="just">
              <a:buNone/>
            </a:pPr>
            <a:endParaRPr lang="ru-RU" dirty="0" smtClean="0"/>
          </a:p>
          <a:p>
            <a:pPr algn="just">
              <a:buNone/>
            </a:pPr>
            <a:endParaRPr lang="ru-RU" dirty="0" smtClean="0"/>
          </a:p>
          <a:p>
            <a:pPr algn="just">
              <a:buNone/>
            </a:pPr>
            <a:endParaRPr lang="ru-RU" dirty="0" smtClean="0"/>
          </a:p>
          <a:p>
            <a:pPr algn="just">
              <a:buNone/>
            </a:pPr>
            <a:endParaRPr lang="ru-RU" dirty="0" smtClean="0"/>
          </a:p>
          <a:p>
            <a:pPr algn="just">
              <a:buNone/>
            </a:pPr>
            <a:endParaRPr lang="ru-RU" dirty="0" smtClean="0"/>
          </a:p>
          <a:p>
            <a:pPr algn="just">
              <a:buNone/>
            </a:pPr>
            <a:endParaRPr lang="ru-RU" dirty="0" smtClean="0"/>
          </a:p>
          <a:p>
            <a:pPr algn="just">
              <a:buNone/>
            </a:pPr>
            <a:endParaRPr lang="ru-RU" dirty="0" smtClean="0"/>
          </a:p>
          <a:p>
            <a:pPr algn="jus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Сила – физическая величина, которая 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является мерой взаимодействия тел.</a:t>
            </a:r>
          </a:p>
          <a:p>
            <a:pPr algn="just">
              <a:buNone/>
            </a:pPr>
            <a:endParaRPr lang="ru-RU" dirty="0" smtClean="0"/>
          </a:p>
          <a:p>
            <a:pPr algn="just">
              <a:buNone/>
            </a:pPr>
            <a:endParaRPr lang="ru-RU" dirty="0" smtClean="0"/>
          </a:p>
          <a:p>
            <a:pPr algn="just">
              <a:buNone/>
            </a:pPr>
            <a:endParaRPr lang="ru-RU" dirty="0" smtClean="0"/>
          </a:p>
          <a:p>
            <a:pPr algn="just">
              <a:buNone/>
            </a:pPr>
            <a:endParaRPr lang="ru-RU" dirty="0" smtClean="0"/>
          </a:p>
        </p:txBody>
      </p:sp>
      <p:pic>
        <p:nvPicPr>
          <p:cNvPr id="4" name="Рисунок 3" descr="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4282" y="3286124"/>
            <a:ext cx="5715040" cy="1651020"/>
          </a:xfrm>
          <a:prstGeom prst="rect">
            <a:avLst/>
          </a:prstGeom>
        </p:spPr>
      </p:pic>
      <p:pic>
        <p:nvPicPr>
          <p:cNvPr id="6" name="Рисунок 5" descr="2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14282" y="142852"/>
            <a:ext cx="3238490" cy="2428868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3857620" y="214290"/>
            <a:ext cx="5000660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Каждый из нас постоянно встречается с различными случаями действия тел друг на друга.</a:t>
            </a:r>
          </a:p>
          <a:p>
            <a:pPr algn="just"/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Скорость тела меняется  при взаимодействии его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с другими телами.</a:t>
            </a:r>
          </a:p>
          <a:p>
            <a:endParaRPr lang="ru-RU" dirty="0" smtClean="0"/>
          </a:p>
        </p:txBody>
      </p:sp>
      <p:pic>
        <p:nvPicPr>
          <p:cNvPr id="8" name="Рисунок 7" descr="3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929454" y="2714620"/>
            <a:ext cx="1905000" cy="13843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642918"/>
            <a:ext cx="8186766" cy="5483245"/>
          </a:xfrm>
        </p:spPr>
        <p:txBody>
          <a:bodyPr>
            <a:normAutofit fontScale="85000" lnSpcReduction="20000"/>
          </a:bodyPr>
          <a:lstStyle/>
          <a:p>
            <a:pPr algn="just">
              <a:lnSpc>
                <a:spcPct val="150000"/>
              </a:lnSpc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</a:t>
            </a:r>
          </a:p>
          <a:p>
            <a:pPr algn="just">
              <a:lnSpc>
                <a:spcPct val="150000"/>
              </a:lnSpc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Сила является векторной величиной. </a:t>
            </a:r>
          </a:p>
          <a:p>
            <a:pPr algn="just">
              <a:lnSpc>
                <a:spcPct val="110000"/>
              </a:lnSpc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</a:t>
            </a:r>
          </a:p>
          <a:p>
            <a:pPr algn="just">
              <a:lnSpc>
                <a:spcPct val="110000"/>
              </a:lnSpc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Она характеризуется числовым значением и направлением.</a:t>
            </a:r>
          </a:p>
          <a:p>
            <a:pPr>
              <a:buNone/>
            </a:pPr>
            <a:endParaRPr lang="ru-RU" sz="3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Обозначение:  </a:t>
            </a:r>
            <a:r>
              <a:rPr lang="en-US" sz="3200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F</a:t>
            </a:r>
            <a:endParaRPr lang="ru-RU" sz="3200" dirty="0" smtClean="0">
              <a:solidFill>
                <a:srgbClr val="FFC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sz="3200" dirty="0" smtClean="0">
              <a:solidFill>
                <a:srgbClr val="FFC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Единица измерения </a:t>
            </a:r>
            <a:r>
              <a:rPr lang="ru-RU" sz="3200" dirty="0" smtClean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1Н</a:t>
            </a:r>
            <a:r>
              <a:rPr lang="ru-RU" sz="3200" dirty="0" smtClean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(ньютон)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 </a:t>
            </a:r>
          </a:p>
          <a:p>
            <a:pPr>
              <a:buNone/>
            </a:pPr>
            <a:endParaRPr lang="ru-RU" dirty="0" smtClean="0">
              <a:solidFill>
                <a:srgbClr val="FF0066"/>
              </a:solidFill>
            </a:endParaRPr>
          </a:p>
          <a:p>
            <a:endParaRPr lang="ru-RU" dirty="0"/>
          </a:p>
        </p:txBody>
      </p:sp>
      <p:sp>
        <p:nvSpPr>
          <p:cNvPr id="4" name="Line 8"/>
          <p:cNvSpPr>
            <a:spLocks noChangeShapeType="1"/>
          </p:cNvSpPr>
          <p:nvPr/>
        </p:nvSpPr>
        <p:spPr bwMode="auto">
          <a:xfrm>
            <a:off x="2714612" y="3429000"/>
            <a:ext cx="304800" cy="0"/>
          </a:xfrm>
          <a:prstGeom prst="line">
            <a:avLst/>
          </a:prstGeom>
          <a:noFill/>
          <a:ln w="28575">
            <a:solidFill>
              <a:srgbClr val="FFC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 dirty="0"/>
          </a:p>
        </p:txBody>
      </p:sp>
      <p:pic>
        <p:nvPicPr>
          <p:cNvPr id="5" name="Рисунок 4" descr="4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00892" y="142852"/>
            <a:ext cx="1990725" cy="189547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solidFill>
                  <a:srgbClr val="FFC000"/>
                </a:solidFill>
              </a:rPr>
              <a:t>Виды сил</a:t>
            </a:r>
            <a:endParaRPr lang="ru-RU" dirty="0">
              <a:solidFill>
                <a:srgbClr val="FFC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ct val="50000"/>
              </a:spcBef>
              <a:buFont typeface="Wingdings" pitchFamily="2" charset="2"/>
              <a:buChar char="§"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сила тяжести</a:t>
            </a:r>
          </a:p>
          <a:p>
            <a:pPr>
              <a:spcBef>
                <a:spcPct val="50000"/>
              </a:spcBef>
              <a:buFont typeface="Wingdings" pitchFamily="2" charset="2"/>
              <a:buChar char="§"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сила всемирного тяготения</a:t>
            </a:r>
          </a:p>
          <a:p>
            <a:pPr>
              <a:spcBef>
                <a:spcPct val="50000"/>
              </a:spcBef>
              <a:buFont typeface="Wingdings" pitchFamily="2" charset="2"/>
              <a:buChar char="§"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вес тела</a:t>
            </a:r>
          </a:p>
          <a:p>
            <a:pPr>
              <a:spcBef>
                <a:spcPct val="50000"/>
              </a:spcBef>
              <a:buFont typeface="Wingdings" pitchFamily="2" charset="2"/>
              <a:buChar char="§"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сила упругости</a:t>
            </a:r>
          </a:p>
          <a:p>
            <a:pPr>
              <a:spcBef>
                <a:spcPct val="50000"/>
              </a:spcBef>
              <a:buFont typeface="Wingdings" pitchFamily="2" charset="2"/>
              <a:buChar char="§"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сила трения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 descr="6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86182" y="2714620"/>
            <a:ext cx="2286000" cy="1524000"/>
          </a:xfrm>
          <a:prstGeom prst="rect">
            <a:avLst/>
          </a:prstGeom>
        </p:spPr>
      </p:pic>
      <p:pic>
        <p:nvPicPr>
          <p:cNvPr id="4" name="Рисунок 3" descr="5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86644" y="2214554"/>
            <a:ext cx="1475115" cy="2714644"/>
          </a:xfrm>
          <a:prstGeom prst="rect">
            <a:avLst/>
          </a:prstGeom>
        </p:spPr>
      </p:pic>
      <p:pic>
        <p:nvPicPr>
          <p:cNvPr id="6" name="Рисунок 5" descr="7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0034" y="2643182"/>
            <a:ext cx="2476500" cy="1847850"/>
          </a:xfrm>
          <a:prstGeom prst="rect">
            <a:avLst/>
          </a:prstGeom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571480"/>
            <a:ext cx="8572560" cy="6000792"/>
          </a:xfrm>
        </p:spPr>
        <p:txBody>
          <a:bodyPr>
            <a:normAutofit fontScale="62500" lnSpcReduction="20000"/>
          </a:bodyPr>
          <a:lstStyle/>
          <a:p>
            <a:pPr algn="just">
              <a:buNone/>
            </a:pP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    </a:t>
            </a:r>
          </a:p>
          <a:p>
            <a:pPr algn="just">
              <a:lnSpc>
                <a:spcPct val="170000"/>
              </a:lnSpc>
              <a:buNone/>
            </a:pP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      Наблюдения за природными объектами показывают, что все окружающие тела ощущают  притяжение к Земле. Падают вниз листья деревьев, вода водопадов, течет вода в реках.</a:t>
            </a:r>
          </a:p>
          <a:p>
            <a:pPr algn="just">
              <a:buNone/>
            </a:pPr>
            <a:endParaRPr lang="ru-RU" sz="31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endParaRPr lang="ru-RU" sz="31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endParaRPr lang="ru-RU" sz="31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endParaRPr lang="ru-RU" sz="31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endParaRPr lang="ru-RU" sz="31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endParaRPr lang="ru-RU" sz="31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endParaRPr lang="ru-RU" sz="31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endParaRPr lang="ru-RU" sz="31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endParaRPr lang="ru-RU" sz="31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70000"/>
              </a:lnSpc>
              <a:buNone/>
            </a:pP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      Притяжение существует не только между Землей и телами, находящимися на ней.  Все тела притягиваются друг к другу.</a:t>
            </a:r>
          </a:p>
          <a:p>
            <a:pPr algn="just">
              <a:buNone/>
            </a:pP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Рисунок 6" descr="8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072198" y="5357826"/>
            <a:ext cx="2286016" cy="131445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9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42832" y="1357298"/>
            <a:ext cx="1201168" cy="1571622"/>
          </a:xfrm>
          <a:prstGeom prst="rect">
            <a:avLst/>
          </a:prstGeom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571480"/>
            <a:ext cx="8115328" cy="5554683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Притяжение всех тел Вселенной друг к другу называется </a:t>
            </a:r>
            <a:r>
              <a:rPr lang="ru-RU" sz="2400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всемирным тяготением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lnSpc>
                <a:spcPct val="150000"/>
              </a:lnSpc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Исаак Ньютон первым доказал закон всемирного тяготения. </a:t>
            </a:r>
          </a:p>
          <a:p>
            <a:pPr algn="just">
              <a:lnSpc>
                <a:spcPct val="150000"/>
              </a:lnSpc>
              <a:buNone/>
            </a:pP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50000"/>
              </a:lnSpc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  Согласно этому закону, </a:t>
            </a:r>
            <a:r>
              <a:rPr lang="ru-RU" sz="2400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силы притяжения между телами тем больше, чем больше массы этих тел. Силы притяжения между телами уменьшаются, если увеличивается расстояние между ними. </a:t>
            </a:r>
          </a:p>
          <a:p>
            <a:pPr algn="just">
              <a:lnSpc>
                <a:spcPct val="150000"/>
              </a:lnSpc>
              <a:buNone/>
            </a:pP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Рисунок 4" descr="10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43702" y="4857760"/>
            <a:ext cx="2356272" cy="157084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Рука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429520" y="214290"/>
            <a:ext cx="1438550" cy="24288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500042"/>
            <a:ext cx="8186766" cy="5626121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800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Сила тяжести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– это сила, с которой  Земля притягивает к себе тело.</a:t>
            </a:r>
          </a:p>
          <a:p>
            <a:pPr>
              <a:buNone/>
            </a:pP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 Box 5"/>
          <p:cNvSpPr txBox="1">
            <a:spLocks noChangeArrowheads="1"/>
          </p:cNvSpPr>
          <p:nvPr/>
        </p:nvSpPr>
        <p:spPr bwMode="auto">
          <a:xfrm>
            <a:off x="571472" y="2214554"/>
            <a:ext cx="2590800" cy="769441"/>
          </a:xfrm>
          <a:prstGeom prst="rect">
            <a:avLst/>
          </a:prstGeom>
          <a:noFill/>
          <a:ln w="57150">
            <a:solidFill>
              <a:srgbClr val="FFC0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400" dirty="0">
                <a:solidFill>
                  <a:srgbClr val="FFC000"/>
                </a:solidFill>
              </a:rPr>
              <a:t>F</a:t>
            </a:r>
            <a:r>
              <a:rPr lang="ru-RU" sz="4400" baseline="-25000" dirty="0">
                <a:solidFill>
                  <a:srgbClr val="FFC000"/>
                </a:solidFill>
              </a:rPr>
              <a:t>тяж</a:t>
            </a:r>
            <a:r>
              <a:rPr lang="en-US" sz="4400" dirty="0">
                <a:solidFill>
                  <a:srgbClr val="FFC000"/>
                </a:solidFill>
              </a:rPr>
              <a:t>=</a:t>
            </a:r>
            <a:r>
              <a:rPr lang="ru-RU" sz="4400" dirty="0">
                <a:solidFill>
                  <a:srgbClr val="FFC000"/>
                </a:solidFill>
              </a:rPr>
              <a:t> </a:t>
            </a:r>
            <a:r>
              <a:rPr lang="en-US" sz="4400" dirty="0">
                <a:solidFill>
                  <a:srgbClr val="FFC000"/>
                </a:solidFill>
              </a:rPr>
              <a:t>gm</a:t>
            </a:r>
            <a:endParaRPr lang="ru-RU" sz="4400" dirty="0">
              <a:solidFill>
                <a:srgbClr val="FFC000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428992" y="2143116"/>
            <a:ext cx="4357718" cy="11387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0" dirty="0" smtClean="0">
                <a:latin typeface="Times New Roman" pitchFamily="18" charset="0"/>
                <a:cs typeface="Times New Roman" pitchFamily="18" charset="0"/>
              </a:rPr>
              <a:t>g</a:t>
            </a:r>
            <a:r>
              <a:rPr lang="en-US" b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0" dirty="0" smtClean="0">
                <a:latin typeface="Times New Roman" pitchFamily="18" charset="0"/>
                <a:cs typeface="Times New Roman" pitchFamily="18" charset="0"/>
              </a:rPr>
              <a:t>=9,8</a:t>
            </a:r>
            <a:r>
              <a:rPr lang="ru-RU" sz="2000" b="0" dirty="0" smtClean="0">
                <a:latin typeface="Times New Roman" pitchFamily="18" charset="0"/>
                <a:cs typeface="Times New Roman" pitchFamily="18" charset="0"/>
              </a:rPr>
              <a:t> м</a:t>
            </a:r>
            <a:r>
              <a:rPr lang="en-US" sz="2000" b="0" dirty="0" smtClean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ru-RU" sz="2000" b="0" dirty="0" smtClean="0">
                <a:latin typeface="Times New Roman" pitchFamily="18" charset="0"/>
                <a:cs typeface="Times New Roman" pitchFamily="18" charset="0"/>
              </a:rPr>
              <a:t>с</a:t>
            </a:r>
            <a:r>
              <a:rPr lang="ru-RU" sz="2000" b="0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b="0" baseline="30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0" dirty="0" smtClean="0">
                <a:latin typeface="Times New Roman" pitchFamily="18" charset="0"/>
                <a:cs typeface="Times New Roman" pitchFamily="18" charset="0"/>
              </a:rPr>
              <a:t>–</a:t>
            </a:r>
            <a:r>
              <a:rPr lang="ru-RU" b="0" dirty="0" smtClean="0">
                <a:latin typeface="Times New Roman" pitchFamily="18" charset="0"/>
                <a:cs typeface="Times New Roman" pitchFamily="18" charset="0"/>
              </a:rPr>
              <a:t> ускорение свободного падения</a:t>
            </a:r>
          </a:p>
          <a:p>
            <a:pPr>
              <a:spcBef>
                <a:spcPct val="50000"/>
              </a:spcBef>
            </a:pPr>
            <a:r>
              <a:rPr lang="en-US" sz="2000" b="0" dirty="0" smtClean="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en-US" b="0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b="0" dirty="0" smtClean="0">
                <a:latin typeface="Times New Roman" pitchFamily="18" charset="0"/>
                <a:cs typeface="Times New Roman" pitchFamily="18" charset="0"/>
              </a:rPr>
              <a:t>масса тела</a:t>
            </a:r>
            <a:endParaRPr lang="ru-RU" b="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57158" y="4071942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Сила тяжести всегда направлена вертикально вниз к центру Земли.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9" name="Group 5"/>
          <p:cNvGrpSpPr>
            <a:grpSpLocks/>
          </p:cNvGrpSpPr>
          <p:nvPr/>
        </p:nvGrpSpPr>
        <p:grpSpPr bwMode="auto">
          <a:xfrm>
            <a:off x="3929058" y="3706454"/>
            <a:ext cx="2071702" cy="2322431"/>
            <a:chOff x="774" y="-9"/>
            <a:chExt cx="14940" cy="8214"/>
          </a:xfrm>
        </p:grpSpPr>
        <p:grpSp>
          <p:nvGrpSpPr>
            <p:cNvPr id="14" name="Group 6"/>
            <p:cNvGrpSpPr>
              <a:grpSpLocks/>
            </p:cNvGrpSpPr>
            <p:nvPr/>
          </p:nvGrpSpPr>
          <p:grpSpPr bwMode="auto">
            <a:xfrm>
              <a:off x="774" y="-9"/>
              <a:ext cx="14940" cy="180"/>
              <a:chOff x="2241" y="3294"/>
              <a:chExt cx="6120" cy="180"/>
            </a:xfrm>
          </p:grpSpPr>
          <p:sp>
            <p:nvSpPr>
              <p:cNvPr id="17" name="Line 7"/>
              <p:cNvSpPr>
                <a:spLocks noChangeShapeType="1"/>
              </p:cNvSpPr>
              <p:nvPr/>
            </p:nvSpPr>
            <p:spPr bwMode="auto">
              <a:xfrm>
                <a:off x="2241" y="3294"/>
                <a:ext cx="6120" cy="0"/>
              </a:xfrm>
              <a:prstGeom prst="line">
                <a:avLst/>
              </a:prstGeom>
              <a:no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 dirty="0"/>
              </a:p>
            </p:txBody>
          </p:sp>
          <p:sp>
            <p:nvSpPr>
              <p:cNvPr id="18" name="Line 8"/>
              <p:cNvSpPr>
                <a:spLocks noChangeShapeType="1"/>
              </p:cNvSpPr>
              <p:nvPr/>
            </p:nvSpPr>
            <p:spPr bwMode="auto">
              <a:xfrm>
                <a:off x="2241" y="3294"/>
                <a:ext cx="180" cy="180"/>
              </a:xfrm>
              <a:prstGeom prst="line">
                <a:avLst/>
              </a:prstGeom>
              <a:no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 dirty="0"/>
              </a:p>
            </p:txBody>
          </p:sp>
          <p:sp>
            <p:nvSpPr>
              <p:cNvPr id="19" name="Line 9"/>
              <p:cNvSpPr>
                <a:spLocks noChangeShapeType="1"/>
              </p:cNvSpPr>
              <p:nvPr/>
            </p:nvSpPr>
            <p:spPr bwMode="auto">
              <a:xfrm>
                <a:off x="2421" y="3294"/>
                <a:ext cx="180" cy="180"/>
              </a:xfrm>
              <a:prstGeom prst="line">
                <a:avLst/>
              </a:prstGeom>
              <a:no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 dirty="0"/>
              </a:p>
            </p:txBody>
          </p:sp>
          <p:sp>
            <p:nvSpPr>
              <p:cNvPr id="20" name="Line 10"/>
              <p:cNvSpPr>
                <a:spLocks noChangeShapeType="1"/>
              </p:cNvSpPr>
              <p:nvPr/>
            </p:nvSpPr>
            <p:spPr bwMode="auto">
              <a:xfrm>
                <a:off x="2601" y="3294"/>
                <a:ext cx="180" cy="180"/>
              </a:xfrm>
              <a:prstGeom prst="line">
                <a:avLst/>
              </a:prstGeom>
              <a:no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 dirty="0"/>
              </a:p>
            </p:txBody>
          </p:sp>
          <p:sp>
            <p:nvSpPr>
              <p:cNvPr id="21" name="Line 11"/>
              <p:cNvSpPr>
                <a:spLocks noChangeShapeType="1"/>
              </p:cNvSpPr>
              <p:nvPr/>
            </p:nvSpPr>
            <p:spPr bwMode="auto">
              <a:xfrm>
                <a:off x="2781" y="3294"/>
                <a:ext cx="180" cy="180"/>
              </a:xfrm>
              <a:prstGeom prst="line">
                <a:avLst/>
              </a:prstGeom>
              <a:no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 dirty="0"/>
              </a:p>
            </p:txBody>
          </p:sp>
          <p:sp>
            <p:nvSpPr>
              <p:cNvPr id="22" name="Line 12"/>
              <p:cNvSpPr>
                <a:spLocks noChangeShapeType="1"/>
              </p:cNvSpPr>
              <p:nvPr/>
            </p:nvSpPr>
            <p:spPr bwMode="auto">
              <a:xfrm>
                <a:off x="2961" y="3294"/>
                <a:ext cx="180" cy="180"/>
              </a:xfrm>
              <a:prstGeom prst="line">
                <a:avLst/>
              </a:prstGeom>
              <a:no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 dirty="0"/>
              </a:p>
            </p:txBody>
          </p:sp>
          <p:sp>
            <p:nvSpPr>
              <p:cNvPr id="23" name="Line 13"/>
              <p:cNvSpPr>
                <a:spLocks noChangeShapeType="1"/>
              </p:cNvSpPr>
              <p:nvPr/>
            </p:nvSpPr>
            <p:spPr bwMode="auto">
              <a:xfrm>
                <a:off x="3141" y="3294"/>
                <a:ext cx="180" cy="180"/>
              </a:xfrm>
              <a:prstGeom prst="line">
                <a:avLst/>
              </a:prstGeom>
              <a:no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 dirty="0"/>
              </a:p>
            </p:txBody>
          </p:sp>
          <p:sp>
            <p:nvSpPr>
              <p:cNvPr id="24" name="Line 14"/>
              <p:cNvSpPr>
                <a:spLocks noChangeShapeType="1"/>
              </p:cNvSpPr>
              <p:nvPr/>
            </p:nvSpPr>
            <p:spPr bwMode="auto">
              <a:xfrm>
                <a:off x="3321" y="3294"/>
                <a:ext cx="180" cy="180"/>
              </a:xfrm>
              <a:prstGeom prst="line">
                <a:avLst/>
              </a:prstGeom>
              <a:no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 dirty="0"/>
              </a:p>
            </p:txBody>
          </p:sp>
          <p:sp>
            <p:nvSpPr>
              <p:cNvPr id="25" name="Line 15"/>
              <p:cNvSpPr>
                <a:spLocks noChangeShapeType="1"/>
              </p:cNvSpPr>
              <p:nvPr/>
            </p:nvSpPr>
            <p:spPr bwMode="auto">
              <a:xfrm>
                <a:off x="3501" y="3294"/>
                <a:ext cx="180" cy="180"/>
              </a:xfrm>
              <a:prstGeom prst="line">
                <a:avLst/>
              </a:prstGeom>
              <a:no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 dirty="0"/>
              </a:p>
            </p:txBody>
          </p:sp>
          <p:sp>
            <p:nvSpPr>
              <p:cNvPr id="26" name="Line 16"/>
              <p:cNvSpPr>
                <a:spLocks noChangeShapeType="1"/>
              </p:cNvSpPr>
              <p:nvPr/>
            </p:nvSpPr>
            <p:spPr bwMode="auto">
              <a:xfrm>
                <a:off x="3681" y="3294"/>
                <a:ext cx="180" cy="180"/>
              </a:xfrm>
              <a:prstGeom prst="line">
                <a:avLst/>
              </a:prstGeom>
              <a:no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 dirty="0"/>
              </a:p>
            </p:txBody>
          </p:sp>
          <p:sp>
            <p:nvSpPr>
              <p:cNvPr id="27" name="Line 17"/>
              <p:cNvSpPr>
                <a:spLocks noChangeShapeType="1"/>
              </p:cNvSpPr>
              <p:nvPr/>
            </p:nvSpPr>
            <p:spPr bwMode="auto">
              <a:xfrm>
                <a:off x="3861" y="3294"/>
                <a:ext cx="180" cy="180"/>
              </a:xfrm>
              <a:prstGeom prst="line">
                <a:avLst/>
              </a:prstGeom>
              <a:no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 dirty="0"/>
              </a:p>
            </p:txBody>
          </p:sp>
          <p:sp>
            <p:nvSpPr>
              <p:cNvPr id="28" name="Line 18"/>
              <p:cNvSpPr>
                <a:spLocks noChangeShapeType="1"/>
              </p:cNvSpPr>
              <p:nvPr/>
            </p:nvSpPr>
            <p:spPr bwMode="auto">
              <a:xfrm>
                <a:off x="4041" y="3294"/>
                <a:ext cx="180" cy="180"/>
              </a:xfrm>
              <a:prstGeom prst="line">
                <a:avLst/>
              </a:prstGeom>
              <a:no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 dirty="0"/>
              </a:p>
            </p:txBody>
          </p:sp>
          <p:sp>
            <p:nvSpPr>
              <p:cNvPr id="29" name="Line 19"/>
              <p:cNvSpPr>
                <a:spLocks noChangeShapeType="1"/>
              </p:cNvSpPr>
              <p:nvPr/>
            </p:nvSpPr>
            <p:spPr bwMode="auto">
              <a:xfrm>
                <a:off x="4221" y="3294"/>
                <a:ext cx="180" cy="180"/>
              </a:xfrm>
              <a:prstGeom prst="line">
                <a:avLst/>
              </a:prstGeom>
              <a:no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 dirty="0"/>
              </a:p>
            </p:txBody>
          </p:sp>
          <p:sp>
            <p:nvSpPr>
              <p:cNvPr id="30" name="Line 20"/>
              <p:cNvSpPr>
                <a:spLocks noChangeShapeType="1"/>
              </p:cNvSpPr>
              <p:nvPr/>
            </p:nvSpPr>
            <p:spPr bwMode="auto">
              <a:xfrm>
                <a:off x="4401" y="3294"/>
                <a:ext cx="180" cy="180"/>
              </a:xfrm>
              <a:prstGeom prst="line">
                <a:avLst/>
              </a:prstGeom>
              <a:no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 dirty="0"/>
              </a:p>
            </p:txBody>
          </p:sp>
          <p:sp>
            <p:nvSpPr>
              <p:cNvPr id="31" name="Line 21"/>
              <p:cNvSpPr>
                <a:spLocks noChangeShapeType="1"/>
              </p:cNvSpPr>
              <p:nvPr/>
            </p:nvSpPr>
            <p:spPr bwMode="auto">
              <a:xfrm>
                <a:off x="4581" y="3294"/>
                <a:ext cx="180" cy="180"/>
              </a:xfrm>
              <a:prstGeom prst="line">
                <a:avLst/>
              </a:prstGeom>
              <a:no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 dirty="0"/>
              </a:p>
            </p:txBody>
          </p:sp>
          <p:sp>
            <p:nvSpPr>
              <p:cNvPr id="32" name="Line 22"/>
              <p:cNvSpPr>
                <a:spLocks noChangeShapeType="1"/>
              </p:cNvSpPr>
              <p:nvPr/>
            </p:nvSpPr>
            <p:spPr bwMode="auto">
              <a:xfrm>
                <a:off x="4941" y="3294"/>
                <a:ext cx="180" cy="180"/>
              </a:xfrm>
              <a:prstGeom prst="line">
                <a:avLst/>
              </a:prstGeom>
              <a:no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 dirty="0"/>
              </a:p>
            </p:txBody>
          </p:sp>
          <p:sp>
            <p:nvSpPr>
              <p:cNvPr id="33" name="Line 23"/>
              <p:cNvSpPr>
                <a:spLocks noChangeShapeType="1"/>
              </p:cNvSpPr>
              <p:nvPr/>
            </p:nvSpPr>
            <p:spPr bwMode="auto">
              <a:xfrm>
                <a:off x="4761" y="3294"/>
                <a:ext cx="180" cy="180"/>
              </a:xfrm>
              <a:prstGeom prst="line">
                <a:avLst/>
              </a:prstGeom>
              <a:no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 dirty="0"/>
              </a:p>
            </p:txBody>
          </p:sp>
          <p:sp>
            <p:nvSpPr>
              <p:cNvPr id="34" name="Line 24"/>
              <p:cNvSpPr>
                <a:spLocks noChangeShapeType="1"/>
              </p:cNvSpPr>
              <p:nvPr/>
            </p:nvSpPr>
            <p:spPr bwMode="auto">
              <a:xfrm>
                <a:off x="5121" y="3294"/>
                <a:ext cx="180" cy="180"/>
              </a:xfrm>
              <a:prstGeom prst="line">
                <a:avLst/>
              </a:prstGeom>
              <a:no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 dirty="0"/>
              </a:p>
            </p:txBody>
          </p:sp>
          <p:sp>
            <p:nvSpPr>
              <p:cNvPr id="35" name="Line 25"/>
              <p:cNvSpPr>
                <a:spLocks noChangeShapeType="1"/>
              </p:cNvSpPr>
              <p:nvPr/>
            </p:nvSpPr>
            <p:spPr bwMode="auto">
              <a:xfrm>
                <a:off x="5301" y="3294"/>
                <a:ext cx="180" cy="180"/>
              </a:xfrm>
              <a:prstGeom prst="line">
                <a:avLst/>
              </a:prstGeom>
              <a:no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 dirty="0"/>
              </a:p>
            </p:txBody>
          </p:sp>
          <p:sp>
            <p:nvSpPr>
              <p:cNvPr id="36" name="Line 26"/>
              <p:cNvSpPr>
                <a:spLocks noChangeShapeType="1"/>
              </p:cNvSpPr>
              <p:nvPr/>
            </p:nvSpPr>
            <p:spPr bwMode="auto">
              <a:xfrm>
                <a:off x="5481" y="3294"/>
                <a:ext cx="180" cy="180"/>
              </a:xfrm>
              <a:prstGeom prst="line">
                <a:avLst/>
              </a:prstGeom>
              <a:no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 dirty="0"/>
              </a:p>
            </p:txBody>
          </p:sp>
          <p:sp>
            <p:nvSpPr>
              <p:cNvPr id="37" name="Line 27"/>
              <p:cNvSpPr>
                <a:spLocks noChangeShapeType="1"/>
              </p:cNvSpPr>
              <p:nvPr/>
            </p:nvSpPr>
            <p:spPr bwMode="auto">
              <a:xfrm>
                <a:off x="5661" y="3294"/>
                <a:ext cx="180" cy="180"/>
              </a:xfrm>
              <a:prstGeom prst="line">
                <a:avLst/>
              </a:prstGeom>
              <a:no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 dirty="0"/>
              </a:p>
            </p:txBody>
          </p:sp>
          <p:sp>
            <p:nvSpPr>
              <p:cNvPr id="38" name="Line 28"/>
              <p:cNvSpPr>
                <a:spLocks noChangeShapeType="1"/>
              </p:cNvSpPr>
              <p:nvPr/>
            </p:nvSpPr>
            <p:spPr bwMode="auto">
              <a:xfrm>
                <a:off x="5841" y="3294"/>
                <a:ext cx="180" cy="180"/>
              </a:xfrm>
              <a:prstGeom prst="line">
                <a:avLst/>
              </a:prstGeom>
              <a:no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 dirty="0"/>
              </a:p>
            </p:txBody>
          </p:sp>
          <p:sp>
            <p:nvSpPr>
              <p:cNvPr id="39" name="Line 29"/>
              <p:cNvSpPr>
                <a:spLocks noChangeShapeType="1"/>
              </p:cNvSpPr>
              <p:nvPr/>
            </p:nvSpPr>
            <p:spPr bwMode="auto">
              <a:xfrm>
                <a:off x="6021" y="3294"/>
                <a:ext cx="180" cy="180"/>
              </a:xfrm>
              <a:prstGeom prst="line">
                <a:avLst/>
              </a:prstGeom>
              <a:no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 dirty="0"/>
              </a:p>
            </p:txBody>
          </p:sp>
          <p:sp>
            <p:nvSpPr>
              <p:cNvPr id="40" name="Line 30"/>
              <p:cNvSpPr>
                <a:spLocks noChangeShapeType="1"/>
              </p:cNvSpPr>
              <p:nvPr/>
            </p:nvSpPr>
            <p:spPr bwMode="auto">
              <a:xfrm>
                <a:off x="6201" y="3294"/>
                <a:ext cx="180" cy="180"/>
              </a:xfrm>
              <a:prstGeom prst="line">
                <a:avLst/>
              </a:prstGeom>
              <a:no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 dirty="0"/>
              </a:p>
            </p:txBody>
          </p:sp>
          <p:sp>
            <p:nvSpPr>
              <p:cNvPr id="41" name="Line 31"/>
              <p:cNvSpPr>
                <a:spLocks noChangeShapeType="1"/>
              </p:cNvSpPr>
              <p:nvPr/>
            </p:nvSpPr>
            <p:spPr bwMode="auto">
              <a:xfrm>
                <a:off x="6381" y="3294"/>
                <a:ext cx="180" cy="180"/>
              </a:xfrm>
              <a:prstGeom prst="line">
                <a:avLst/>
              </a:prstGeom>
              <a:no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 dirty="0"/>
              </a:p>
            </p:txBody>
          </p:sp>
          <p:sp>
            <p:nvSpPr>
              <p:cNvPr id="42" name="Line 32"/>
              <p:cNvSpPr>
                <a:spLocks noChangeShapeType="1"/>
              </p:cNvSpPr>
              <p:nvPr/>
            </p:nvSpPr>
            <p:spPr bwMode="auto">
              <a:xfrm>
                <a:off x="6561" y="3294"/>
                <a:ext cx="180" cy="180"/>
              </a:xfrm>
              <a:prstGeom prst="line">
                <a:avLst/>
              </a:prstGeom>
              <a:no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 dirty="0"/>
              </a:p>
            </p:txBody>
          </p:sp>
          <p:sp>
            <p:nvSpPr>
              <p:cNvPr id="43" name="Line 33"/>
              <p:cNvSpPr>
                <a:spLocks noChangeShapeType="1"/>
              </p:cNvSpPr>
              <p:nvPr/>
            </p:nvSpPr>
            <p:spPr bwMode="auto">
              <a:xfrm>
                <a:off x="6741" y="3294"/>
                <a:ext cx="180" cy="180"/>
              </a:xfrm>
              <a:prstGeom prst="line">
                <a:avLst/>
              </a:prstGeom>
              <a:no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 dirty="0"/>
              </a:p>
            </p:txBody>
          </p:sp>
          <p:sp>
            <p:nvSpPr>
              <p:cNvPr id="44" name="Line 34"/>
              <p:cNvSpPr>
                <a:spLocks noChangeShapeType="1"/>
              </p:cNvSpPr>
              <p:nvPr/>
            </p:nvSpPr>
            <p:spPr bwMode="auto">
              <a:xfrm>
                <a:off x="6921" y="3294"/>
                <a:ext cx="180" cy="180"/>
              </a:xfrm>
              <a:prstGeom prst="line">
                <a:avLst/>
              </a:prstGeom>
              <a:no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 dirty="0"/>
              </a:p>
            </p:txBody>
          </p:sp>
          <p:sp>
            <p:nvSpPr>
              <p:cNvPr id="45" name="Line 35"/>
              <p:cNvSpPr>
                <a:spLocks noChangeShapeType="1"/>
              </p:cNvSpPr>
              <p:nvPr/>
            </p:nvSpPr>
            <p:spPr bwMode="auto">
              <a:xfrm>
                <a:off x="7101" y="3294"/>
                <a:ext cx="180" cy="180"/>
              </a:xfrm>
              <a:prstGeom prst="line">
                <a:avLst/>
              </a:prstGeom>
              <a:no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 dirty="0"/>
              </a:p>
            </p:txBody>
          </p:sp>
          <p:sp>
            <p:nvSpPr>
              <p:cNvPr id="46" name="Line 36"/>
              <p:cNvSpPr>
                <a:spLocks noChangeShapeType="1"/>
              </p:cNvSpPr>
              <p:nvPr/>
            </p:nvSpPr>
            <p:spPr bwMode="auto">
              <a:xfrm>
                <a:off x="7281" y="3294"/>
                <a:ext cx="180" cy="180"/>
              </a:xfrm>
              <a:prstGeom prst="line">
                <a:avLst/>
              </a:prstGeom>
              <a:no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 dirty="0"/>
              </a:p>
            </p:txBody>
          </p:sp>
          <p:sp>
            <p:nvSpPr>
              <p:cNvPr id="47" name="Line 37"/>
              <p:cNvSpPr>
                <a:spLocks noChangeShapeType="1"/>
              </p:cNvSpPr>
              <p:nvPr/>
            </p:nvSpPr>
            <p:spPr bwMode="auto">
              <a:xfrm>
                <a:off x="7461" y="3294"/>
                <a:ext cx="180" cy="180"/>
              </a:xfrm>
              <a:prstGeom prst="line">
                <a:avLst/>
              </a:prstGeom>
              <a:no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 dirty="0"/>
              </a:p>
            </p:txBody>
          </p:sp>
          <p:sp>
            <p:nvSpPr>
              <p:cNvPr id="48" name="Line 38"/>
              <p:cNvSpPr>
                <a:spLocks noChangeShapeType="1"/>
              </p:cNvSpPr>
              <p:nvPr/>
            </p:nvSpPr>
            <p:spPr bwMode="auto">
              <a:xfrm>
                <a:off x="7641" y="3294"/>
                <a:ext cx="180" cy="180"/>
              </a:xfrm>
              <a:prstGeom prst="line">
                <a:avLst/>
              </a:prstGeom>
              <a:no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 dirty="0"/>
              </a:p>
            </p:txBody>
          </p:sp>
          <p:sp>
            <p:nvSpPr>
              <p:cNvPr id="49" name="Line 39"/>
              <p:cNvSpPr>
                <a:spLocks noChangeShapeType="1"/>
              </p:cNvSpPr>
              <p:nvPr/>
            </p:nvSpPr>
            <p:spPr bwMode="auto">
              <a:xfrm>
                <a:off x="7821" y="3294"/>
                <a:ext cx="180" cy="180"/>
              </a:xfrm>
              <a:prstGeom prst="line">
                <a:avLst/>
              </a:prstGeom>
              <a:no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 dirty="0"/>
              </a:p>
            </p:txBody>
          </p:sp>
          <p:sp>
            <p:nvSpPr>
              <p:cNvPr id="50" name="Line 40"/>
              <p:cNvSpPr>
                <a:spLocks noChangeShapeType="1"/>
              </p:cNvSpPr>
              <p:nvPr/>
            </p:nvSpPr>
            <p:spPr bwMode="auto">
              <a:xfrm>
                <a:off x="8001" y="3294"/>
                <a:ext cx="180" cy="180"/>
              </a:xfrm>
              <a:prstGeom prst="line">
                <a:avLst/>
              </a:prstGeom>
              <a:no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 dirty="0"/>
              </a:p>
            </p:txBody>
          </p:sp>
          <p:sp>
            <p:nvSpPr>
              <p:cNvPr id="51" name="Line 41"/>
              <p:cNvSpPr>
                <a:spLocks noChangeShapeType="1"/>
              </p:cNvSpPr>
              <p:nvPr/>
            </p:nvSpPr>
            <p:spPr bwMode="auto">
              <a:xfrm>
                <a:off x="8181" y="3294"/>
                <a:ext cx="180" cy="180"/>
              </a:xfrm>
              <a:prstGeom prst="line">
                <a:avLst/>
              </a:prstGeom>
              <a:no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 dirty="0"/>
              </a:p>
            </p:txBody>
          </p:sp>
        </p:grpSp>
        <p:sp>
          <p:nvSpPr>
            <p:cNvPr id="15" name="Rectangle 42"/>
            <p:cNvSpPr>
              <a:spLocks noChangeArrowheads="1"/>
            </p:cNvSpPr>
            <p:nvPr/>
          </p:nvSpPr>
          <p:spPr bwMode="auto">
            <a:xfrm>
              <a:off x="5168" y="1031"/>
              <a:ext cx="5712" cy="5237"/>
            </a:xfrm>
            <a:prstGeom prst="rect">
              <a:avLst/>
            </a:prstGeom>
            <a:solidFill>
              <a:srgbClr val="CCFFFF"/>
            </a:solidFill>
            <a:ln w="762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ru-RU" dirty="0"/>
            </a:p>
          </p:txBody>
        </p:sp>
        <p:sp>
          <p:nvSpPr>
            <p:cNvPr id="16" name="Line 43"/>
            <p:cNvSpPr>
              <a:spLocks noChangeShapeType="1"/>
            </p:cNvSpPr>
            <p:nvPr/>
          </p:nvSpPr>
          <p:spPr bwMode="auto">
            <a:xfrm flipH="1" flipV="1">
              <a:off x="7881" y="3432"/>
              <a:ext cx="12" cy="4773"/>
            </a:xfrm>
            <a:prstGeom prst="line">
              <a:avLst/>
            </a:prstGeom>
            <a:noFill/>
            <a:ln w="76200">
              <a:solidFill>
                <a:srgbClr val="FF0000"/>
              </a:solidFill>
              <a:round/>
              <a:headEnd type="triangle" w="med" len="med"/>
              <a:tailEnd type="oval" w="med" len="med"/>
            </a:ln>
          </p:spPr>
          <p:txBody>
            <a:bodyPr/>
            <a:lstStyle/>
            <a:p>
              <a:endParaRPr lang="ru-RU" dirty="0"/>
            </a:p>
          </p:txBody>
        </p:sp>
      </p:grpSp>
      <p:sp>
        <p:nvSpPr>
          <p:cNvPr id="52" name="Прямоугольник 51"/>
          <p:cNvSpPr/>
          <p:nvPr/>
        </p:nvSpPr>
        <p:spPr>
          <a:xfrm>
            <a:off x="5143504" y="5572140"/>
            <a:ext cx="857256" cy="50006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Times New Roman" pitchFamily="18" charset="0"/>
              </a:rPr>
              <a:t>F</a:t>
            </a:r>
            <a:r>
              <a:rPr lang="ru-RU" baseline="-25000" dirty="0" smtClean="0">
                <a:latin typeface="Times New Roman" pitchFamily="18" charset="0"/>
              </a:rPr>
              <a:t>тяж</a:t>
            </a:r>
            <a:r>
              <a:rPr lang="en-US" dirty="0" smtClean="0">
                <a:latin typeface="Times New Roman" pitchFamily="18" charset="0"/>
              </a:rPr>
              <a:t> </a:t>
            </a:r>
            <a:endParaRPr lang="ru-RU" dirty="0"/>
          </a:p>
        </p:txBody>
      </p:sp>
      <p:cxnSp>
        <p:nvCxnSpPr>
          <p:cNvPr id="54" name="Прямая со стрелкой 53"/>
          <p:cNvCxnSpPr/>
          <p:nvPr/>
        </p:nvCxnSpPr>
        <p:spPr>
          <a:xfrm>
            <a:off x="5357818" y="5715016"/>
            <a:ext cx="214314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хническая">
  <a:themeElements>
    <a:clrScheme name="Техническая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Техническая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Техниче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501</TotalTime>
  <Words>777</Words>
  <Application>Microsoft Office PowerPoint</Application>
  <PresentationFormat>Экран (4:3)</PresentationFormat>
  <Paragraphs>173</Paragraphs>
  <Slides>22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22</vt:i4>
      </vt:variant>
    </vt:vector>
  </HeadingPairs>
  <TitlesOfParts>
    <vt:vector size="24" baseType="lpstr">
      <vt:lpstr>Техническая</vt:lpstr>
      <vt:lpstr>Формула</vt:lpstr>
      <vt:lpstr>Слайд 1</vt:lpstr>
      <vt:lpstr>Тема:  Силы в природе.</vt:lpstr>
      <vt:lpstr>Слайд 3</vt:lpstr>
      <vt:lpstr>Слайд 4</vt:lpstr>
      <vt:lpstr>Слайд 5</vt:lpstr>
      <vt:lpstr>Виды сил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Проверь себя</vt:lpstr>
      <vt:lpstr>Правильные ответы 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Силы в природе</dc:title>
  <dc:creator>User</dc:creator>
  <cp:lastModifiedBy>User</cp:lastModifiedBy>
  <cp:revision>55</cp:revision>
  <dcterms:created xsi:type="dcterms:W3CDTF">2013-01-28T17:24:25Z</dcterms:created>
  <dcterms:modified xsi:type="dcterms:W3CDTF">2013-01-29T01:46:18Z</dcterms:modified>
</cp:coreProperties>
</file>