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6"/>
  </p:notesMasterIdLst>
  <p:sldIdLst>
    <p:sldId id="256" r:id="rId2"/>
    <p:sldId id="257" r:id="rId3"/>
    <p:sldId id="26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81" r:id="rId12"/>
    <p:sldId id="282" r:id="rId13"/>
    <p:sldId id="278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1EDC2-C8AF-41E6-902F-E236C54D7C62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94ABB-AC7D-4768-8698-327AF85BFC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420CB8A-1A39-4A72-8239-4704796ACABD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E8E3-3EC5-4AA5-9895-6D18DA9A9EA1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686B4D7-00C0-4D58-9022-0DB37997A031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28DBB-94C1-4B78-9899-0360ED6FCEB3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2FBD1-A00F-40DB-B32C-B1A515512725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76C986B-40A1-47BB-80A7-AF6EE093A44E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F5AF7DA-39CC-4BA2-B3D9-7FBBEB1B2323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AD93-0771-4AC7-A729-4DC1FBEF0E04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25564-ACE5-4CF4-8A0F-4A594A73CC6F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69E64-A56E-444E-BDB6-087B4C7ABE63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93D5503-260E-4066-B63A-36A25A89275F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8C47BC-30CE-40B1-9064-AD9E5F66E89E}" type="datetime1">
              <a:rPr lang="ru-RU" smtClean="0"/>
              <a:pPr/>
              <a:t>28.03.2013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6374872-6E50-4808-B6B4-64D381574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857387"/>
          </a:xfrm>
        </p:spPr>
        <p:txBody>
          <a:bodyPr/>
          <a:lstStyle/>
          <a:p>
            <a:r>
              <a:rPr lang="ru-RU" dirty="0" smtClean="0"/>
              <a:t>Тема урока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3067056"/>
          </a:xfrm>
        </p:spPr>
        <p:txBody>
          <a:bodyPr>
            <a:normAutofit/>
          </a:bodyPr>
          <a:lstStyle/>
          <a:p>
            <a:r>
              <a:rPr lang="ru-RU" dirty="0" smtClean="0"/>
              <a:t>Свойства степени с натуральным показателем</a:t>
            </a:r>
          </a:p>
          <a:p>
            <a:endParaRPr lang="ru-RU" dirty="0" smtClean="0"/>
          </a:p>
          <a:p>
            <a:pPr algn="r"/>
            <a:r>
              <a:rPr lang="ru-RU" sz="2000" dirty="0" smtClean="0"/>
              <a:t>Учитель: Петухова Лидия Васильевна, первая квалификационная категория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а) у = -2 – график линейной функции, ордината равна  -2  при любом значении </a:t>
            </a:r>
            <a:r>
              <a:rPr lang="en-US" dirty="0" smtClean="0"/>
              <a:t>x</a:t>
            </a:r>
            <a:r>
              <a:rPr lang="ru-RU" dirty="0" smtClean="0"/>
              <a:t>. График функции  параллелен оси Ох.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298" y="3071810"/>
            <a:ext cx="3571900" cy="3435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б) у = 4х, k=4&gt;0, </a:t>
            </a:r>
            <a:r>
              <a:rPr lang="en-US" dirty="0" smtClean="0"/>
              <a:t>b</a:t>
            </a:r>
            <a:r>
              <a:rPr lang="ru-RU" dirty="0" smtClean="0"/>
              <a:t>=0. График прямой пропорциональности, проходит в I и  III  координатных четвертях, проходит через точку – начало координат. Для построения графика достаточно построить только одну точку.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43174" y="3929066"/>
            <a:ext cx="2857520" cy="2821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в) у=2х-1;  г) у=2х+3 –графики линейной функции, для построения необходимо задать две точки (а;0) и (0;в). Т.к. k=2&gt;0, </a:t>
            </a:r>
            <a:r>
              <a:rPr lang="en-US" dirty="0" smtClean="0"/>
              <a:t>b</a:t>
            </a:r>
            <a:r>
              <a:rPr lang="ru-RU" dirty="0" smtClean="0"/>
              <a:t>≠0 (</a:t>
            </a:r>
            <a:r>
              <a:rPr lang="ru-RU" dirty="0" err="1" smtClean="0"/>
              <a:t>k</a:t>
            </a:r>
            <a:r>
              <a:rPr lang="ru-RU" dirty="0" smtClean="0"/>
              <a:t> –равны), графики функций параллельны. 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71736" y="3429000"/>
            <a:ext cx="3500462" cy="3262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2</a:t>
            </a:r>
            <a:r>
              <a:rPr lang="ru-RU" dirty="0" smtClean="0"/>
              <a:t>.Принадлежит ли графику функции у=3х точка М(-3;9)?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Так как точка М(-3;9) принадлежит II координатной четверти, а график прямой пропорциональности (k=3&gt;0) проходит в I и  III  координатных четвертях, то точка М(-3;9) не принадлежит графику функции у=3х.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3</a:t>
            </a:r>
            <a:r>
              <a:rPr lang="ru-RU" dirty="0" smtClean="0"/>
              <a:t>.Найдите координаты точек пересечения графиков  у = -2х+3 и у = 4х-3.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4. В одной и той же системе координат постройте графики функций:</a:t>
            </a:r>
          </a:p>
          <a:p>
            <a:pPr marL="514350" indent="-514350">
              <a:buNone/>
            </a:pPr>
            <a:r>
              <a:rPr lang="ru-RU" dirty="0" smtClean="0"/>
              <a:t>у=3;        у=2х;          у = 3х-2;         у = -2х +3.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/>
          <a:srcRect l="25882" t="3334" r="23088" b="20784"/>
          <a:stretch>
            <a:fillRect/>
          </a:stretch>
        </p:blipFill>
        <p:spPr bwMode="auto">
          <a:xfrm>
            <a:off x="2167290" y="1571612"/>
            <a:ext cx="454785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Вариант 1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1. Выполните действия:</a:t>
            </a:r>
          </a:p>
          <a:p>
            <a:pPr>
              <a:buNone/>
            </a:pPr>
            <a:r>
              <a:rPr lang="ru-RU" dirty="0" smtClean="0"/>
              <a:t>а) х</a:t>
            </a:r>
            <a:r>
              <a:rPr lang="ru-RU" baseline="30000" dirty="0" smtClean="0"/>
              <a:t>8</a:t>
            </a:r>
            <a:r>
              <a:rPr lang="ru-RU" dirty="0" smtClean="0"/>
              <a:t> ∙х</a:t>
            </a:r>
            <a:r>
              <a:rPr lang="ru-RU" baseline="30000" dirty="0" smtClean="0"/>
              <a:t>14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А. х</a:t>
            </a:r>
            <a:r>
              <a:rPr lang="ru-RU" baseline="30000" dirty="0" smtClean="0"/>
              <a:t>17</a:t>
            </a:r>
            <a:r>
              <a:rPr lang="ru-RU" dirty="0" smtClean="0"/>
              <a:t>.                   Б. х</a:t>
            </a:r>
            <a:r>
              <a:rPr lang="ru-RU" baseline="30000" dirty="0" smtClean="0"/>
              <a:t>6</a:t>
            </a:r>
            <a:r>
              <a:rPr lang="ru-RU" dirty="0" smtClean="0"/>
              <a:t>.                     В. х</a:t>
            </a:r>
            <a:r>
              <a:rPr lang="ru-RU" baseline="30000" dirty="0" smtClean="0"/>
              <a:t>22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б) х</a:t>
            </a:r>
            <a:r>
              <a:rPr lang="ru-RU" baseline="30000" dirty="0" smtClean="0"/>
              <a:t>18</a:t>
            </a:r>
            <a:r>
              <a:rPr lang="ru-RU" dirty="0" smtClean="0"/>
              <a:t>:х</a:t>
            </a:r>
            <a:r>
              <a:rPr lang="ru-RU" baseline="30000" dirty="0" smtClean="0"/>
              <a:t>5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А.х</a:t>
            </a:r>
            <a:r>
              <a:rPr lang="ru-RU" baseline="30000" dirty="0" smtClean="0"/>
              <a:t>23</a:t>
            </a:r>
            <a:r>
              <a:rPr lang="ru-RU" dirty="0" smtClean="0"/>
              <a:t>.                    Б. х</a:t>
            </a:r>
            <a:r>
              <a:rPr lang="ru-RU" baseline="30000" dirty="0" smtClean="0"/>
              <a:t>13</a:t>
            </a:r>
            <a:r>
              <a:rPr lang="ru-RU" dirty="0" smtClean="0"/>
              <a:t>.                     В.х</a:t>
            </a:r>
            <a:r>
              <a:rPr lang="ru-RU" baseline="30000" dirty="0" smtClean="0"/>
              <a:t>11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в) (х</a:t>
            </a:r>
            <a:r>
              <a:rPr lang="ru-RU" baseline="30000" dirty="0" smtClean="0"/>
              <a:t>4</a:t>
            </a:r>
            <a:r>
              <a:rPr lang="ru-RU" dirty="0" smtClean="0"/>
              <a:t>)</a:t>
            </a:r>
            <a:r>
              <a:rPr lang="ru-RU" baseline="30000" dirty="0" smtClean="0"/>
              <a:t>3</a:t>
            </a:r>
            <a:r>
              <a:rPr lang="ru-RU" dirty="0" smtClean="0"/>
              <a:t> ∙х</a:t>
            </a:r>
            <a:r>
              <a:rPr lang="ru-RU" baseline="30000" dirty="0" smtClean="0"/>
              <a:t>15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А.х</a:t>
            </a:r>
            <a:r>
              <a:rPr lang="ru-RU" baseline="30000" dirty="0" smtClean="0"/>
              <a:t>22</a:t>
            </a:r>
            <a:r>
              <a:rPr lang="ru-RU" dirty="0" smtClean="0"/>
              <a:t>.                    Б. х</a:t>
            </a:r>
            <a:r>
              <a:rPr lang="ru-RU" baseline="30000" dirty="0" smtClean="0"/>
              <a:t>19</a:t>
            </a:r>
            <a:r>
              <a:rPr lang="ru-RU" dirty="0" smtClean="0"/>
              <a:t>.                     В.х</a:t>
            </a:r>
            <a:r>
              <a:rPr lang="ru-RU" baseline="30000" dirty="0" smtClean="0"/>
              <a:t>27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г)(-2а</a:t>
            </a:r>
            <a:r>
              <a:rPr lang="ru-RU" baseline="30000" dirty="0" smtClean="0"/>
              <a:t>3</a:t>
            </a:r>
            <a:r>
              <a:rPr lang="en-US" dirty="0" smtClean="0"/>
              <a:t>b</a:t>
            </a:r>
            <a:r>
              <a:rPr lang="ru-RU" dirty="0" smtClean="0"/>
              <a:t>)</a:t>
            </a:r>
            <a:r>
              <a:rPr lang="ru-RU" baseline="30000" dirty="0" smtClean="0"/>
              <a:t>5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А. 2 а</a:t>
            </a:r>
            <a:r>
              <a:rPr lang="ru-RU" baseline="30000" dirty="0" smtClean="0"/>
              <a:t>3 </a:t>
            </a:r>
            <a:r>
              <a:rPr lang="en-US" dirty="0" smtClean="0"/>
              <a:t>b</a:t>
            </a:r>
            <a:r>
              <a:rPr lang="ru-RU" baseline="30000" dirty="0" smtClean="0"/>
              <a:t>5</a:t>
            </a:r>
            <a:r>
              <a:rPr lang="ru-RU" dirty="0" smtClean="0"/>
              <a:t> .            Б. 32 а</a:t>
            </a:r>
            <a:r>
              <a:rPr lang="ru-RU" baseline="30000" dirty="0" smtClean="0"/>
              <a:t>8 </a:t>
            </a:r>
            <a:r>
              <a:rPr lang="en-US" dirty="0" smtClean="0"/>
              <a:t>b</a:t>
            </a:r>
            <a:r>
              <a:rPr lang="ru-RU" baseline="30000" dirty="0" smtClean="0"/>
              <a:t>5</a:t>
            </a:r>
            <a:r>
              <a:rPr lang="ru-RU" dirty="0" smtClean="0"/>
              <a:t>.              В. -32 а</a:t>
            </a:r>
            <a:r>
              <a:rPr lang="ru-RU" baseline="30000" dirty="0" smtClean="0"/>
              <a:t>15 </a:t>
            </a:r>
            <a:r>
              <a:rPr lang="en-US" dirty="0" smtClean="0"/>
              <a:t>b</a:t>
            </a:r>
            <a:r>
              <a:rPr lang="ru-RU" baseline="30000" dirty="0" smtClean="0"/>
              <a:t>5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858280" cy="4495800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dirty="0" smtClean="0"/>
              <a:t>2.Из данных выражений найдите те, которые равны 81:</a:t>
            </a:r>
          </a:p>
          <a:p>
            <a:pPr>
              <a:buNone/>
            </a:pPr>
            <a:r>
              <a:rPr lang="ru-RU" dirty="0" smtClean="0"/>
              <a:t>а)3</a:t>
            </a:r>
            <a:r>
              <a:rPr lang="ru-RU" baseline="30000" dirty="0" smtClean="0"/>
              <a:t>4</a:t>
            </a:r>
            <a:r>
              <a:rPr lang="ru-RU" dirty="0" smtClean="0"/>
              <a:t>;     б) (-9)</a:t>
            </a:r>
            <a:r>
              <a:rPr lang="ru-RU" baseline="30000" dirty="0" smtClean="0"/>
              <a:t>2</a:t>
            </a:r>
            <a:r>
              <a:rPr lang="ru-RU" dirty="0" smtClean="0"/>
              <a:t>;     в) -3</a:t>
            </a:r>
            <a:r>
              <a:rPr lang="ru-RU" baseline="30000" dirty="0" smtClean="0"/>
              <a:t>4</a:t>
            </a:r>
            <a:r>
              <a:rPr lang="ru-RU" dirty="0" smtClean="0"/>
              <a:t>;  г) -9</a:t>
            </a:r>
            <a:r>
              <a:rPr lang="ru-RU" baseline="30000" dirty="0" smtClean="0"/>
              <a:t>2</a:t>
            </a:r>
            <a:r>
              <a:rPr lang="ru-RU" dirty="0" smtClean="0"/>
              <a:t>;    </a:t>
            </a:r>
            <a:r>
              <a:rPr lang="ru-RU" dirty="0" err="1" smtClean="0"/>
              <a:t>д</a:t>
            </a:r>
            <a:r>
              <a:rPr lang="ru-RU" dirty="0" smtClean="0"/>
              <a:t>) – (-9)</a:t>
            </a:r>
            <a:r>
              <a:rPr lang="ru-RU" baseline="30000" dirty="0" smtClean="0"/>
              <a:t>2</a:t>
            </a:r>
            <a:r>
              <a:rPr lang="ru-RU" dirty="0" smtClean="0"/>
              <a:t>;    е) - (-3)</a:t>
            </a:r>
            <a:r>
              <a:rPr lang="ru-RU" baseline="30000" dirty="0" smtClean="0"/>
              <a:t>4</a:t>
            </a:r>
            <a:r>
              <a:rPr lang="ru-RU" dirty="0" smtClean="0"/>
              <a:t>;    ж)- (-81)</a:t>
            </a:r>
            <a:r>
              <a:rPr lang="ru-RU" baseline="30000" dirty="0" smtClean="0"/>
              <a:t>1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3.Найдите значение выражения </a:t>
            </a:r>
          </a:p>
          <a:p>
            <a:pPr>
              <a:buNone/>
            </a:pPr>
            <a:r>
              <a:rPr lang="ru-RU" dirty="0" smtClean="0"/>
              <a:t>(5</a:t>
            </a:r>
            <a:r>
              <a:rPr lang="ru-RU" baseline="30000" dirty="0" smtClean="0"/>
              <a:t>5</a:t>
            </a:r>
            <a:r>
              <a:rPr lang="ru-RU" dirty="0" smtClean="0"/>
              <a:t>)</a:t>
            </a:r>
            <a:r>
              <a:rPr lang="ru-RU" baseline="30000" dirty="0" smtClean="0"/>
              <a:t>2</a:t>
            </a:r>
            <a:r>
              <a:rPr lang="ru-RU" dirty="0" smtClean="0"/>
              <a:t> ∙5</a:t>
            </a:r>
            <a:r>
              <a:rPr lang="ru-RU" baseline="30000" dirty="0" smtClean="0"/>
              <a:t>11</a:t>
            </a:r>
            <a:r>
              <a:rPr lang="ru-RU" dirty="0" smtClean="0"/>
              <a:t>:5</a:t>
            </a:r>
            <a:r>
              <a:rPr lang="ru-RU" baseline="30000" dirty="0" smtClean="0"/>
              <a:t>19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А. 125 .                                Б. 25.                                В. 10.</a:t>
            </a:r>
          </a:p>
          <a:p>
            <a:pPr lvl="0">
              <a:buNone/>
            </a:pPr>
            <a:r>
              <a:rPr lang="ru-RU" dirty="0" smtClean="0"/>
              <a:t>4.Вычислите значения выражений:</a:t>
            </a:r>
          </a:p>
          <a:p>
            <a:pPr>
              <a:buNone/>
            </a:pPr>
            <a:r>
              <a:rPr lang="ru-RU" dirty="0" smtClean="0"/>
              <a:t>а) ( -3∙2</a:t>
            </a:r>
            <a:r>
              <a:rPr lang="ru-RU" baseline="30000" dirty="0" smtClean="0"/>
              <a:t>2</a:t>
            </a:r>
            <a:r>
              <a:rPr lang="ru-RU" dirty="0" smtClean="0"/>
              <a:t>)</a:t>
            </a:r>
            <a:r>
              <a:rPr lang="ru-RU" baseline="30000" dirty="0" smtClean="0"/>
              <a:t>2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б) 3∙(-2)</a:t>
            </a:r>
            <a:r>
              <a:rPr lang="ru-RU" baseline="30000" dirty="0" smtClean="0"/>
              <a:t>2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в) -3 ∙2</a:t>
            </a:r>
            <a:r>
              <a:rPr lang="ru-RU" baseline="30000" dirty="0" smtClean="0"/>
              <a:t>2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г)-(3∙ 2)</a:t>
            </a:r>
            <a:r>
              <a:rPr lang="ru-RU" baseline="30000" dirty="0" smtClean="0"/>
              <a:t>2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Формирование  алгоритмов умножения и деления степеней, возведение в степень  выражений.</a:t>
            </a:r>
          </a:p>
          <a:p>
            <a:pPr lvl="0"/>
            <a:r>
              <a:rPr lang="ru-RU" dirty="0" smtClean="0"/>
              <a:t>Выработка умения строить графики прямой пропорциональности (у = </a:t>
            </a:r>
            <a:r>
              <a:rPr lang="ru-RU" dirty="0" err="1" smtClean="0"/>
              <a:t>kx</a:t>
            </a:r>
            <a:r>
              <a:rPr lang="ru-RU" dirty="0" smtClean="0"/>
              <a:t>,  </a:t>
            </a:r>
            <a:r>
              <a:rPr lang="ru-RU" dirty="0" err="1" smtClean="0"/>
              <a:t>у</a:t>
            </a:r>
            <a:r>
              <a:rPr lang="ru-RU" dirty="0" smtClean="0"/>
              <a:t> = </a:t>
            </a:r>
            <a:r>
              <a:rPr lang="ru-RU" dirty="0" err="1" smtClean="0"/>
              <a:t>kx</a:t>
            </a:r>
            <a:r>
              <a:rPr lang="ru-RU" dirty="0" smtClean="0"/>
              <a:t> +</a:t>
            </a:r>
            <a:r>
              <a:rPr lang="ru-RU" dirty="0" err="1" smtClean="0"/>
              <a:t>b</a:t>
            </a:r>
            <a:r>
              <a:rPr lang="ru-RU" dirty="0" smtClean="0"/>
              <a:t>).</a:t>
            </a:r>
          </a:p>
          <a:p>
            <a:pPr lvl="0"/>
            <a:r>
              <a:rPr lang="ru-RU" dirty="0" smtClean="0"/>
              <a:t>Развитие элементов творческой деятельности учащихся и умение контролировать свои действия.</a:t>
            </a:r>
          </a:p>
          <a:p>
            <a:pPr lvl="0"/>
            <a:endParaRPr lang="ru-RU" dirty="0" smtClean="0"/>
          </a:p>
          <a:p>
            <a:pPr lv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Вариант 2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1.Выполните действия:</a:t>
            </a:r>
          </a:p>
          <a:p>
            <a:pPr>
              <a:buNone/>
            </a:pPr>
            <a:r>
              <a:rPr lang="ru-RU" dirty="0" smtClean="0"/>
              <a:t>а) х</a:t>
            </a:r>
            <a:r>
              <a:rPr lang="ru-RU" baseline="30000" dirty="0" smtClean="0"/>
              <a:t>9</a:t>
            </a:r>
            <a:r>
              <a:rPr lang="ru-RU" dirty="0" smtClean="0"/>
              <a:t>∙х</a:t>
            </a:r>
            <a:r>
              <a:rPr lang="ru-RU" baseline="30000" dirty="0" smtClean="0"/>
              <a:t>15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А. х</a:t>
            </a:r>
            <a:r>
              <a:rPr lang="ru-RU" baseline="30000" dirty="0" smtClean="0"/>
              <a:t>24</a:t>
            </a:r>
            <a:r>
              <a:rPr lang="ru-RU" dirty="0" smtClean="0"/>
              <a:t>.                      Б. х</a:t>
            </a:r>
            <a:r>
              <a:rPr lang="ru-RU" baseline="30000" dirty="0" smtClean="0"/>
              <a:t>6</a:t>
            </a:r>
            <a:r>
              <a:rPr lang="ru-RU" dirty="0" smtClean="0"/>
              <a:t>.                     В. х</a:t>
            </a:r>
            <a:r>
              <a:rPr lang="ru-RU" baseline="30000" dirty="0" smtClean="0"/>
              <a:t>27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б) х</a:t>
            </a:r>
            <a:r>
              <a:rPr lang="ru-RU" baseline="30000" dirty="0" smtClean="0"/>
              <a:t>13</a:t>
            </a:r>
            <a:r>
              <a:rPr lang="ru-RU" dirty="0" smtClean="0"/>
              <a:t>:х</a:t>
            </a:r>
            <a:r>
              <a:rPr lang="ru-RU" baseline="30000" dirty="0" smtClean="0"/>
              <a:t>5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А.х</a:t>
            </a:r>
            <a:r>
              <a:rPr lang="ru-RU" baseline="30000" dirty="0" smtClean="0"/>
              <a:t>18</a:t>
            </a:r>
            <a:r>
              <a:rPr lang="ru-RU" dirty="0" smtClean="0"/>
              <a:t>.                       Б. х</a:t>
            </a:r>
            <a:r>
              <a:rPr lang="ru-RU" baseline="30000" dirty="0" smtClean="0"/>
              <a:t>8</a:t>
            </a:r>
            <a:r>
              <a:rPr lang="ru-RU" dirty="0" smtClean="0"/>
              <a:t>.                      В.х</a:t>
            </a:r>
            <a:r>
              <a:rPr lang="ru-RU" baseline="30000" dirty="0" smtClean="0"/>
              <a:t>10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в) (х</a:t>
            </a:r>
            <a:r>
              <a:rPr lang="ru-RU" baseline="30000" dirty="0" smtClean="0"/>
              <a:t>2</a:t>
            </a:r>
            <a:r>
              <a:rPr lang="ru-RU" dirty="0" smtClean="0"/>
              <a:t>)</a:t>
            </a:r>
            <a:r>
              <a:rPr lang="ru-RU" baseline="30000" dirty="0" smtClean="0"/>
              <a:t>3</a:t>
            </a:r>
            <a:r>
              <a:rPr lang="ru-RU" dirty="0" smtClean="0"/>
              <a:t> ∙х</a:t>
            </a:r>
            <a:r>
              <a:rPr lang="ru-RU" baseline="30000" dirty="0" smtClean="0"/>
              <a:t>12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А.х</a:t>
            </a:r>
            <a:r>
              <a:rPr lang="ru-RU" baseline="30000" dirty="0" smtClean="0"/>
              <a:t>14</a:t>
            </a:r>
            <a:r>
              <a:rPr lang="ru-RU" dirty="0" smtClean="0"/>
              <a:t>.                       Б. х</a:t>
            </a:r>
            <a:r>
              <a:rPr lang="ru-RU" baseline="30000" dirty="0" smtClean="0"/>
              <a:t>18</a:t>
            </a:r>
            <a:r>
              <a:rPr lang="ru-RU" dirty="0" smtClean="0"/>
              <a:t>.                     В.х</a:t>
            </a:r>
            <a:r>
              <a:rPr lang="ru-RU" baseline="30000" dirty="0" smtClean="0"/>
              <a:t>17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г)(-3а</a:t>
            </a:r>
            <a:r>
              <a:rPr lang="ru-RU" baseline="30000" dirty="0" smtClean="0"/>
              <a:t>3</a:t>
            </a:r>
            <a:r>
              <a:rPr lang="en-US" dirty="0" smtClean="0"/>
              <a:t>b</a:t>
            </a:r>
            <a:r>
              <a:rPr lang="ru-RU" dirty="0" smtClean="0"/>
              <a:t>)</a:t>
            </a:r>
            <a:r>
              <a:rPr lang="ru-RU" baseline="30000" dirty="0" smtClean="0"/>
              <a:t>4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А.12 а</a:t>
            </a:r>
            <a:r>
              <a:rPr lang="ru-RU" baseline="30000" dirty="0" smtClean="0"/>
              <a:t>3 </a:t>
            </a:r>
            <a:r>
              <a:rPr lang="en-US" dirty="0" smtClean="0"/>
              <a:t>b</a:t>
            </a:r>
            <a:r>
              <a:rPr lang="ru-RU" baseline="30000" dirty="0" smtClean="0"/>
              <a:t>4</a:t>
            </a:r>
            <a:r>
              <a:rPr lang="ru-RU" dirty="0" smtClean="0"/>
              <a:t> .              Б. 81 а</a:t>
            </a:r>
            <a:r>
              <a:rPr lang="ru-RU" baseline="30000" dirty="0" smtClean="0"/>
              <a:t>12 </a:t>
            </a:r>
            <a:r>
              <a:rPr lang="en-US" dirty="0" smtClean="0"/>
              <a:t>b</a:t>
            </a:r>
            <a:r>
              <a:rPr lang="ru-RU" baseline="30000" dirty="0" smtClean="0"/>
              <a:t>4</a:t>
            </a:r>
            <a:r>
              <a:rPr lang="ru-RU" dirty="0" smtClean="0"/>
              <a:t>.             В. -81 а</a:t>
            </a:r>
            <a:r>
              <a:rPr lang="ru-RU" baseline="30000" dirty="0" smtClean="0"/>
              <a:t>12 </a:t>
            </a:r>
            <a:r>
              <a:rPr lang="en-US" dirty="0" smtClean="0"/>
              <a:t>b</a:t>
            </a:r>
            <a:r>
              <a:rPr lang="ru-RU" baseline="30000" dirty="0" smtClean="0"/>
              <a:t>4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dirty="0" smtClean="0"/>
              <a:t>2.Из данных выражений найдите те, которые равны 64:</a:t>
            </a:r>
          </a:p>
          <a:p>
            <a:pPr>
              <a:buNone/>
            </a:pPr>
            <a:r>
              <a:rPr lang="ru-RU" dirty="0" smtClean="0"/>
              <a:t>а)4</a:t>
            </a:r>
            <a:r>
              <a:rPr lang="ru-RU" baseline="30000" dirty="0" smtClean="0"/>
              <a:t>3</a:t>
            </a:r>
            <a:r>
              <a:rPr lang="ru-RU" dirty="0" smtClean="0"/>
              <a:t>; б) (-8)</a:t>
            </a:r>
            <a:r>
              <a:rPr lang="ru-RU" baseline="30000" dirty="0" smtClean="0"/>
              <a:t>2</a:t>
            </a:r>
            <a:r>
              <a:rPr lang="ru-RU" dirty="0" smtClean="0"/>
              <a:t>;   в) -4</a:t>
            </a:r>
            <a:r>
              <a:rPr lang="ru-RU" baseline="30000" dirty="0" smtClean="0"/>
              <a:t>3</a:t>
            </a:r>
            <a:r>
              <a:rPr lang="ru-RU" dirty="0" smtClean="0"/>
              <a:t>;  г) -8</a:t>
            </a:r>
            <a:r>
              <a:rPr lang="ru-RU" baseline="30000" dirty="0" smtClean="0"/>
              <a:t>2</a:t>
            </a:r>
            <a:r>
              <a:rPr lang="ru-RU" dirty="0" smtClean="0"/>
              <a:t>;   </a:t>
            </a:r>
            <a:r>
              <a:rPr lang="ru-RU" dirty="0" err="1" smtClean="0"/>
              <a:t>д</a:t>
            </a:r>
            <a:r>
              <a:rPr lang="ru-RU" dirty="0" smtClean="0"/>
              <a:t>) – (-8)</a:t>
            </a:r>
            <a:r>
              <a:rPr lang="ru-RU" baseline="30000" dirty="0" smtClean="0"/>
              <a:t>2</a:t>
            </a:r>
            <a:r>
              <a:rPr lang="ru-RU" dirty="0" smtClean="0"/>
              <a:t>;   е) - (-4)</a:t>
            </a:r>
            <a:r>
              <a:rPr lang="ru-RU" baseline="30000" dirty="0" smtClean="0"/>
              <a:t>3</a:t>
            </a:r>
            <a:r>
              <a:rPr lang="ru-RU" dirty="0" smtClean="0"/>
              <a:t>; </a:t>
            </a:r>
          </a:p>
          <a:p>
            <a:pPr>
              <a:buNone/>
            </a:pPr>
            <a:r>
              <a:rPr lang="ru-RU" dirty="0" smtClean="0"/>
              <a:t> ж )- (-64)</a:t>
            </a:r>
            <a:r>
              <a:rPr lang="ru-RU" baseline="30000" dirty="0" smtClean="0"/>
              <a:t>1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3.Найдите значение выражения </a:t>
            </a:r>
          </a:p>
          <a:p>
            <a:pPr>
              <a:buNone/>
            </a:pPr>
            <a:r>
              <a:rPr lang="ru-RU" dirty="0" smtClean="0"/>
              <a:t>(7</a:t>
            </a:r>
            <a:r>
              <a:rPr lang="ru-RU" baseline="30000" dirty="0" smtClean="0"/>
              <a:t>3</a:t>
            </a:r>
            <a:r>
              <a:rPr lang="ru-RU" dirty="0" smtClean="0"/>
              <a:t>)</a:t>
            </a:r>
            <a:r>
              <a:rPr lang="ru-RU" baseline="30000" dirty="0" smtClean="0"/>
              <a:t>2</a:t>
            </a:r>
            <a:r>
              <a:rPr lang="ru-RU" dirty="0" smtClean="0"/>
              <a:t>∙7</a:t>
            </a:r>
            <a:r>
              <a:rPr lang="ru-RU" baseline="30000" dirty="0" smtClean="0"/>
              <a:t>13</a:t>
            </a:r>
            <a:r>
              <a:rPr lang="ru-RU" dirty="0" smtClean="0"/>
              <a:t>:7</a:t>
            </a:r>
            <a:r>
              <a:rPr lang="ru-RU" baseline="30000" dirty="0" smtClean="0"/>
              <a:t>17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А. 7 .                                Б. 14.                                В. 49.</a:t>
            </a:r>
          </a:p>
          <a:p>
            <a:pPr lvl="0">
              <a:buNone/>
            </a:pPr>
            <a:r>
              <a:rPr lang="ru-RU" dirty="0" smtClean="0"/>
              <a:t>4.Вычислите значения выражений:</a:t>
            </a:r>
          </a:p>
          <a:p>
            <a:pPr>
              <a:buNone/>
            </a:pPr>
            <a:r>
              <a:rPr lang="ru-RU" dirty="0" smtClean="0"/>
              <a:t>а) ( -4 ∙2</a:t>
            </a:r>
            <a:r>
              <a:rPr lang="ru-RU" baseline="30000" dirty="0" smtClean="0"/>
              <a:t>2</a:t>
            </a:r>
            <a:r>
              <a:rPr lang="ru-RU" dirty="0" smtClean="0"/>
              <a:t>)</a:t>
            </a:r>
            <a:r>
              <a:rPr lang="ru-RU" baseline="30000" dirty="0" smtClean="0"/>
              <a:t>2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б)  4∙(-2)</a:t>
            </a:r>
            <a:r>
              <a:rPr lang="ru-RU" baseline="30000" dirty="0" smtClean="0"/>
              <a:t>2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в) - 4 ∙2</a:t>
            </a:r>
            <a:r>
              <a:rPr lang="ru-RU" baseline="30000" dirty="0" smtClean="0"/>
              <a:t>2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г) -(4∙ 2)</a:t>
            </a:r>
            <a:r>
              <a:rPr lang="ru-RU" baseline="30000" dirty="0" smtClean="0"/>
              <a:t>2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теста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Вариант 1.</a:t>
            </a:r>
          </a:p>
          <a:p>
            <a:pPr>
              <a:buNone/>
            </a:pPr>
            <a:r>
              <a:rPr lang="ru-RU" dirty="0" smtClean="0"/>
              <a:t>1.а) В;    б)Б;    в)В;     г)В.</a:t>
            </a:r>
          </a:p>
          <a:p>
            <a:pPr>
              <a:buNone/>
            </a:pPr>
            <a:r>
              <a:rPr lang="ru-RU" dirty="0" smtClean="0"/>
              <a:t>2. а),б), ж).</a:t>
            </a:r>
          </a:p>
          <a:p>
            <a:pPr>
              <a:buNone/>
            </a:pPr>
            <a:r>
              <a:rPr lang="ru-RU" dirty="0" smtClean="0"/>
              <a:t>3. Б.</a:t>
            </a:r>
          </a:p>
          <a:p>
            <a:pPr>
              <a:buNone/>
            </a:pPr>
            <a:r>
              <a:rPr lang="ru-RU" dirty="0" smtClean="0"/>
              <a:t>4.а)144;   б)12;   в)-12;   г) -36</a:t>
            </a:r>
          </a:p>
          <a:p>
            <a:pPr>
              <a:buNone/>
            </a:pPr>
            <a:r>
              <a:rPr lang="ru-RU" dirty="0" smtClean="0"/>
              <a:t>Вариант 2</a:t>
            </a:r>
          </a:p>
          <a:p>
            <a:pPr>
              <a:buNone/>
            </a:pPr>
            <a:r>
              <a:rPr lang="ru-RU" dirty="0" smtClean="0"/>
              <a:t>1.а)А;   б)Б;     в)Б;      г)Б.</a:t>
            </a:r>
          </a:p>
          <a:p>
            <a:pPr>
              <a:buNone/>
            </a:pPr>
            <a:r>
              <a:rPr lang="ru-RU" dirty="0" smtClean="0"/>
              <a:t>2.а),б),е),ж).</a:t>
            </a:r>
          </a:p>
          <a:p>
            <a:pPr>
              <a:buNone/>
            </a:pPr>
            <a:r>
              <a:rPr lang="ru-RU" dirty="0" smtClean="0"/>
              <a:t>3.В.</a:t>
            </a:r>
          </a:p>
          <a:p>
            <a:pPr>
              <a:buNone/>
            </a:pPr>
            <a:r>
              <a:rPr lang="ru-RU" dirty="0" smtClean="0"/>
              <a:t>4.а)256; б)16; в) -16; г) -64.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Контрольные вопросы на стр. 101,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n</a:t>
            </a:r>
            <a:r>
              <a:rPr lang="ru-RU" dirty="0" smtClean="0"/>
              <a:t>. 18-20,  №448, 450, 535.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СПАСИБО ЗА УРОК!</a:t>
            </a:r>
            <a:endParaRPr lang="ru-RU" sz="5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666310"/>
          </a:xfrm>
        </p:spPr>
        <p:txBody>
          <a:bodyPr/>
          <a:lstStyle/>
          <a:p>
            <a:pPr lvl="0"/>
            <a:r>
              <a:rPr lang="ru-RU" dirty="0" smtClean="0"/>
              <a:t>Не производя построения графика функции, определить, принадлежит ли точка данному графику или нет, а также уметь находить точку пересечения графиков линейных функций, не строя графики.</a:t>
            </a:r>
          </a:p>
          <a:p>
            <a:pPr lvl="0"/>
            <a:r>
              <a:rPr lang="ru-RU" dirty="0" smtClean="0"/>
              <a:t>Развивать умения и навыки умножения, деления и возведения в степень выражений.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Проверка домашней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173534" cy="4495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Вариант 1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а) 0,4∙ (-5)</a:t>
            </a:r>
            <a:r>
              <a:rPr lang="ru-RU" baseline="30000" dirty="0" smtClean="0"/>
              <a:t>2</a:t>
            </a:r>
            <a:r>
              <a:rPr lang="ru-RU" dirty="0" smtClean="0"/>
              <a:t>-16∙ (0,5)</a:t>
            </a:r>
            <a:r>
              <a:rPr lang="ru-RU" baseline="30000" dirty="0" smtClean="0"/>
              <a:t>4.</a:t>
            </a:r>
            <a:r>
              <a:rPr lang="ru-RU" dirty="0" smtClean="0"/>
              <a:t>   </a:t>
            </a:r>
          </a:p>
          <a:p>
            <a:pPr lvl="0">
              <a:buNone/>
            </a:pPr>
            <a:r>
              <a:rPr lang="ru-RU" dirty="0" smtClean="0"/>
              <a:t>б) (-0,5)</a:t>
            </a:r>
            <a:r>
              <a:rPr lang="ru-RU" baseline="30000" dirty="0" smtClean="0"/>
              <a:t>3</a:t>
            </a:r>
            <a:r>
              <a:rPr lang="ru-RU" dirty="0" smtClean="0"/>
              <a:t> – (-1,83)</a:t>
            </a:r>
            <a:r>
              <a:rPr lang="ru-RU" baseline="30000" dirty="0" smtClean="0"/>
              <a:t>0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в) 5-х</a:t>
            </a:r>
            <a:r>
              <a:rPr lang="ru-RU" baseline="30000" dirty="0" smtClean="0"/>
              <a:t>2    </a:t>
            </a:r>
            <a:r>
              <a:rPr lang="ru-RU" dirty="0" smtClean="0"/>
              <a:t> при </a:t>
            </a:r>
            <a:r>
              <a:rPr lang="ru-RU" dirty="0" err="1" smtClean="0"/>
              <a:t>х=</a:t>
            </a:r>
            <a:r>
              <a:rPr lang="ru-RU" dirty="0" smtClean="0"/>
              <a:t> -3.</a:t>
            </a:r>
          </a:p>
          <a:p>
            <a:pPr lvl="0">
              <a:buNone/>
            </a:pPr>
            <a:r>
              <a:rPr lang="ru-RU" dirty="0" smtClean="0"/>
              <a:t>г) (n</a:t>
            </a:r>
            <a:r>
              <a:rPr lang="ru-RU" baseline="30000" dirty="0" smtClean="0"/>
              <a:t>4</a:t>
            </a:r>
            <a:r>
              <a:rPr lang="ru-RU" dirty="0" smtClean="0"/>
              <a:t>)</a:t>
            </a:r>
            <a:r>
              <a:rPr lang="ru-RU" baseline="30000" dirty="0" smtClean="0"/>
              <a:t>2</a:t>
            </a:r>
            <a:r>
              <a:rPr lang="ru-RU" dirty="0" smtClean="0"/>
              <a:t> ∙ </a:t>
            </a:r>
            <a:r>
              <a:rPr lang="en-US" dirty="0" smtClean="0"/>
              <a:t>n</a:t>
            </a:r>
            <a:r>
              <a:rPr lang="ru-RU" baseline="30000" dirty="0" smtClean="0"/>
              <a:t>5.</a:t>
            </a:r>
            <a:r>
              <a:rPr lang="ru-RU" dirty="0" smtClean="0"/>
              <a:t>      </a:t>
            </a:r>
          </a:p>
          <a:p>
            <a:pPr lvl="0">
              <a:buNone/>
            </a:pPr>
            <a:r>
              <a:rPr lang="ru-RU" dirty="0" err="1" smtClean="0"/>
              <a:t>д</a:t>
            </a:r>
            <a:r>
              <a:rPr lang="ru-RU" dirty="0" smtClean="0"/>
              <a:t>) (у∙ у</a:t>
            </a:r>
            <a:r>
              <a:rPr lang="ru-RU" baseline="30000" dirty="0" smtClean="0"/>
              <a:t>6</a:t>
            </a:r>
            <a:r>
              <a:rPr lang="ru-RU" dirty="0" smtClean="0"/>
              <a:t>) : у</a:t>
            </a:r>
            <a:r>
              <a:rPr lang="ru-RU" baseline="30000" dirty="0" smtClean="0"/>
              <a:t>5.</a:t>
            </a:r>
            <a:r>
              <a:rPr lang="ru-RU" dirty="0" smtClean="0"/>
              <a:t>        </a:t>
            </a:r>
          </a:p>
          <a:p>
            <a:pPr lvl="0">
              <a:buNone/>
            </a:pPr>
            <a:r>
              <a:rPr lang="ru-RU" dirty="0" smtClean="0"/>
              <a:t>е) (-4аb)</a:t>
            </a:r>
            <a:r>
              <a:rPr lang="ru-RU" baseline="30000" dirty="0" smtClean="0"/>
              <a:t>3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ж) 0,4</a:t>
            </a:r>
            <a:r>
              <a:rPr lang="ru-RU" baseline="30000" dirty="0" smtClean="0"/>
              <a:t>2</a:t>
            </a:r>
            <a:r>
              <a:rPr lang="ru-RU" dirty="0" smtClean="0"/>
              <a:t>∙250</a:t>
            </a:r>
            <a:r>
              <a:rPr lang="ru-RU" baseline="30000" dirty="0" smtClean="0"/>
              <a:t>2.</a:t>
            </a:r>
            <a:r>
              <a:rPr lang="ru-RU" dirty="0" smtClean="0"/>
              <a:t>                         </a:t>
            </a:r>
          </a:p>
          <a:p>
            <a:pPr lvl="0">
              <a:buNone/>
            </a:pP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) (25 ∙ 5</a:t>
            </a:r>
            <a:r>
              <a:rPr lang="ru-RU" baseline="30000" dirty="0" smtClean="0"/>
              <a:t>4</a:t>
            </a:r>
            <a:r>
              <a:rPr lang="ru-RU" dirty="0" smtClean="0"/>
              <a:t>):5</a:t>
            </a:r>
            <a:r>
              <a:rPr lang="ru-RU" baseline="30000" dirty="0" smtClean="0"/>
              <a:t>5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и) (((-</a:t>
            </a:r>
            <a:r>
              <a:rPr lang="ru-RU" dirty="0" err="1" smtClean="0"/>
              <a:t>х</a:t>
            </a:r>
            <a:r>
              <a:rPr lang="ru-RU" dirty="0" smtClean="0"/>
              <a:t>)</a:t>
            </a:r>
            <a:r>
              <a:rPr lang="ru-RU" baseline="30000" dirty="0" smtClean="0"/>
              <a:t>2</a:t>
            </a:r>
            <a:r>
              <a:rPr lang="ru-RU" dirty="0" smtClean="0"/>
              <a:t>)</a:t>
            </a:r>
            <a:r>
              <a:rPr lang="ru-RU" baseline="30000" dirty="0" smtClean="0"/>
              <a:t>3</a:t>
            </a:r>
            <a:r>
              <a:rPr lang="ru-RU" dirty="0" smtClean="0"/>
              <a:t>)</a:t>
            </a:r>
            <a:r>
              <a:rPr lang="ru-RU" baseline="30000" dirty="0" smtClean="0"/>
              <a:t>4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643438" y="1571612"/>
            <a:ext cx="3887914" cy="44958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Вариант 2</a:t>
            </a:r>
            <a:endParaRPr kumimoji="0" lang="ru-RU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а)  625∙ (0,2)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-0,05∙ (-10)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</a:t>
            </a:r>
            <a:endParaRPr kumimoji="0" lang="ru-RU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б) (-0,89)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-0,2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в) 1-х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     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 х=-1.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г) (с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∙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 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(х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∙</a:t>
            </a:r>
            <a:r>
              <a:rPr kumimoji="0" lang="ru-RU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: х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  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е) (-3ху)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ж) 1,25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∙84.                 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6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14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(36∙ 6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и) (((-</a:t>
            </a:r>
            <a:r>
              <a:rPr kumimoji="0" lang="ru-RU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1.</a:t>
            </a:r>
            <a:r>
              <a:rPr lang="ru-RU" dirty="0" smtClean="0"/>
              <a:t>Сравните с нулем значения выражений:</a:t>
            </a:r>
          </a:p>
          <a:p>
            <a:pPr>
              <a:buNone/>
            </a:pPr>
            <a:r>
              <a:rPr lang="ru-RU" dirty="0" smtClean="0"/>
              <a:t>(-3,8)</a:t>
            </a:r>
            <a:r>
              <a:rPr lang="ru-RU" baseline="30000" dirty="0" smtClean="0"/>
              <a:t>2</a:t>
            </a:r>
            <a:r>
              <a:rPr lang="ru-RU" dirty="0" smtClean="0"/>
              <a:t>;      (-17,5)</a:t>
            </a:r>
            <a:r>
              <a:rPr lang="ru-RU" baseline="30000" dirty="0" smtClean="0"/>
              <a:t>3</a:t>
            </a:r>
            <a:r>
              <a:rPr lang="ru-RU" dirty="0" smtClean="0"/>
              <a:t>;       -55</a:t>
            </a:r>
            <a:r>
              <a:rPr lang="ru-RU" baseline="30000" dirty="0" smtClean="0"/>
              <a:t>2</a:t>
            </a:r>
            <a:r>
              <a:rPr lang="ru-RU" dirty="0" smtClean="0"/>
              <a:t>;      -8</a:t>
            </a:r>
            <a:r>
              <a:rPr lang="ru-RU" baseline="30000" dirty="0" smtClean="0"/>
              <a:t>0</a:t>
            </a:r>
            <a:r>
              <a:rPr lang="ru-RU" dirty="0" smtClean="0"/>
              <a:t>;     -16</a:t>
            </a:r>
            <a:r>
              <a:rPr lang="ru-RU" baseline="30000" dirty="0" smtClean="0"/>
              <a:t>3</a:t>
            </a:r>
            <a:r>
              <a:rPr lang="ru-RU" dirty="0" smtClean="0"/>
              <a:t>;     9</a:t>
            </a:r>
            <a:r>
              <a:rPr lang="ru-RU" baseline="30000" dirty="0" smtClean="0"/>
              <a:t>0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7158" y="142852"/>
            <a:ext cx="8501122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 smtClean="0">
                <a:ea typeface="+mj-ea"/>
                <a:cs typeface="+mj-cs"/>
              </a:rPr>
              <a:t>2. Укажите, равно ли значение выражения нулю, положительному или отрицательному числу (соедините стрелками данные таблички):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1571612"/>
            <a:ext cx="8576846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3. Вычислите наиболее рациональным способом:</a:t>
            </a:r>
          </a:p>
          <a:p>
            <a:pPr>
              <a:buNone/>
            </a:pPr>
            <a:r>
              <a:rPr lang="ru-RU" dirty="0" smtClean="0"/>
              <a:t>а) 0,6</a:t>
            </a:r>
            <a:r>
              <a:rPr lang="ru-RU" baseline="30000" dirty="0" smtClean="0"/>
              <a:t>3</a:t>
            </a:r>
            <a:r>
              <a:rPr lang="ru-RU" dirty="0" smtClean="0"/>
              <a:t> ∙ 5</a:t>
            </a:r>
            <a:r>
              <a:rPr lang="ru-RU" baseline="30000" dirty="0" smtClean="0"/>
              <a:t>3</a:t>
            </a:r>
            <a:r>
              <a:rPr lang="ru-RU" dirty="0" smtClean="0"/>
              <a:t>;  </a:t>
            </a:r>
          </a:p>
          <a:p>
            <a:pPr>
              <a:buNone/>
            </a:pPr>
            <a:r>
              <a:rPr lang="ru-RU" dirty="0" smtClean="0"/>
              <a:t>б)4</a:t>
            </a:r>
            <a:r>
              <a:rPr lang="ru-RU" baseline="30000" dirty="0" smtClean="0"/>
              <a:t>2 </a:t>
            </a:r>
            <a:r>
              <a:rPr lang="ru-RU" dirty="0" smtClean="0"/>
              <a:t>∙5</a:t>
            </a:r>
            <a:r>
              <a:rPr lang="ru-RU" baseline="30000" dirty="0" smtClean="0"/>
              <a:t>2</a:t>
            </a:r>
            <a:r>
              <a:rPr lang="ru-RU" dirty="0" smtClean="0"/>
              <a:t>;                          </a:t>
            </a:r>
          </a:p>
          <a:p>
            <a:pPr>
              <a:buNone/>
            </a:pPr>
            <a:r>
              <a:rPr lang="ru-RU" dirty="0" smtClean="0"/>
              <a:t>в)-2</a:t>
            </a:r>
            <a:r>
              <a:rPr lang="ru-RU" baseline="30000" dirty="0" smtClean="0"/>
              <a:t>3</a:t>
            </a:r>
            <a:r>
              <a:rPr lang="ru-RU" dirty="0" smtClean="0"/>
              <a:t>∙</a:t>
            </a:r>
            <a:r>
              <a:rPr lang="ru-RU" baseline="30000" dirty="0" smtClean="0"/>
              <a:t> </a:t>
            </a:r>
            <a:r>
              <a:rPr lang="ru-RU" dirty="0" smtClean="0"/>
              <a:t>0,5</a:t>
            </a:r>
            <a:r>
              <a:rPr lang="ru-RU" baseline="30000" dirty="0" smtClean="0"/>
              <a:t>3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4. Упростите выражение     (d</a:t>
            </a:r>
            <a:r>
              <a:rPr lang="ru-RU" baseline="30000" dirty="0" smtClean="0"/>
              <a:t>6</a:t>
            </a:r>
            <a:r>
              <a:rPr lang="ru-RU" dirty="0" smtClean="0"/>
              <a:t> ∙(d</a:t>
            </a:r>
            <a:r>
              <a:rPr lang="ru-RU" baseline="30000" dirty="0" smtClean="0"/>
              <a:t>3</a:t>
            </a:r>
            <a:r>
              <a:rPr lang="ru-RU" dirty="0" smtClean="0"/>
              <a:t>)</a:t>
            </a:r>
            <a:r>
              <a:rPr lang="ru-RU" baseline="30000" dirty="0" smtClean="0"/>
              <a:t>3</a:t>
            </a:r>
            <a:r>
              <a:rPr lang="ru-RU" dirty="0" smtClean="0"/>
              <a:t>):(</a:t>
            </a:r>
            <a:r>
              <a:rPr lang="en-US" dirty="0" smtClean="0"/>
              <a:t>d</a:t>
            </a:r>
            <a:r>
              <a:rPr lang="ru-RU" baseline="30000" dirty="0" smtClean="0"/>
              <a:t>7</a:t>
            </a:r>
            <a:r>
              <a:rPr lang="ru-RU" dirty="0" smtClean="0"/>
              <a:t>)</a:t>
            </a:r>
            <a:r>
              <a:rPr lang="ru-RU" baseline="30000" dirty="0" smtClean="0"/>
              <a:t>2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5.Впишите пропущенные числа вместо вопроса: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а) (с</a:t>
            </a:r>
            <a:r>
              <a:rPr lang="ru-RU" baseline="30000" dirty="0" smtClean="0"/>
              <a:t>?</a:t>
            </a:r>
            <a:r>
              <a:rPr lang="ru-RU" dirty="0" smtClean="0"/>
              <a:t>)</a:t>
            </a:r>
            <a:r>
              <a:rPr lang="ru-RU" baseline="30000" dirty="0" smtClean="0"/>
              <a:t>3</a:t>
            </a:r>
            <a:r>
              <a:rPr lang="ru-RU" dirty="0" smtClean="0"/>
              <a:t>∙с</a:t>
            </a:r>
            <a:r>
              <a:rPr lang="ru-RU" baseline="30000" dirty="0" smtClean="0"/>
              <a:t> 9</a:t>
            </a:r>
            <a:r>
              <a:rPr lang="ru-RU" dirty="0" smtClean="0"/>
              <a:t>=с</a:t>
            </a:r>
            <a:r>
              <a:rPr lang="ru-RU" baseline="30000" dirty="0" smtClean="0"/>
              <a:t>15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б) х</a:t>
            </a:r>
            <a:r>
              <a:rPr lang="ru-RU" baseline="30000" dirty="0" smtClean="0"/>
              <a:t>7</a:t>
            </a:r>
            <a:r>
              <a:rPr lang="ru-RU" dirty="0" smtClean="0"/>
              <a:t>∙ (</a:t>
            </a:r>
            <a:r>
              <a:rPr lang="ru-RU" dirty="0" err="1" smtClean="0"/>
              <a:t>х</a:t>
            </a:r>
            <a:r>
              <a:rPr lang="ru-RU" baseline="30000" dirty="0" smtClean="0"/>
              <a:t>?</a:t>
            </a:r>
            <a:r>
              <a:rPr lang="ru-RU" dirty="0" smtClean="0"/>
              <a:t>)</a:t>
            </a:r>
            <a:r>
              <a:rPr lang="ru-RU" baseline="30000" dirty="0" smtClean="0"/>
              <a:t>2</a:t>
            </a:r>
            <a:r>
              <a:rPr lang="ru-RU" dirty="0" smtClean="0"/>
              <a:t>∙ </a:t>
            </a:r>
            <a:r>
              <a:rPr lang="ru-RU" dirty="0" err="1" smtClean="0"/>
              <a:t>х</a:t>
            </a:r>
            <a:r>
              <a:rPr lang="ru-RU" dirty="0" smtClean="0"/>
              <a:t> =х</a:t>
            </a:r>
            <a:r>
              <a:rPr lang="ru-RU" baseline="30000" dirty="0" smtClean="0"/>
              <a:t>18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в) у</a:t>
            </a:r>
            <a:r>
              <a:rPr lang="ru-RU" baseline="30000" dirty="0" smtClean="0"/>
              <a:t>12</a:t>
            </a:r>
            <a:r>
              <a:rPr lang="ru-RU" dirty="0" smtClean="0"/>
              <a:t>:у</a:t>
            </a:r>
            <a:r>
              <a:rPr lang="ru-RU" baseline="30000" dirty="0" smtClean="0"/>
              <a:t>?</a:t>
            </a:r>
            <a:r>
              <a:rPr lang="ru-RU" dirty="0" smtClean="0"/>
              <a:t>=у</a:t>
            </a:r>
            <a:r>
              <a:rPr lang="ru-RU" baseline="30000" dirty="0" smtClean="0"/>
              <a:t>7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1</a:t>
            </a:r>
            <a:r>
              <a:rPr lang="ru-RU" dirty="0" smtClean="0"/>
              <a:t>.Дайте характеристику каждому из графиков функций: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а) у=-2;                   б) у=4х;  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в) у=3х-1;              г) у=2х+3.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374872-6E50-4808-B6B4-64D38157490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96</TotalTime>
  <Words>1028</Words>
  <Application>Microsoft Office PowerPoint</Application>
  <PresentationFormat>Экран (4:3)</PresentationFormat>
  <Paragraphs>161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Обычная</vt:lpstr>
      <vt:lpstr>Тема урока</vt:lpstr>
      <vt:lpstr>Цели урока</vt:lpstr>
      <vt:lpstr>Задачи урока</vt:lpstr>
      <vt:lpstr>Проверка домашней работы</vt:lpstr>
      <vt:lpstr>Устная работа</vt:lpstr>
      <vt:lpstr>          </vt:lpstr>
      <vt:lpstr>Слайд 7</vt:lpstr>
      <vt:lpstr>Слайд 8</vt:lpstr>
      <vt:lpstr>Повторение</vt:lpstr>
      <vt:lpstr>Ответы</vt:lpstr>
      <vt:lpstr>Слайд 11</vt:lpstr>
      <vt:lpstr>Слайд 12</vt:lpstr>
      <vt:lpstr>Слайд 13</vt:lpstr>
      <vt:lpstr>Ответ</vt:lpstr>
      <vt:lpstr>Слайд 15</vt:lpstr>
      <vt:lpstr>Слайд 16</vt:lpstr>
      <vt:lpstr>Ответ</vt:lpstr>
      <vt:lpstr>Тестирование</vt:lpstr>
      <vt:lpstr>Слайд 19</vt:lpstr>
      <vt:lpstr>Слайд 20</vt:lpstr>
      <vt:lpstr>Слайд 21</vt:lpstr>
      <vt:lpstr>Проверка теста</vt:lpstr>
      <vt:lpstr>Домашнее задание</vt:lpstr>
      <vt:lpstr>Слайд 24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</dc:title>
  <dc:creator>Admin</dc:creator>
  <cp:lastModifiedBy>revaz</cp:lastModifiedBy>
  <cp:revision>13</cp:revision>
  <dcterms:created xsi:type="dcterms:W3CDTF">2012-12-20T14:12:56Z</dcterms:created>
  <dcterms:modified xsi:type="dcterms:W3CDTF">2013-03-28T18:37:22Z</dcterms:modified>
</cp:coreProperties>
</file>