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3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7940D0-C1ED-42EF-9097-F0B7123A60C8}" type="doc">
      <dgm:prSet loTypeId="urn:microsoft.com/office/officeart/2005/8/layout/default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0873EF2-7F55-405C-861E-F07CD0D4BC91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Участие в улусном  конкурсе «На ступеньках роста»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13B522BC-5010-4769-85CF-EA8CA61496FC}" type="parTrans" cxnId="{6D85FA39-F009-4A76-8ABB-E565F518E4CA}">
      <dgm:prSet/>
      <dgm:spPr/>
      <dgm:t>
        <a:bodyPr/>
        <a:lstStyle/>
        <a:p>
          <a:endParaRPr lang="ru-RU"/>
        </a:p>
      </dgm:t>
    </dgm:pt>
    <dgm:pt modelId="{7AC5DC6E-45E6-4A96-BA92-4104B47D3926}" type="sibTrans" cxnId="{6D85FA39-F009-4A76-8ABB-E565F518E4CA}">
      <dgm:prSet/>
      <dgm:spPr/>
      <dgm:t>
        <a:bodyPr/>
        <a:lstStyle/>
        <a:p>
          <a:endParaRPr lang="ru-RU"/>
        </a:p>
      </dgm:t>
    </dgm:pt>
    <dgm:pt modelId="{64362D44-5F9B-4602-9C58-9A1F80DF4D96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Участие в республиканском конкурсе «Молодой учитель»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32BA23EA-5D5C-4B93-ABE5-E2B6E701FAAD}" type="parTrans" cxnId="{CD23EC74-74C9-4C89-80AD-6CC462DD1F20}">
      <dgm:prSet/>
      <dgm:spPr/>
      <dgm:t>
        <a:bodyPr/>
        <a:lstStyle/>
        <a:p>
          <a:endParaRPr lang="ru-RU"/>
        </a:p>
      </dgm:t>
    </dgm:pt>
    <dgm:pt modelId="{DCCE5083-FD34-4C6A-BDB3-8DD36C2854FF}" type="sibTrans" cxnId="{CD23EC74-74C9-4C89-80AD-6CC462DD1F20}">
      <dgm:prSet/>
      <dgm:spPr/>
      <dgm:t>
        <a:bodyPr/>
        <a:lstStyle/>
        <a:p>
          <a:endParaRPr lang="ru-RU"/>
        </a:p>
      </dgm:t>
    </dgm:pt>
    <dgm:pt modelId="{5AF5134F-9D6B-40D1-960B-166CF0CB9090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Участие в Всероссийском фестивале «Открытый урок»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91576B41-5677-49DA-A7FA-12E77C5DFD76}" type="parTrans" cxnId="{435ED6A5-7372-415F-B9C5-7C012751628D}">
      <dgm:prSet/>
      <dgm:spPr/>
      <dgm:t>
        <a:bodyPr/>
        <a:lstStyle/>
        <a:p>
          <a:endParaRPr lang="ru-RU"/>
        </a:p>
      </dgm:t>
    </dgm:pt>
    <dgm:pt modelId="{6BFDD741-7183-4134-AC74-956BBAF05C88}" type="sibTrans" cxnId="{435ED6A5-7372-415F-B9C5-7C012751628D}">
      <dgm:prSet/>
      <dgm:spPr/>
      <dgm:t>
        <a:bodyPr/>
        <a:lstStyle/>
        <a:p>
          <a:endParaRPr lang="ru-RU"/>
        </a:p>
      </dgm:t>
    </dgm:pt>
    <dgm:pt modelId="{E4786218-4DF8-42A8-A03F-73BC7C586F91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Участие в улусном конкурсе «Мисс Учитель»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5ED08947-2A26-4510-BA1E-0B7470F4CC52}" type="parTrans" cxnId="{E5DA3960-12AD-4549-B15C-E3D15F7CEEB7}">
      <dgm:prSet/>
      <dgm:spPr/>
      <dgm:t>
        <a:bodyPr/>
        <a:lstStyle/>
        <a:p>
          <a:endParaRPr lang="ru-RU"/>
        </a:p>
      </dgm:t>
    </dgm:pt>
    <dgm:pt modelId="{38E2E4AB-7F86-4FEC-8348-A1657D2D4B4B}" type="sibTrans" cxnId="{E5DA3960-12AD-4549-B15C-E3D15F7CEEB7}">
      <dgm:prSet/>
      <dgm:spPr/>
      <dgm:t>
        <a:bodyPr/>
        <a:lstStyle/>
        <a:p>
          <a:endParaRPr lang="ru-RU"/>
        </a:p>
      </dgm:t>
    </dgm:pt>
    <dgm:pt modelId="{3F84FDA1-98A8-4643-AE66-2CF90C632A53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Участие в </a:t>
          </a:r>
          <a:r>
            <a:rPr lang="ru-RU" sz="2400" dirty="0" err="1" smtClean="0">
              <a:latin typeface="Times New Roman" pitchFamily="18" charset="0"/>
              <a:cs typeface="Times New Roman" pitchFamily="18" charset="0"/>
            </a:rPr>
            <a:t>внутришкольных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 конкурсах, смотрах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7D38CC2E-0328-467F-B1A9-A6EB89641161}" type="parTrans" cxnId="{A1AB98BD-EC3C-4166-ACC7-E3D6B3005C7C}">
      <dgm:prSet/>
      <dgm:spPr/>
      <dgm:t>
        <a:bodyPr/>
        <a:lstStyle/>
        <a:p>
          <a:endParaRPr lang="ru-RU"/>
        </a:p>
      </dgm:t>
    </dgm:pt>
    <dgm:pt modelId="{C6B1D84B-5380-4BD5-9318-1FFD11025E7B}" type="sibTrans" cxnId="{A1AB98BD-EC3C-4166-ACC7-E3D6B3005C7C}">
      <dgm:prSet/>
      <dgm:spPr/>
      <dgm:t>
        <a:bodyPr/>
        <a:lstStyle/>
        <a:p>
          <a:endParaRPr lang="ru-RU"/>
        </a:p>
      </dgm:t>
    </dgm:pt>
    <dgm:pt modelId="{2DB7D825-1445-4D6F-90EC-2E849EE7EB08}" type="pres">
      <dgm:prSet presAssocID="{DC7940D0-C1ED-42EF-9097-F0B7123A60C8}" presName="diagram" presStyleCnt="0">
        <dgm:presLayoutVars>
          <dgm:dir/>
          <dgm:resizeHandles val="exact"/>
        </dgm:presLayoutVars>
      </dgm:prSet>
      <dgm:spPr/>
    </dgm:pt>
    <dgm:pt modelId="{6448DDFE-577A-4D18-8C15-6D90743FE85D}" type="pres">
      <dgm:prSet presAssocID="{40873EF2-7F55-405C-861E-F07CD0D4BC9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5EACEF-B987-4C9F-9637-9D939C5CA738}" type="pres">
      <dgm:prSet presAssocID="{7AC5DC6E-45E6-4A96-BA92-4104B47D3926}" presName="sibTrans" presStyleCnt="0"/>
      <dgm:spPr/>
    </dgm:pt>
    <dgm:pt modelId="{ECA7B666-BBEE-4630-AF33-2A03F12B06BE}" type="pres">
      <dgm:prSet presAssocID="{64362D44-5F9B-4602-9C58-9A1F80DF4D9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4381F0-94A3-43F2-922F-3609E564730E}" type="pres">
      <dgm:prSet presAssocID="{DCCE5083-FD34-4C6A-BDB3-8DD36C2854FF}" presName="sibTrans" presStyleCnt="0"/>
      <dgm:spPr/>
    </dgm:pt>
    <dgm:pt modelId="{71B90D6C-B3CD-4E01-AFDC-66A4FA8CCC25}" type="pres">
      <dgm:prSet presAssocID="{5AF5134F-9D6B-40D1-960B-166CF0CB909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72AE25-8363-42A4-8AE0-78DF33DC2F5D}" type="pres">
      <dgm:prSet presAssocID="{6BFDD741-7183-4134-AC74-956BBAF05C88}" presName="sibTrans" presStyleCnt="0"/>
      <dgm:spPr/>
    </dgm:pt>
    <dgm:pt modelId="{E56D001C-E958-4649-BD0E-47A04AC8842E}" type="pres">
      <dgm:prSet presAssocID="{E4786218-4DF8-42A8-A03F-73BC7C586F91}" presName="node" presStyleLbl="node1" presStyleIdx="3" presStyleCnt="5">
        <dgm:presLayoutVars>
          <dgm:bulletEnabled val="1"/>
        </dgm:presLayoutVars>
      </dgm:prSet>
      <dgm:spPr/>
    </dgm:pt>
    <dgm:pt modelId="{8CAF3D5B-8E3A-4EDC-9510-F74C562150F6}" type="pres">
      <dgm:prSet presAssocID="{38E2E4AB-7F86-4FEC-8348-A1657D2D4B4B}" presName="sibTrans" presStyleCnt="0"/>
      <dgm:spPr/>
    </dgm:pt>
    <dgm:pt modelId="{0672662E-84D5-4902-A7FB-7143DE6B2129}" type="pres">
      <dgm:prSet presAssocID="{3F84FDA1-98A8-4643-AE66-2CF90C632A53}" presName="node" presStyleLbl="node1" presStyleIdx="4" presStyleCnt="5">
        <dgm:presLayoutVars>
          <dgm:bulletEnabled val="1"/>
        </dgm:presLayoutVars>
      </dgm:prSet>
      <dgm:spPr/>
    </dgm:pt>
  </dgm:ptLst>
  <dgm:cxnLst>
    <dgm:cxn modelId="{9B0B7208-7A62-489B-8878-4E50562D903E}" type="presOf" srcId="{DC7940D0-C1ED-42EF-9097-F0B7123A60C8}" destId="{2DB7D825-1445-4D6F-90EC-2E849EE7EB08}" srcOrd="0" destOrd="0" presId="urn:microsoft.com/office/officeart/2005/8/layout/default"/>
    <dgm:cxn modelId="{BE9CA9FA-68FE-4CD1-AB3F-9FA08B39A0A1}" type="presOf" srcId="{3F84FDA1-98A8-4643-AE66-2CF90C632A53}" destId="{0672662E-84D5-4902-A7FB-7143DE6B2129}" srcOrd="0" destOrd="0" presId="urn:microsoft.com/office/officeart/2005/8/layout/default"/>
    <dgm:cxn modelId="{435ED6A5-7372-415F-B9C5-7C012751628D}" srcId="{DC7940D0-C1ED-42EF-9097-F0B7123A60C8}" destId="{5AF5134F-9D6B-40D1-960B-166CF0CB9090}" srcOrd="2" destOrd="0" parTransId="{91576B41-5677-49DA-A7FA-12E77C5DFD76}" sibTransId="{6BFDD741-7183-4134-AC74-956BBAF05C88}"/>
    <dgm:cxn modelId="{0C5C1045-D86A-46F0-9961-79F72A91FAB0}" type="presOf" srcId="{40873EF2-7F55-405C-861E-F07CD0D4BC91}" destId="{6448DDFE-577A-4D18-8C15-6D90743FE85D}" srcOrd="0" destOrd="0" presId="urn:microsoft.com/office/officeart/2005/8/layout/default"/>
    <dgm:cxn modelId="{E5DA3960-12AD-4549-B15C-E3D15F7CEEB7}" srcId="{DC7940D0-C1ED-42EF-9097-F0B7123A60C8}" destId="{E4786218-4DF8-42A8-A03F-73BC7C586F91}" srcOrd="3" destOrd="0" parTransId="{5ED08947-2A26-4510-BA1E-0B7470F4CC52}" sibTransId="{38E2E4AB-7F86-4FEC-8348-A1657D2D4B4B}"/>
    <dgm:cxn modelId="{0956221E-5A13-4CFD-B00A-E9CD242BE839}" type="presOf" srcId="{5AF5134F-9D6B-40D1-960B-166CF0CB9090}" destId="{71B90D6C-B3CD-4E01-AFDC-66A4FA8CCC25}" srcOrd="0" destOrd="0" presId="urn:microsoft.com/office/officeart/2005/8/layout/default"/>
    <dgm:cxn modelId="{6D85FA39-F009-4A76-8ABB-E565F518E4CA}" srcId="{DC7940D0-C1ED-42EF-9097-F0B7123A60C8}" destId="{40873EF2-7F55-405C-861E-F07CD0D4BC91}" srcOrd="0" destOrd="0" parTransId="{13B522BC-5010-4769-85CF-EA8CA61496FC}" sibTransId="{7AC5DC6E-45E6-4A96-BA92-4104B47D3926}"/>
    <dgm:cxn modelId="{A1AB98BD-EC3C-4166-ACC7-E3D6B3005C7C}" srcId="{DC7940D0-C1ED-42EF-9097-F0B7123A60C8}" destId="{3F84FDA1-98A8-4643-AE66-2CF90C632A53}" srcOrd="4" destOrd="0" parTransId="{7D38CC2E-0328-467F-B1A9-A6EB89641161}" sibTransId="{C6B1D84B-5380-4BD5-9318-1FFD11025E7B}"/>
    <dgm:cxn modelId="{849D2346-241A-4C37-BEB0-DC77A6DB3965}" type="presOf" srcId="{E4786218-4DF8-42A8-A03F-73BC7C586F91}" destId="{E56D001C-E958-4649-BD0E-47A04AC8842E}" srcOrd="0" destOrd="0" presId="urn:microsoft.com/office/officeart/2005/8/layout/default"/>
    <dgm:cxn modelId="{CD23EC74-74C9-4C89-80AD-6CC462DD1F20}" srcId="{DC7940D0-C1ED-42EF-9097-F0B7123A60C8}" destId="{64362D44-5F9B-4602-9C58-9A1F80DF4D96}" srcOrd="1" destOrd="0" parTransId="{32BA23EA-5D5C-4B93-ABE5-E2B6E701FAAD}" sibTransId="{DCCE5083-FD34-4C6A-BDB3-8DD36C2854FF}"/>
    <dgm:cxn modelId="{98036CEB-8583-44A0-BACA-E36D365C48EC}" type="presOf" srcId="{64362D44-5F9B-4602-9C58-9A1F80DF4D96}" destId="{ECA7B666-BBEE-4630-AF33-2A03F12B06BE}" srcOrd="0" destOrd="0" presId="urn:microsoft.com/office/officeart/2005/8/layout/default"/>
    <dgm:cxn modelId="{1C97D3C8-0B2E-4B34-A839-F42BC280701F}" type="presParOf" srcId="{2DB7D825-1445-4D6F-90EC-2E849EE7EB08}" destId="{6448DDFE-577A-4D18-8C15-6D90743FE85D}" srcOrd="0" destOrd="0" presId="urn:microsoft.com/office/officeart/2005/8/layout/default"/>
    <dgm:cxn modelId="{7B328385-CAAE-4F45-B50C-667C4274C647}" type="presParOf" srcId="{2DB7D825-1445-4D6F-90EC-2E849EE7EB08}" destId="{335EACEF-B987-4C9F-9637-9D939C5CA738}" srcOrd="1" destOrd="0" presId="urn:microsoft.com/office/officeart/2005/8/layout/default"/>
    <dgm:cxn modelId="{EF0C420A-81E9-4CD0-BA05-E91D4A83A35D}" type="presParOf" srcId="{2DB7D825-1445-4D6F-90EC-2E849EE7EB08}" destId="{ECA7B666-BBEE-4630-AF33-2A03F12B06BE}" srcOrd="2" destOrd="0" presId="urn:microsoft.com/office/officeart/2005/8/layout/default"/>
    <dgm:cxn modelId="{5A5222D3-6B11-472E-AAC3-4FB5CC4AFB82}" type="presParOf" srcId="{2DB7D825-1445-4D6F-90EC-2E849EE7EB08}" destId="{A34381F0-94A3-43F2-922F-3609E564730E}" srcOrd="3" destOrd="0" presId="urn:microsoft.com/office/officeart/2005/8/layout/default"/>
    <dgm:cxn modelId="{E466E871-5157-4A0D-94C7-A1DE30CDC032}" type="presParOf" srcId="{2DB7D825-1445-4D6F-90EC-2E849EE7EB08}" destId="{71B90D6C-B3CD-4E01-AFDC-66A4FA8CCC25}" srcOrd="4" destOrd="0" presId="urn:microsoft.com/office/officeart/2005/8/layout/default"/>
    <dgm:cxn modelId="{BE32C7AB-3859-4C4B-9817-22DF25932D80}" type="presParOf" srcId="{2DB7D825-1445-4D6F-90EC-2E849EE7EB08}" destId="{2372AE25-8363-42A4-8AE0-78DF33DC2F5D}" srcOrd="5" destOrd="0" presId="urn:microsoft.com/office/officeart/2005/8/layout/default"/>
    <dgm:cxn modelId="{2B524BF0-3F1F-47ED-A8E5-B24B9A2E5B21}" type="presParOf" srcId="{2DB7D825-1445-4D6F-90EC-2E849EE7EB08}" destId="{E56D001C-E958-4649-BD0E-47A04AC8842E}" srcOrd="6" destOrd="0" presId="urn:microsoft.com/office/officeart/2005/8/layout/default"/>
    <dgm:cxn modelId="{02E4743D-6346-4140-85A1-F5AA8B885A49}" type="presParOf" srcId="{2DB7D825-1445-4D6F-90EC-2E849EE7EB08}" destId="{8CAF3D5B-8E3A-4EDC-9510-F74C562150F6}" srcOrd="7" destOrd="0" presId="urn:microsoft.com/office/officeart/2005/8/layout/default"/>
    <dgm:cxn modelId="{03228B3B-4E86-48D1-B8FF-28B343DB657B}" type="presParOf" srcId="{2DB7D825-1445-4D6F-90EC-2E849EE7EB08}" destId="{0672662E-84D5-4902-A7FB-7143DE6B2129}" srcOrd="8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745EE7D-62B4-4111-9E09-F7C1DA0684F3}" type="datetimeFigureOut">
              <a:rPr lang="ru-RU" smtClean="0"/>
              <a:pPr/>
              <a:t>26.03.2012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BA78C26-770E-4E9B-ABB1-62B2168985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45EE7D-62B4-4111-9E09-F7C1DA0684F3}" type="datetimeFigureOut">
              <a:rPr lang="ru-RU" smtClean="0"/>
              <a:pPr/>
              <a:t>26.03.2012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A78C26-770E-4E9B-ABB1-62B2168985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45EE7D-62B4-4111-9E09-F7C1DA0684F3}" type="datetimeFigureOut">
              <a:rPr lang="ru-RU" smtClean="0"/>
              <a:pPr/>
              <a:t>26.03.2012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A78C26-770E-4E9B-ABB1-62B2168985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45EE7D-62B4-4111-9E09-F7C1DA0684F3}" type="datetimeFigureOut">
              <a:rPr lang="ru-RU" smtClean="0"/>
              <a:pPr/>
              <a:t>26.03.2012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A78C26-770E-4E9B-ABB1-62B21689857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45EE7D-62B4-4111-9E09-F7C1DA0684F3}" type="datetimeFigureOut">
              <a:rPr lang="ru-RU" smtClean="0"/>
              <a:pPr/>
              <a:t>26.03.2012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A78C26-770E-4E9B-ABB1-62B21689857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45EE7D-62B4-4111-9E09-F7C1DA0684F3}" type="datetimeFigureOut">
              <a:rPr lang="ru-RU" smtClean="0"/>
              <a:pPr/>
              <a:t>26.03.2012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A78C26-770E-4E9B-ABB1-62B21689857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45EE7D-62B4-4111-9E09-F7C1DA0684F3}" type="datetimeFigureOut">
              <a:rPr lang="ru-RU" smtClean="0"/>
              <a:pPr/>
              <a:t>26.03.2012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A78C26-770E-4E9B-ABB1-62B2168985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45EE7D-62B4-4111-9E09-F7C1DA0684F3}" type="datetimeFigureOut">
              <a:rPr lang="ru-RU" smtClean="0"/>
              <a:pPr/>
              <a:t>26.03.2012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A78C26-770E-4E9B-ABB1-62B21689857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45EE7D-62B4-4111-9E09-F7C1DA0684F3}" type="datetimeFigureOut">
              <a:rPr lang="ru-RU" smtClean="0"/>
              <a:pPr/>
              <a:t>26.03.2012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A78C26-770E-4E9B-ABB1-62B2168985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745EE7D-62B4-4111-9E09-F7C1DA0684F3}" type="datetimeFigureOut">
              <a:rPr lang="ru-RU" smtClean="0"/>
              <a:pPr/>
              <a:t>26.03.2012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A78C26-770E-4E9B-ABB1-62B2168985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745EE7D-62B4-4111-9E09-F7C1DA0684F3}" type="datetimeFigureOut">
              <a:rPr lang="ru-RU" smtClean="0"/>
              <a:pPr/>
              <a:t>26.03.2012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BA78C26-770E-4E9B-ABB1-62B21689857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745EE7D-62B4-4111-9E09-F7C1DA0684F3}" type="datetimeFigureOut">
              <a:rPr lang="ru-RU" smtClean="0"/>
              <a:pPr/>
              <a:t>26.03.2012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BA78C26-770E-4E9B-ABB1-62B21689857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00013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МОУ </a:t>
            </a:r>
            <a:r>
              <a:rPr lang="ru-RU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Усун-Кюельская</a:t>
            </a:r>
            <a:r>
              <a:rPr lang="ru-RU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основная общеобразовательная школа»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Методсовет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школы</a:t>
            </a:r>
            <a:b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1142984"/>
            <a:ext cx="7929618" cy="4857784"/>
          </a:xfrm>
        </p:spPr>
        <p:txBody>
          <a:bodyPr>
            <a:normAutofit/>
          </a:bodyPr>
          <a:lstStyle/>
          <a:p>
            <a:endParaRPr lang="ru-RU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Авторский 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проект по работе с молодыми педагогами на уровне образовательного учреждения.</a:t>
            </a:r>
          </a:p>
          <a:p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Школа педагогического мастерства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Автор 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проекта: Мартынова М.Е. – заместитель директора по УВР</a:t>
            </a:r>
          </a:p>
          <a:p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Положение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стажировке, Положение о наставничестве, Положение об организации работы с молодыми учителями, Устав школы.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школы педагогического мастерства: заместитель директора по учебно-воспитательной работе.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Лекторы и члены школы: опытные учителя школы, психолог школы.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Нормативная база школы педагогического мастерства: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1.Семинарская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часть.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2.Практическая часть.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3.Психологические тренинги.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4.Занимательная часть.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5.Беседа с учителями.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6.Подведение итогов работы семинара.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конце учебного года можно провести творческую отчетную неделю молодого учителя</a:t>
            </a:r>
          </a:p>
          <a:p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Структура семинаров школы педагогического мастерства: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500043"/>
          <a:ext cx="8229600" cy="610158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00024"/>
                <a:gridCol w="1714512"/>
                <a:gridCol w="2823224"/>
                <a:gridCol w="1645920"/>
                <a:gridCol w="1645920"/>
              </a:tblGrid>
              <a:tr h="66304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Направления школы</a:t>
                      </a:r>
                      <a:endParaRPr lang="ru-RU" sz="16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Содержание работы</a:t>
                      </a:r>
                      <a:endParaRPr lang="ru-RU" sz="16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6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Ответств</a:t>
                      </a:r>
                      <a:r>
                        <a:rPr lang="ru-RU" sz="1600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6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9264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1.Организация наставничества.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1.Собеседование с молодыми учителями.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2.Выбор и назначение наставников.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3.Встреча и знакомство с наставниками.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4.Совместное составление плана работы с наставниками.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Сенябрь</a:t>
                      </a:r>
                      <a:endParaRPr lang="ru-RU" sz="1400" b="1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Завуч, рук. МО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61653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2.Методические семинары.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1.Провести тематические методические семинары: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1.Нетрадиционные формы обучения.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2.современные образовательные технологии.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3.Школьная документация.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5.Планирование работы учителя.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6.Методика проведения классного часа.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7.Методические аспекты урока.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8.Дидактические аспекты современного урока.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9.Роль домашнего задания.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10.Аттестация учителя.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 раз в месяц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Завуч, рук. МО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Примерный план работы школы педагогического мастерства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571481"/>
          <a:ext cx="8229600" cy="540265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42900"/>
                <a:gridCol w="1143008"/>
                <a:gridCol w="3929090"/>
                <a:gridCol w="1357322"/>
                <a:gridCol w="1257280"/>
              </a:tblGrid>
              <a:tr h="19439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3.Работа с документацией 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1.Оформление журнала.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2.Внутренний распорядок дня.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3.Устав школы.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4.Локальные акты.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5.Составление календарно-тематических планов.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6.Поурочное планирование.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7.Личные дела учащихся.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течение года на семинарах.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Завуч, директор, </a:t>
                      </a:r>
                      <a:r>
                        <a:rPr lang="ru-RU" sz="1600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рук.МО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2041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Самообразовательная работа.</a:t>
                      </a:r>
                      <a:endParaRPr lang="ru-RU" sz="1600" b="1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1.Оказание помощи в выборе темы самообразования.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2.Оказание помощи в составлении плана самообразования.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3.Выбор литературы.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4.Работа с литературой.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5.Изучение передового опыта по теме.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 необходимости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Завуч, наставники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1102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 dirty="0"/>
                    </a:p>
                  </a:txBody>
                  <a:tcPr/>
                </a:tc>
              </a:tr>
              <a:tr h="31102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План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928688"/>
          <a:ext cx="8401080" cy="47148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877"/>
                <a:gridCol w="1327941"/>
                <a:gridCol w="4500244"/>
                <a:gridCol w="1254166"/>
                <a:gridCol w="1150852"/>
              </a:tblGrid>
              <a:tr h="165021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Организация внеклассной работы.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1.Организация внеклассной работы по предмету.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2.Неделя русского языка.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3.Неделя биологии, химии.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4.Неделя гуманитарных наук.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5.Олимпиадный марафон.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6.День Славянской письменности.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7.Конкурсы, выставки.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 плану школы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Учителя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646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Распространение положительного, успешного  опыта работы.</a:t>
                      </a:r>
                      <a:endParaRPr lang="ru-RU" sz="1400" b="1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1.Участие на 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внутришкольном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конкурсе «Учитель ученических признаний», «Учитель родительских признаний».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2.Участие в неделе открытых уроков.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3.Участие в конкурсе учителей «лучший учитель года».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4.Проведение открытых уроков.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5.Проведение открытых внеклассных мероприятий.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6.Участие в 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внутришкольном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педчтении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7.Участие на заочном конкурсе разработок уроков.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8.Участие на методической выставке.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9.Организовать выход по теме самообразования.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10.Принять участие на декаде молодых учителей.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теч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года.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Завуч, учителя.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План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857250"/>
          <a:ext cx="822960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24"/>
                <a:gridCol w="1714512"/>
                <a:gridCol w="4214842"/>
                <a:gridCol w="1143008"/>
                <a:gridCol w="757214"/>
              </a:tblGrid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7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Стимулирование работы.</a:t>
                      </a:r>
                      <a:endParaRPr lang="ru-RU" sz="1800" b="1" dirty="0">
                        <a:solidFill>
                          <a:srgbClr val="0070C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1.Организовать декаду успехов молодого учителя.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2.По итогам года присудить номинации: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1.»Лучший молодой учитель».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2.»Творчески работающий молодой учитель».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3.Провести конкурс молодых учителей «Звездный час учителя» по разным номинациям.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4.Премировать из директорского фонда.</a:t>
                      </a:r>
                      <a:endParaRPr lang="ru-RU" sz="1800" b="1" dirty="0">
                        <a:solidFill>
                          <a:srgbClr val="0070C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8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/>
                        <a:t>Диагностика работы.</a:t>
                      </a:r>
                      <a:endParaRPr lang="ru-RU" sz="1800" b="1">
                        <a:solidFill>
                          <a:srgbClr val="0070C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1.Анкетирование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2.Анализ работы.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3.Диагностика уровня педагогического мастерства.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4.Диагностика </a:t>
                      </a:r>
                      <a:r>
                        <a:rPr lang="ru-RU" sz="1800" dirty="0" err="1"/>
                        <a:t>творческогоподхода</a:t>
                      </a:r>
                      <a:r>
                        <a:rPr lang="ru-RU" sz="1800" dirty="0"/>
                        <a:t> к работе.</a:t>
                      </a:r>
                      <a:endParaRPr lang="ru-RU" sz="1800" b="1" dirty="0">
                        <a:solidFill>
                          <a:srgbClr val="0070C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В течение года.</a:t>
                      </a:r>
                      <a:endParaRPr lang="ru-RU" sz="1800" b="1" dirty="0">
                        <a:solidFill>
                          <a:srgbClr val="0070C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Завуч.</a:t>
                      </a:r>
                      <a:endParaRPr lang="ru-RU" sz="1800" b="1" dirty="0">
                        <a:solidFill>
                          <a:srgbClr val="0070C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План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785813"/>
          <a:ext cx="8229600" cy="52149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24"/>
                <a:gridCol w="1428760"/>
                <a:gridCol w="4071966"/>
                <a:gridCol w="928694"/>
                <a:gridCol w="1400156"/>
              </a:tblGrid>
              <a:tr h="277622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9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Повышение квалификации.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1.Посещение методических семинаров школы педагогического мастерства.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2.Обучение на курсах.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3.Посещение семинаров улусной ШМУ.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4.Посещение улусных, республиканских семинаров.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В </a:t>
                      </a:r>
                      <a:r>
                        <a:rPr lang="ru-RU" sz="1400" dirty="0" err="1"/>
                        <a:t>теч</a:t>
                      </a:r>
                      <a:r>
                        <a:rPr lang="ru-RU" sz="1400" dirty="0"/>
                        <a:t>. года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Завуч, молодые учителя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43872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10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Конкурсы, игры, тренинги.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1.Провести конкурсы, деловые игры, психологические тренинги.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В занимательной части семинаров.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Рук., психолог школы.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План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систематически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проводится разносторонняя целенаправленная методическая работа с молодыми учителями, молодые учителя проходят адаптационный период уверенно, повышают уровень профессиональной подготовки, убеждаются в правильном выборе своей профессии.</a:t>
            </a:r>
          </a:p>
          <a:p>
            <a:pPr algn="ctr"/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Ожидаемы результаты: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857250"/>
          <a:ext cx="8229600" cy="5268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Результаты работы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дальнейшем выходить на сетевую связь с другими школами, провести с ними методические мероприятия, вести работу по повышению квалификации молодых учителей школ, привлечь опытных учителей школ в организации работы школы педагогического мастерства с молодыми  учителями. По этому проекту любая школа может организовать работу в повышении квалификации с молодыми учителями.   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Перспективы </a:t>
            </a:r>
            <a: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дальнейшего развития проекта.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Методическая работа в школе как система повышения квалификации формирует профессиональную деятельность учителей и направлена на развитие педагогического мастерства. Мы представляем рост профессиональной компетентности педагога как:</a:t>
            </a:r>
          </a:p>
          <a:p>
            <a:pPr lvl="0" algn="just"/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разноуровневые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формы активности с определенной процессуальной структурой;</a:t>
            </a:r>
          </a:p>
          <a:p>
            <a:pPr lvl="0" algn="just"/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часть жизненного пути педагога, в ходе которого на основе субъективных и объективных факторов он осуществляет альтернативный выбор направленности своего профессионального роста, его цели и средств достижений;</a:t>
            </a:r>
          </a:p>
          <a:p>
            <a:pPr lvl="0" algn="just"/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целостный, непрерывный, ступенчатый процесс развития, результат которого  - опыт профессиональной деятельности, представленный совокупностью четырех элементов: знаний, опыта деятельности (реальной и интеллектуальной), эмоционально-ценностным отношением к действительности;</a:t>
            </a:r>
          </a:p>
          <a:p>
            <a:pPr lvl="0" algn="just"/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специфическую форму социализации (путь от адаптации к индивидуальной деятельности, к признанию педагогической индивидуальности).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Введение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идее проекта Д.А.Медведева, Президента Российской Федерации «Наша новая школа» перед каждой школой стоит задача об организации работы постоянного повышения квалификации учителей, пополнения новым поколением учителей. 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Учитель нашей новой школы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1.Полное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наименование проекта: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Школа педагогического мастерства.</a:t>
            </a:r>
          </a:p>
          <a:p>
            <a:pPr>
              <a:buNone/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2.География проекта: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Усть-Алданский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улус,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с.Усун-Кюель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МОУ «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Усун-Кюельская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основная общеобразовательная школа»</a:t>
            </a:r>
          </a:p>
          <a:p>
            <a:pPr>
              <a:buNone/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3.Цель проекта: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организовать работу с  молодыми  учителями и оказать методическую помощь в их профессиональном становлении.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Информационная карта проекта</a:t>
            </a:r>
            <a:r>
              <a:rPr lang="ru-RU" b="1" dirty="0" smtClean="0">
                <a:solidFill>
                  <a:srgbClr val="C00000"/>
                </a:solidFill>
              </a:rPr>
              <a:t>.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1.Оказание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помощи молодым специалистам при адаптации в педагогическом коллективе.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2.Повышение уровня методической подготовленности педагогов.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3.Оказание практической помощи учителям – стажерам в преподавании предмета.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4.Обеспечение постоянного освоения современных образовательных технологий.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5.Проведение обмена опытом успешной педагогической деятельности.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6.Оказание помощи в  самообразовательной работе молодых специалистов.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7.Создание условий для саморазвития  и самореализации.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8.Оказание психологической поддержки.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9.Поощрение молодых специалистов и стимулирование их работы.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Задачи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проекта: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Этапы реализации проекта</a:t>
            </a:r>
          </a:p>
          <a:p>
            <a:pPr algn="ctr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Сроки </a:t>
            </a:r>
            <a:r>
              <a:rPr lang="ru-RU" sz="2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реализации проекта: </a:t>
            </a:r>
            <a:r>
              <a:rPr lang="ru-RU" sz="2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2009-2010 </a:t>
            </a:r>
            <a:r>
              <a:rPr lang="ru-RU" sz="2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учебный год.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    </a:t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473" y="1714488"/>
          <a:ext cx="7715304" cy="4514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45"/>
                <a:gridCol w="2071702"/>
                <a:gridCol w="4429157"/>
              </a:tblGrid>
              <a:tr h="94655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Times New Roman"/>
                          <a:cs typeface="Times New Roman"/>
                        </a:rPr>
                        <a:t>Этапы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Мероприятия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46554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Сентябрь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Принятие и утверждение плана работы с молодыми учителями.</a:t>
                      </a:r>
                    </a:p>
                    <a:p>
                      <a:r>
                        <a:rPr lang="ru-RU" sz="20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Организационные мероприятия, беседы.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46554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Октябрь-май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Работа с молодыми учителями по программе, по плану.</a:t>
                      </a:r>
                    </a:p>
                    <a:p>
                      <a:r>
                        <a:rPr lang="ru-RU" sz="20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</a:p>
                    <a:p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46554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Май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Заключительные мероприятия.</a:t>
                      </a:r>
                    </a:p>
                    <a:p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овременной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школе нужен профессионально - компетентный, самостоятельно мыслящий педагог, психологически и технологически готовый к реализации гуманистических ценностей на практике, к осмысленному включению в инновационные процессы, к качественному переходу к профильному образованию. Практика работы с молодыми учителями показывает, что даже при достаточно высоком уровне готовности к педагогической деятельности личностная и профессиональная адаптация молодого учителя может протекать длительное время. Анализы работы с молодыми учителями показывают, что наибольшие сложности у начинающих учителей вызывают вопросы организации урока, дисциплины и порядка на уроке, методическая сторона урока, оформление школьной документации, организация работы с родителями обучающихся, осуществление классного руководства. Проблемы возникают в связи с тем, что молодой специалист в начале своей работы имеет достаточные знания, но недостаточные умения, так как у него еще не сформированы профессионально значимые качества, поэтому является необходимостью оказание постоянной методической помощи учителям – стажерам. Работа с молодыми специалистами и стажерами традиционно является одной из самых важных составляющих методической работы школы. Потом повышение квалификации учителей всегда актуальная проблема. 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работе с молодыми специалистами в школе можно создать школу молодого учителя или школу педагогического мастерства.</a:t>
            </a:r>
          </a:p>
          <a:p>
            <a:pPr algn="just">
              <a:buNone/>
            </a:pP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Постановка проблемы: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1.Организация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наставничества.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2.Методические семинары.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3.Психологические семинары.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4.Самообразовательная работа.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5.Организация внеклассной работы.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6.Распространение положительного, успешного  опыта работы.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7.Стимулирование работы.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8.Диагностика работы.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9.Повышение квалификации.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10.Конкурсы, игры, тренинги.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Направления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работы школы: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беседы;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-собеседования;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тренинговые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занятия;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-встречи с опытными учителями;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-открытые уроки, внеклассные мероприятия;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-тематические педсоветы, семинары;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-методические консультации;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-методические бюллетени;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-посещение уроков;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взаимопосещение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уроков;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-анкетирование, тестирование;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-участие в разных мероприятиях;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-включение молодых учителей в работу улусной ШМУ;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-прохождение курсов, посещение семинаров.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Формы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работы: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75</TotalTime>
  <Words>1221</Words>
  <Application>Microsoft Office PowerPoint</Application>
  <PresentationFormat>Экран (4:3)</PresentationFormat>
  <Paragraphs>206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Открытая</vt:lpstr>
      <vt:lpstr>              МОУ «Усун-Кюельская основная общеобразовательная школа» Методсовет школы </vt:lpstr>
      <vt:lpstr> Введение </vt:lpstr>
      <vt:lpstr>Учитель нашей новой школы</vt:lpstr>
      <vt:lpstr> Информационная карта проекта. </vt:lpstr>
      <vt:lpstr> Задачи проекта:  </vt:lpstr>
      <vt:lpstr>  Сроки реализации проекта: 2009-2010 учебный год.      </vt:lpstr>
      <vt:lpstr>Постановка проблемы:</vt:lpstr>
      <vt:lpstr> Направления работы школы: </vt:lpstr>
      <vt:lpstr> Формы работы: </vt:lpstr>
      <vt:lpstr>Нормативная база школы педагогического мастерства:</vt:lpstr>
      <vt:lpstr>Структура семинаров школы педагогического мастерства: </vt:lpstr>
      <vt:lpstr>Примерный план работы школы педагогического мастерства </vt:lpstr>
      <vt:lpstr>План</vt:lpstr>
      <vt:lpstr>План</vt:lpstr>
      <vt:lpstr>План</vt:lpstr>
      <vt:lpstr>План</vt:lpstr>
      <vt:lpstr>Ожидаемы результаты:</vt:lpstr>
      <vt:lpstr>Результаты работы</vt:lpstr>
      <vt:lpstr> Перспективы дальнейшего развития проекта.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МОУ «Усун-Кюельская основная общеобразовательная школа» Методсовет школы</dc:title>
  <dc:creator>Пользователь</dc:creator>
  <cp:lastModifiedBy>Пользователь</cp:lastModifiedBy>
  <cp:revision>9</cp:revision>
  <dcterms:created xsi:type="dcterms:W3CDTF">2012-03-26T12:44:00Z</dcterms:created>
  <dcterms:modified xsi:type="dcterms:W3CDTF">2012-03-26T14:11:14Z</dcterms:modified>
</cp:coreProperties>
</file>