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64" r:id="rId4"/>
    <p:sldId id="263" r:id="rId5"/>
    <p:sldId id="257" r:id="rId6"/>
    <p:sldId id="277" r:id="rId7"/>
    <p:sldId id="259" r:id="rId8"/>
    <p:sldId id="278" r:id="rId9"/>
    <p:sldId id="258" r:id="rId10"/>
    <p:sldId id="283" r:id="rId11"/>
    <p:sldId id="260" r:id="rId12"/>
    <p:sldId id="279" r:id="rId13"/>
    <p:sldId id="261" r:id="rId14"/>
    <p:sldId id="276" r:id="rId15"/>
    <p:sldId id="262" r:id="rId16"/>
    <p:sldId id="280" r:id="rId17"/>
    <p:sldId id="265" r:id="rId18"/>
    <p:sldId id="281" r:id="rId19"/>
    <p:sldId id="266" r:id="rId20"/>
    <p:sldId id="282" r:id="rId21"/>
    <p:sldId id="267" r:id="rId22"/>
    <p:sldId id="284" r:id="rId23"/>
    <p:sldId id="268" r:id="rId24"/>
    <p:sldId id="288" r:id="rId25"/>
    <p:sldId id="269" r:id="rId26"/>
    <p:sldId id="285" r:id="rId27"/>
    <p:sldId id="270" r:id="rId28"/>
    <p:sldId id="286" r:id="rId29"/>
    <p:sldId id="271" r:id="rId30"/>
    <p:sldId id="287" r:id="rId31"/>
    <p:sldId id="272" r:id="rId32"/>
    <p:sldId id="289" r:id="rId33"/>
    <p:sldId id="273" r:id="rId34"/>
    <p:sldId id="274" r:id="rId3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0692"/>
    <a:srgbClr val="0000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74" autoAdjust="0"/>
    <p:restoredTop sz="94660"/>
  </p:normalViewPr>
  <p:slideViewPr>
    <p:cSldViewPr>
      <p:cViewPr varScale="1">
        <p:scale>
          <a:sx n="61" d="100"/>
          <a:sy n="61" d="100"/>
        </p:scale>
        <p:origin x="-9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rgbClr val="FFFF66"/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774825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7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Кто хочет стать отличником?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3600" i="1" dirty="0" smtClean="0">
                <a:solidFill>
                  <a:srgbClr val="FF0000"/>
                </a:solidFill>
              </a:rPr>
              <a:t>Итоговый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i="1" dirty="0" smtClean="0">
                <a:solidFill>
                  <a:srgbClr val="FF0000"/>
                </a:solidFill>
              </a:rPr>
              <a:t>урок-игра по ОБЖ 8 класс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2000" y="3733800"/>
            <a:ext cx="8001000" cy="2286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00FF"/>
                </a:solidFill>
              </a:rPr>
              <a:t>Учитель – </a:t>
            </a:r>
            <a:r>
              <a:rPr lang="ru-RU" sz="2400" b="1" dirty="0" smtClean="0">
                <a:solidFill>
                  <a:srgbClr val="0000FF"/>
                </a:solidFill>
              </a:rPr>
              <a:t>Рожкова Раиса Халдаровна</a:t>
            </a:r>
          </a:p>
          <a:p>
            <a:r>
              <a:rPr lang="ru-RU" sz="2400" dirty="0" smtClean="0">
                <a:solidFill>
                  <a:srgbClr val="0000FF"/>
                </a:solidFill>
              </a:rPr>
              <a:t>МКОУ </a:t>
            </a:r>
            <a:r>
              <a:rPr lang="ru-RU" sz="2400" dirty="0" err="1" smtClean="0">
                <a:solidFill>
                  <a:srgbClr val="0000FF"/>
                </a:solidFill>
              </a:rPr>
              <a:t>Андреевкая</a:t>
            </a:r>
            <a:r>
              <a:rPr lang="ru-RU" sz="2400" dirty="0" smtClean="0">
                <a:solidFill>
                  <a:srgbClr val="0000FF"/>
                </a:solidFill>
              </a:rPr>
              <a:t> СОШ </a:t>
            </a:r>
          </a:p>
          <a:p>
            <a:r>
              <a:rPr lang="ru-RU" sz="2400" dirty="0" err="1" smtClean="0">
                <a:solidFill>
                  <a:srgbClr val="0000FF"/>
                </a:solidFill>
              </a:rPr>
              <a:t>Брединского</a:t>
            </a:r>
            <a:r>
              <a:rPr lang="ru-RU" sz="2400" dirty="0" smtClean="0">
                <a:solidFill>
                  <a:srgbClr val="0000FF"/>
                </a:solidFill>
              </a:rPr>
              <a:t> района Челябинской области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915875">
            <a:off x="975765" y="1988005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- 3 балла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680824"/>
            <a:ext cx="1609725" cy="154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7065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Придя  вечером  домой,  вы  почувствовали  запах  газа.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Ваши  действия: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 lnSpcReduction="10000"/>
          </a:bodyPr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4 балла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Включите  </a:t>
            </a:r>
            <a:r>
              <a:rPr lang="ru-RU" dirty="0" smtClean="0">
                <a:solidFill>
                  <a:srgbClr val="0000FF"/>
                </a:solidFill>
              </a:rPr>
              <a:t>свет, позвоните  по  телефону </a:t>
            </a:r>
            <a:r>
              <a:rPr lang="en-US" dirty="0" smtClean="0">
                <a:solidFill>
                  <a:srgbClr val="0000FF"/>
                </a:solidFill>
              </a:rPr>
              <a:t>«04»</a:t>
            </a:r>
            <a:endParaRPr lang="ru-RU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Сообщите  соседям и  от  них  позвоните  в  газовую  службу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Откроете окна,  перекроете  газ.  Если  запах  газа  не устранится, позвоните от  соседей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Откроете окна, при помощи свечи определите  место утечки газа</a:t>
            </a:r>
          </a:p>
          <a:p>
            <a:pPr marL="514350" indent="-514350" algn="ctr">
              <a:buNone/>
            </a:pPr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915875">
            <a:off x="975765" y="1988005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- 4 балла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680824"/>
            <a:ext cx="1609725" cy="154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Что такое ДТП?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 fontScale="70000" lnSpcReduction="20000"/>
          </a:bodyPr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Первая несгораемая сумма – 5 баллов 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Событие</a:t>
            </a:r>
            <a:r>
              <a:rPr lang="ru-RU" dirty="0" smtClean="0">
                <a:solidFill>
                  <a:srgbClr val="0000FF"/>
                </a:solidFill>
              </a:rPr>
              <a:t>, возникшее а процессе движения по дороге транспортного средства и с его участием, при котором погибли или ранены люди, повреждены транспортные средства, сооружения, грузы либо причинен иной материальный ущерб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Событие, возникшее а процессе движения по дороге пешехода и с его участием, при котором погибли или ранены люди, повреждены транспортные средства, сооружения, грузы либо причинен иной материальный ущерб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Не соблюдение правил дорожного движения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Событие, возникшее а процессе движения по дороге транспортного средства и с его участием, при котором  не пострадали люди, но повреждены транспортные средства, сооружения, грузы либо причинен иной материальный ущерб</a:t>
            </a:r>
          </a:p>
          <a:p>
            <a:pPr marL="514350" indent="-514350" algn="ctr">
              <a:buNone/>
            </a:pPr>
            <a:endParaRPr lang="ru-RU" b="1" dirty="0" smtClean="0">
              <a:solidFill>
                <a:srgbClr val="CA069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825992">
            <a:off x="193852" y="884982"/>
            <a:ext cx="8229600" cy="2667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Поздравляем! </a:t>
            </a:r>
            <a:br>
              <a:rPr lang="ru-RU" sz="4800" b="1" dirty="0" smtClean="0">
                <a:solidFill>
                  <a:srgbClr val="FF0000"/>
                </a:solidFill>
              </a:rPr>
            </a:br>
            <a:r>
              <a:rPr lang="ru-RU" sz="4800" b="1" dirty="0" smtClean="0">
                <a:solidFill>
                  <a:srgbClr val="FF0000"/>
                </a:solidFill>
              </a:rPr>
              <a:t>Вы заработали – 5 баллов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D:\Documents\анимашки\сова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81600" y="3581400"/>
            <a:ext cx="1624013" cy="20529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>
                                      <p:cBhvr>
                                        <p:cTn id="14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6002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Процесс горения  протекает при наличии: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6 баллов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Возможности </a:t>
            </a:r>
            <a:r>
              <a:rPr lang="ru-RU" dirty="0" smtClean="0">
                <a:solidFill>
                  <a:srgbClr val="0000FF"/>
                </a:solidFill>
              </a:rPr>
              <a:t>для  теплообмена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Горючего  вещества, окислителя и  источника воспламенения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Горючего  вещества  и  восстановителя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Притока воздуха</a:t>
            </a:r>
          </a:p>
          <a:p>
            <a:pPr marL="514350" indent="-514350" algn="ctr">
              <a:buNone/>
            </a:pPr>
            <a:endParaRPr lang="ru-RU" b="1" dirty="0" smtClean="0">
              <a:solidFill>
                <a:srgbClr val="CA0692"/>
              </a:solidFill>
            </a:endParaRPr>
          </a:p>
          <a:p>
            <a:pPr marL="514350" indent="-514350"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pPr marL="514350" indent="-514350">
              <a:buNone/>
            </a:pPr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915875">
            <a:off x="129474" y="1307070"/>
            <a:ext cx="9049721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–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6 баллов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680824"/>
            <a:ext cx="1609725" cy="154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Что  такое  взрыв?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7 баллов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Неконтролируемое </a:t>
            </a:r>
            <a:r>
              <a:rPr lang="ru-RU" dirty="0" smtClean="0">
                <a:solidFill>
                  <a:srgbClr val="0000FF"/>
                </a:solidFill>
              </a:rPr>
              <a:t>стихийно  развивающееся  горение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Химическая  реакция  окисления,   сопровождающаяся выделением  большого количества  тепла и свечением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Частный случай  горения, протекающий мгновенно, с кратковременным  выделением  значительного количества тепла и света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Радиационное облучение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915875">
            <a:off x="-41916" y="1504317"/>
            <a:ext cx="8825632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–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7 баллов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680824"/>
            <a:ext cx="1609725" cy="154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rgbClr val="FF0000"/>
                </a:solidFill>
              </a:rPr>
              <a:t>Находясь  дома  один,  вы  вдруг  услышите   прерывистые  гудки  предприятий и машин.  Ваши  действия: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85000" lnSpcReduction="10000"/>
          </a:bodyPr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8 баллов</a:t>
            </a:r>
            <a:endParaRPr lang="ru-RU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Немедленно  </a:t>
            </a:r>
            <a:r>
              <a:rPr lang="ru-RU" dirty="0" smtClean="0">
                <a:solidFill>
                  <a:srgbClr val="0000FF"/>
                </a:solidFill>
              </a:rPr>
              <a:t>покинете помещение  и  спуститесь в  убежище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Это  сигнал  </a:t>
            </a:r>
            <a:r>
              <a:rPr lang="en-US" dirty="0" smtClean="0">
                <a:solidFill>
                  <a:srgbClr val="0000FF"/>
                </a:solidFill>
              </a:rPr>
              <a:t>«</a:t>
            </a:r>
            <a:r>
              <a:rPr lang="ru-RU" dirty="0" smtClean="0">
                <a:solidFill>
                  <a:srgbClr val="0000FF"/>
                </a:solidFill>
              </a:rPr>
              <a:t>Радиоактивная опасность!</a:t>
            </a:r>
            <a:r>
              <a:rPr lang="en-US" dirty="0" smtClean="0">
                <a:solidFill>
                  <a:srgbClr val="0000FF"/>
                </a:solidFill>
              </a:rPr>
              <a:t>». </a:t>
            </a:r>
            <a:r>
              <a:rPr lang="ru-RU" dirty="0" smtClean="0">
                <a:solidFill>
                  <a:srgbClr val="0000FF"/>
                </a:solidFill>
              </a:rPr>
              <a:t>Вы плотно  закроете все  форточки  и двери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Это  сигнал </a:t>
            </a:r>
            <a:r>
              <a:rPr lang="en-US" dirty="0" smtClean="0">
                <a:solidFill>
                  <a:srgbClr val="0000FF"/>
                </a:solidFill>
              </a:rPr>
              <a:t>«</a:t>
            </a:r>
            <a:r>
              <a:rPr lang="ru-RU" dirty="0" smtClean="0">
                <a:solidFill>
                  <a:srgbClr val="0000FF"/>
                </a:solidFill>
              </a:rPr>
              <a:t>Внимание  всем!</a:t>
            </a:r>
            <a:r>
              <a:rPr lang="en-US" dirty="0" smtClean="0">
                <a:solidFill>
                  <a:srgbClr val="0000FF"/>
                </a:solidFill>
              </a:rPr>
              <a:t>». </a:t>
            </a:r>
            <a:r>
              <a:rPr lang="ru-RU" dirty="0" smtClean="0">
                <a:solidFill>
                  <a:srgbClr val="0000FF"/>
                </a:solidFill>
              </a:rPr>
              <a:t>Услышав  его, вы  немедленно  включите телевизор, радиоприемник и будете  слушать  сообщение 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Позвоните </a:t>
            </a:r>
            <a:r>
              <a:rPr lang="ru-RU" dirty="0" smtClean="0">
                <a:solidFill>
                  <a:srgbClr val="0000FF"/>
                </a:solidFill>
              </a:rPr>
              <a:t>02</a:t>
            </a:r>
            <a:endParaRPr lang="ru-RU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Отборочный тур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00FF"/>
                </a:solidFill>
              </a:rPr>
              <a:t>     </a:t>
            </a:r>
            <a:r>
              <a:rPr lang="ru-RU" b="1" dirty="0" smtClean="0">
                <a:solidFill>
                  <a:srgbClr val="0000FF"/>
                </a:solidFill>
              </a:rPr>
              <a:t>Расставьте в правильном порядке последовательность действия при пожаре на даче: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rgbClr val="0000FF"/>
                </a:solidFill>
              </a:rPr>
              <a:t>Если пожар застал вас дома, и нет возможности выйти, то постарайтесь спуститься в подвал (если он есть). Плотно закройте люк и обложите щели одеждой.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rgbClr val="0000FF"/>
                </a:solidFill>
              </a:rPr>
              <a:t>Немедленно оповестите жителей близлежащих домов о пожаре криками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rgbClr val="0000FF"/>
                </a:solidFill>
              </a:rPr>
              <a:t>Примите участие в тушении пожара, используя для этого ведра с водой, песком, а зимой – снег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rgbClr val="0000FF"/>
                </a:solidFill>
              </a:rPr>
              <a:t>Сообщите о пожаре в пожарную охрану с ближайшего телефона по номеру 01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rgbClr val="0000FF"/>
                </a:solidFill>
              </a:rPr>
              <a:t>После ликвидации пожара привлеките внимание пожарных стуком или криком для освобождения вас из подвала.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4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625683">
            <a:off x="453188" y="1778411"/>
            <a:ext cx="9005153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–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8 баллов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680824"/>
            <a:ext cx="1609725" cy="154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dirty="0" smtClean="0">
                <a:solidFill>
                  <a:srgbClr val="FF0000"/>
                </a:solidFill>
              </a:rPr>
              <a:t>Отравление  каким сильнодействующим ядовитым  веществом произошло, если имеются следующие признаки: ощущение удушья, кашель, раздражение кожи, слезотечение, резь в  глазах, насморк, боли  в желудке?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</p:spPr>
        <p:txBody>
          <a:bodyPr/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9 баллов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Аммиак</a:t>
            </a:r>
            <a:endParaRPr lang="ru-RU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Хлор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Фосген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Окись углерода</a:t>
            </a:r>
          </a:p>
          <a:p>
            <a:pPr marL="514350" indent="-514350"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915875">
            <a:off x="360873" y="1510212"/>
            <a:ext cx="8766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–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9 баллов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680824"/>
            <a:ext cx="1609725" cy="154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6002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Систему, созданную  в  России для  предупреждения  и  ликвидации  чрезвычайных  ситуаций,  называют: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10 </a:t>
            </a:r>
            <a:r>
              <a:rPr lang="ru-RU" b="1" dirty="0" smtClean="0">
                <a:solidFill>
                  <a:srgbClr val="CA0692"/>
                </a:solidFill>
              </a:rPr>
              <a:t>баллов. </a:t>
            </a:r>
          </a:p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Вторая несгораемая сумма</a:t>
            </a:r>
            <a:endParaRPr lang="ru-RU" b="1" dirty="0" smtClean="0">
              <a:solidFill>
                <a:srgbClr val="CA0692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Система  </a:t>
            </a:r>
            <a:r>
              <a:rPr lang="ru-RU" dirty="0" smtClean="0">
                <a:solidFill>
                  <a:srgbClr val="0000FF"/>
                </a:solidFill>
              </a:rPr>
              <a:t>наблюдения  и   контроля   за   состоянием  окружающей  природной  среды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Система  сил  и   средств   для   ликвидации  последствий ЧС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Единая  государственная  система  предупреждения  и  ликвидации ЧС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Российская система предупреждения и ликвидации ЧС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825992">
            <a:off x="720548" y="884982"/>
            <a:ext cx="8229600" cy="2667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Поздравляем! </a:t>
            </a:r>
            <a:br>
              <a:rPr lang="ru-RU" sz="4800" b="1" dirty="0" smtClean="0">
                <a:solidFill>
                  <a:srgbClr val="FF0000"/>
                </a:solidFill>
              </a:rPr>
            </a:br>
            <a:r>
              <a:rPr lang="ru-RU" sz="4800" b="1" dirty="0" smtClean="0">
                <a:solidFill>
                  <a:srgbClr val="FF0000"/>
                </a:solidFill>
              </a:rPr>
              <a:t>Вы заработали – 10 баллов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D:\Documents\анимашки\сова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81600" y="3581400"/>
            <a:ext cx="1624013" cy="20529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>
                                      <p:cBhvr>
                                        <p:cTn id="14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Выходя  из  зоны  химического  заражения  следует: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</a:t>
            </a:r>
            <a:r>
              <a:rPr lang="ru-RU" b="1" dirty="0" smtClean="0">
                <a:solidFill>
                  <a:srgbClr val="CA0692"/>
                </a:solidFill>
              </a:rPr>
              <a:t>вопроса – 11 баллов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Перпендикулярно  </a:t>
            </a:r>
            <a:r>
              <a:rPr lang="ru-RU" dirty="0" smtClean="0">
                <a:solidFill>
                  <a:srgbClr val="0000FF"/>
                </a:solidFill>
              </a:rPr>
              <a:t>направлению   ветра;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 По  направлению  ветра;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 Навстречу  ветра.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Под углом к направлению ветра</a:t>
            </a:r>
          </a:p>
          <a:p>
            <a:pPr marL="514350" indent="-514350">
              <a:buNone/>
            </a:pPr>
            <a:endParaRPr lang="ru-RU" b="1" dirty="0" smtClean="0">
              <a:solidFill>
                <a:srgbClr val="CA0692"/>
              </a:solidFill>
            </a:endParaRPr>
          </a:p>
          <a:p>
            <a:pPr marL="514350" indent="-514350">
              <a:buNone/>
            </a:pPr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915875">
            <a:off x="361759" y="1270154"/>
            <a:ext cx="867624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–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11 баллов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680824"/>
            <a:ext cx="1609725" cy="154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При  отравлении угарным  газом  прежде  всего необходимо: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12 баллов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Согреть  </a:t>
            </a:r>
            <a:r>
              <a:rPr lang="ru-RU" dirty="0" smtClean="0">
                <a:solidFill>
                  <a:srgbClr val="0000FF"/>
                </a:solidFill>
              </a:rPr>
              <a:t>пострадавшего, при  остановке или  нарушении  дыхания провести   искусственную  вентиляцию легких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Вынести  пострадавшего на  свежий  воздух и  обеспечить  доступ кислорода   к  дыхательным  путям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Дать  понюхать с  ватки  нашатырный  спирт, срочно  доставить пострадавшего  в лечебное  учреждение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Вынести  пострадавшего на  свежий  воздух и напоить молоком</a:t>
            </a:r>
          </a:p>
          <a:p>
            <a:pPr marL="514350" indent="-514350">
              <a:buNone/>
            </a:pPr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915875">
            <a:off x="823367" y="1759404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–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12 баллов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680824"/>
            <a:ext cx="1609725" cy="154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>
                <a:solidFill>
                  <a:srgbClr val="FF0000"/>
                </a:solidFill>
              </a:rPr>
              <a:t>При  аварии на  химически  опасном объекте  произошла утечка хлора. Вы можете оказаться  в зоне заражения, живете на первом  этаже девятиэтажного дома. 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Как вы поступите?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13 баллов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Останетесь  </a:t>
            </a:r>
            <a:r>
              <a:rPr lang="ru-RU" dirty="0" smtClean="0">
                <a:solidFill>
                  <a:srgbClr val="0000FF"/>
                </a:solidFill>
              </a:rPr>
              <a:t>в своей  квартире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Укроетесь  в  подвале  здания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Поднимитесь на девятый  этаж  дома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Выполните герметизацию окон и дверей</a:t>
            </a:r>
          </a:p>
          <a:p>
            <a:pPr marL="514350" indent="-514350">
              <a:buNone/>
            </a:pPr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Правила игры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1 балл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2 балла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3 балла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4 балла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5 баллов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5+1 балл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5+2 балла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5+3 балла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5+4 балла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 5+5 баллов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 5+5+1 балл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 5+5+2 балла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 5+5+3 балла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00FF"/>
                </a:solidFill>
              </a:rPr>
              <a:t> 5+5+4 балла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 5+5+5 баллов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Documents\Документы Рая\Мои рисунки\Анимации\анимашки 152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472338">
            <a:off x="3235779" y="1754424"/>
            <a:ext cx="5298621" cy="2665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915875">
            <a:off x="975765" y="1759405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–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13 баллов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680824"/>
            <a:ext cx="1609725" cy="154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Родон</a:t>
            </a:r>
            <a:r>
              <a:rPr lang="ru-RU" b="1" dirty="0" smtClean="0">
                <a:solidFill>
                  <a:srgbClr val="FF0000"/>
                </a:solidFill>
              </a:rPr>
              <a:t> – это: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14 баллов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Бесцветный </a:t>
            </a:r>
            <a:r>
              <a:rPr lang="ru-RU" dirty="0" smtClean="0">
                <a:solidFill>
                  <a:srgbClr val="0000FF"/>
                </a:solidFill>
              </a:rPr>
              <a:t>газ с резким запахом, легче воздуха, горюч, с воздухом образует взрывоопасную смесь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Серебристый жидкий металл плотностью 13,5 г</a:t>
            </a:r>
            <a:r>
              <a:rPr lang="en-US" dirty="0" smtClean="0">
                <a:solidFill>
                  <a:srgbClr val="0000FF"/>
                </a:solidFill>
              </a:rPr>
              <a:t>/</a:t>
            </a:r>
            <a:r>
              <a:rPr lang="ru-RU" dirty="0" smtClean="0">
                <a:solidFill>
                  <a:srgbClr val="0000FF"/>
                </a:solidFill>
              </a:rPr>
              <a:t>см, легко испаряется, токсичен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Газ желто-зеленого цвета с резким раздражающим специфическим запахом, тяжелее воздуха примерно в 2,5 раза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Газ без цвета, вкуса и запаха – один из продуктов распада урана-238 </a:t>
            </a:r>
          </a:p>
          <a:p>
            <a:pPr marL="514350" indent="-514350">
              <a:buNone/>
            </a:pPr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915875">
            <a:off x="975765" y="1759405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–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14 баллов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680824"/>
            <a:ext cx="1609725" cy="154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</a:t>
            </a:r>
            <a:r>
              <a:rPr lang="ru-RU" b="1" dirty="0" smtClean="0">
                <a:solidFill>
                  <a:srgbClr val="FF0000"/>
                </a:solidFill>
              </a:rPr>
              <a:t>Мутагены способствуют: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15 </a:t>
            </a:r>
            <a:r>
              <a:rPr lang="ru-RU" b="1" dirty="0" smtClean="0">
                <a:solidFill>
                  <a:srgbClr val="CA0692"/>
                </a:solidFill>
              </a:rPr>
              <a:t>баллов. </a:t>
            </a:r>
          </a:p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Третья несгораемая сумма.</a:t>
            </a:r>
            <a:endParaRPr lang="ru-RU" b="1" dirty="0" smtClean="0">
              <a:solidFill>
                <a:srgbClr val="CA0692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Влиянию </a:t>
            </a:r>
            <a:r>
              <a:rPr lang="ru-RU" dirty="0" smtClean="0">
                <a:solidFill>
                  <a:srgbClr val="0000FF"/>
                </a:solidFill>
              </a:rPr>
              <a:t>на клетки организма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Образованию в организме свободных радикалов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Укреплению иммунитета организма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Образованию в организме раковых клеток</a:t>
            </a:r>
          </a:p>
          <a:p>
            <a:pPr marL="514350" indent="-514350"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pPr marL="514350" indent="-514350"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rot="20556580">
            <a:off x="868158" y="1755933"/>
            <a:ext cx="7623625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relaxedInset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Поздравляем </a:t>
            </a:r>
          </a:p>
          <a:p>
            <a:pPr algn="ctr"/>
            <a:r>
              <a:rPr lang="ru-RU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 победой</a:t>
            </a:r>
            <a:endParaRPr lang="ru-RU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D:\Documents\Документы Рая\Мои рисунки\Анимации\анимашки 1149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533400"/>
            <a:ext cx="1333500" cy="1895475"/>
          </a:xfrm>
          <a:prstGeom prst="rect">
            <a:avLst/>
          </a:prstGeom>
          <a:noFill/>
        </p:spPr>
      </p:pic>
      <p:pic>
        <p:nvPicPr>
          <p:cNvPr id="1027" name="Picture 3" descr="D:\Documents\Документы Рая\Мои рисунки\Анимации\анимашки 1525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4724400"/>
            <a:ext cx="1676400" cy="1612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7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10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>
                                      <p:cBhvr>
                                        <p:cTn id="21" dur="10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2" dur="10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7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100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>
                                      <p:cBhvr>
                                        <p:cTn id="27" dur="100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8" dur="100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/>
            </a:r>
            <a:br>
              <a:rPr lang="ru-RU" sz="6600" b="1" dirty="0" smtClean="0">
                <a:solidFill>
                  <a:srgbClr val="FF0000"/>
                </a:solidFill>
              </a:rPr>
            </a:br>
            <a:r>
              <a:rPr lang="ru-RU" sz="6600" b="1" dirty="0" smtClean="0">
                <a:solidFill>
                  <a:srgbClr val="FF0000"/>
                </a:solidFill>
              </a:rPr>
              <a:t>Подсказки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5400" b="1" dirty="0" smtClean="0">
                <a:solidFill>
                  <a:srgbClr val="0000FF"/>
                </a:solidFill>
              </a:rPr>
              <a:t>  Помощь зала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5400" b="1" dirty="0" smtClean="0">
                <a:solidFill>
                  <a:srgbClr val="0000FF"/>
                </a:solidFill>
              </a:rPr>
              <a:t>  50 на 50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5400" b="1" dirty="0" smtClean="0">
                <a:solidFill>
                  <a:srgbClr val="0000FF"/>
                </a:solidFill>
              </a:rPr>
              <a:t>  Помощь друга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Что означает ОБЖ?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1 балл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Очень </a:t>
            </a:r>
            <a:r>
              <a:rPr lang="ru-RU" dirty="0" smtClean="0">
                <a:solidFill>
                  <a:srgbClr val="0000FF"/>
                </a:solidFill>
              </a:rPr>
              <a:t>бабушку люблю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Основы будущей жизни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Основы безопасности жизнедеятельности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Очень боюсь жить</a:t>
            </a:r>
          </a:p>
          <a:p>
            <a:pPr marL="514350" indent="-514350">
              <a:buFont typeface="+mj-lt"/>
              <a:buAutoNum type="alphaUcPeriod"/>
            </a:pPr>
            <a:endParaRPr lang="ru-RU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915875">
            <a:off x="823366" y="2140405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- 1 балл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4267200"/>
            <a:ext cx="1609725" cy="154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Производственные аварии и катастрофы относятся к: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CA0692"/>
                </a:solidFill>
              </a:rPr>
              <a:t>Цена вопроса – 2 балла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ЧС </a:t>
            </a:r>
            <a:r>
              <a:rPr lang="ru-RU" dirty="0" smtClean="0">
                <a:solidFill>
                  <a:srgbClr val="0000FF"/>
                </a:solidFill>
              </a:rPr>
              <a:t>экологического характера 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ЧС природного характера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ЧС техногенного характера 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Стихийным бедствиям</a:t>
            </a:r>
          </a:p>
          <a:p>
            <a:pPr marL="514350" indent="-514350"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pPr marL="514350" indent="-514350"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20915875">
            <a:off x="975766" y="2064205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FF0000"/>
                </a:solidFill>
              </a:rPr>
              <a:t>Вы заработали - 2 балла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D:\Documents\анимашки\Entertainment-0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1370" y="4267200"/>
            <a:ext cx="1584356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Что такое пожар?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pPr marL="514350" indent="-514350" algn="ctr">
              <a:buNone/>
            </a:pPr>
            <a:r>
              <a:rPr lang="ru-RU" dirty="0" smtClean="0">
                <a:solidFill>
                  <a:srgbClr val="0000FF"/>
                </a:solidFill>
              </a:rPr>
              <a:t> </a:t>
            </a:r>
            <a:r>
              <a:rPr lang="ru-RU" b="1" dirty="0" smtClean="0">
                <a:solidFill>
                  <a:srgbClr val="CA0692"/>
                </a:solidFill>
              </a:rPr>
              <a:t>Цена вопроса – 3 балла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Химическая </a:t>
            </a:r>
            <a:r>
              <a:rPr lang="ru-RU" dirty="0" smtClean="0">
                <a:solidFill>
                  <a:srgbClr val="0000FF"/>
                </a:solidFill>
              </a:rPr>
              <a:t>реакция окисления,  сопровождающаяся выделением    большого    количества тепла  и света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Неконтролируемое  стихийно развивающееся  горение, причиняющее  материальный ущерб,  вред  жизни и здоровья  людей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Частный случай  горения, протекающий  мгновенно, с кратковременным  выделением   значительного количества  тепла и света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 smtClean="0">
                <a:solidFill>
                  <a:srgbClr val="0000FF"/>
                </a:solidFill>
              </a:rPr>
              <a:t>Большой огонь </a:t>
            </a:r>
          </a:p>
          <a:p>
            <a:pPr marL="514350" indent="-514350" algn="ctr">
              <a:buNone/>
            </a:pPr>
            <a:endParaRPr lang="ru-RU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0F0F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880</Words>
  <PresentationFormat>Экран (4:3)</PresentationFormat>
  <Paragraphs>150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Office Theme</vt:lpstr>
      <vt:lpstr>  Кто хочет стать отличником? Итоговый урок-игра по ОБЖ 8 класс</vt:lpstr>
      <vt:lpstr>Отборочный тур</vt:lpstr>
      <vt:lpstr>Правила игры</vt:lpstr>
      <vt:lpstr> Подсказки  </vt:lpstr>
      <vt:lpstr>Что означает ОБЖ?</vt:lpstr>
      <vt:lpstr>Слайд 6</vt:lpstr>
      <vt:lpstr>Производственные аварии и катастрофы относятся к: </vt:lpstr>
      <vt:lpstr>Слайд 8</vt:lpstr>
      <vt:lpstr>Что такое пожар?</vt:lpstr>
      <vt:lpstr>Слайд 10</vt:lpstr>
      <vt:lpstr>Придя  вечером  домой,  вы  почувствовали  запах  газа.  Ваши  действия: </vt:lpstr>
      <vt:lpstr>Слайд 12</vt:lpstr>
      <vt:lpstr>Что такое ДТП?</vt:lpstr>
      <vt:lpstr>Поздравляем!  Вы заработали – 5 баллов</vt:lpstr>
      <vt:lpstr>Процесс горения  протекает при наличии:</vt:lpstr>
      <vt:lpstr>Слайд 16</vt:lpstr>
      <vt:lpstr>Что  такое  взрыв?</vt:lpstr>
      <vt:lpstr>Слайд 18</vt:lpstr>
      <vt:lpstr> Находясь  дома  один,  вы  вдруг  услышите   прерывистые  гудки  предприятий и машин.  Ваши  действия: </vt:lpstr>
      <vt:lpstr>Слайд 20</vt:lpstr>
      <vt:lpstr> Отравление  каким сильнодействующим ядовитым  веществом произошло, если имеются следующие признаки: ощущение удушья, кашель, раздражение кожи, слезотечение, резь в  глазах, насморк, боли  в желудке? </vt:lpstr>
      <vt:lpstr>Слайд 22</vt:lpstr>
      <vt:lpstr>Систему, созданную  в  России для  предупреждения  и  ликвидации  чрезвычайных  ситуаций,  называют:</vt:lpstr>
      <vt:lpstr>Поздравляем!  Вы заработали – 10 баллов</vt:lpstr>
      <vt:lpstr>Выходя  из  зоны  химического  заражения  следует:</vt:lpstr>
      <vt:lpstr>Слайд 26</vt:lpstr>
      <vt:lpstr>При  отравлении угарным  газом  прежде  всего необходимо:</vt:lpstr>
      <vt:lpstr>Слайд 28</vt:lpstr>
      <vt:lpstr> При  аварии на  химически  опасном объекте  произошла утечка хлора. Вы можете оказаться  в зоне заражения, живете на первом  этаже девятиэтажного дома.  Как вы поступите? </vt:lpstr>
      <vt:lpstr>Слайд 30</vt:lpstr>
      <vt:lpstr>Родон – это:</vt:lpstr>
      <vt:lpstr>Слайд 32</vt:lpstr>
      <vt:lpstr>     Мутагены способствуют: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Кто хочет стать отличником</dc:title>
  <dc:creator>Миша</dc:creator>
  <cp:lastModifiedBy>Миша</cp:lastModifiedBy>
  <cp:revision>50</cp:revision>
  <dcterms:created xsi:type="dcterms:W3CDTF">2012-02-19T08:10:36Z</dcterms:created>
  <dcterms:modified xsi:type="dcterms:W3CDTF">2013-01-28T16:10:21Z</dcterms:modified>
</cp:coreProperties>
</file>