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0" r:id="rId5"/>
    <p:sldId id="261" r:id="rId6"/>
    <p:sldId id="262" r:id="rId7"/>
    <p:sldId id="279" r:id="rId8"/>
    <p:sldId id="280" r:id="rId9"/>
    <p:sldId id="270" r:id="rId10"/>
    <p:sldId id="263" r:id="rId11"/>
    <p:sldId id="281" r:id="rId12"/>
    <p:sldId id="269" r:id="rId13"/>
    <p:sldId id="271" r:id="rId14"/>
    <p:sldId id="272" r:id="rId15"/>
    <p:sldId id="276" r:id="rId16"/>
    <p:sldId id="258" r:id="rId17"/>
    <p:sldId id="277" r:id="rId18"/>
    <p:sldId id="273" r:id="rId19"/>
    <p:sldId id="274" r:id="rId20"/>
    <p:sldId id="275" r:id="rId21"/>
    <p:sldId id="264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  <a:srgbClr val="DBA56F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02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09B28F-9062-49A3-A78F-0B2F09798410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03DEC2-24BE-49CC-9024-3EBA2617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B9EDB5-CE46-4AA2-A76E-EEC43D73F0DB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531A65-0424-401A-9FB6-7C6BF025F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0F03DC-9000-46FC-9329-EF94D2735FF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7D0899-81B5-4900-8BB2-63CD61ADF832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22CCF8-889C-415B-88A6-C627DDB7A781}" type="slidenum">
              <a:rPr lang="ru-RU" smtClean="0">
                <a:solidFill>
                  <a:srgbClr val="000000"/>
                </a:solidFill>
              </a:rPr>
              <a:pPr/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A94C-8E61-44EF-846D-8AAB459C2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E0CA-4E48-4E41-9197-D7924125C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932A-D353-4457-95DF-E51F99401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F42AD-D3B9-410C-BC4D-9FF033BC5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A2A43-3A19-4C9E-B63B-FB3AAE634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4B001-092C-4383-B528-7D8FBBE1A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9899-8F3F-46FF-A431-990FCAA90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EF1D-8976-4B25-BAF6-7FB024825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E346-EDAA-4479-9980-71EF48370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44A4-F442-4307-9C41-A4498192D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61AE-EB69-4D52-A170-2A8F82434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FD12-B683-4C1B-B942-7C5A9602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AFDC-9FC1-4501-BD25-79BA9A59E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B33A-C612-4FB6-BBEA-FD4C018B5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7DB4B-8270-4AAD-B091-E140EF184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7443-65F8-4AFA-8FC0-64C5293CF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94417-7EFF-4AD5-BBB9-2484E42D4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24DB-3BB9-46BE-8BFD-D18E00925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0770-3ECF-4616-92F7-506AC0D0D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B4E6-2482-426E-B061-AD26183DA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418B-BE94-41FA-BDA6-3145BEDA3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6A0E-3D9B-4EC8-ABC1-AC08BC18A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DC5C-C578-4BE3-920B-8309171B0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0894F-FE92-4653-8D94-2450102AF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928A-A927-47E7-BECC-C6948A96E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24EF6-AC3E-4B5F-8788-EEE8485A4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2425D-2C1A-4C41-9F82-4BC491A86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07C73-315C-4780-847D-812CBBD4D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6A775-EE05-4769-A1B5-FD3234EE0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52B7A-538C-412B-BEB9-F81AB0CB4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4E62-93B5-486B-AB8F-49C098A68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E93A-37AA-47D0-B89D-61ED13161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1375D-9CD9-4DDD-84E1-5EA3A4C3A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9488E-9596-46EA-898F-2FDE45195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BA50-73A2-4B8B-887C-DA5FC02A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AC3E16-68E4-4F39-88BB-BD1B1275A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292ADD-1963-4633-9BD5-A260DB43F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056796-14EF-4C21-8771-FC942FF0A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52513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тайн пирамиды Хеопса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49237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Проектируем пирамиду по методу древних архитекторов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23850" y="4941888"/>
            <a:ext cx="85693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663300"/>
                </a:solidFill>
              </a:rPr>
              <a:t>Гаевская Наталья Владимировна, заслуженный работник культуры РФ, </a:t>
            </a:r>
          </a:p>
          <a:p>
            <a:pPr algn="ctr"/>
            <a:r>
              <a:rPr lang="ru-RU" sz="1600" b="1">
                <a:solidFill>
                  <a:srgbClr val="663300"/>
                </a:solidFill>
              </a:rPr>
              <a:t>учитель высшей категории, преподаватель МХК</a:t>
            </a:r>
          </a:p>
          <a:p>
            <a:pPr algn="ctr"/>
            <a:r>
              <a:rPr lang="ru-RU" sz="1600" b="1">
                <a:solidFill>
                  <a:srgbClr val="663300"/>
                </a:solidFill>
              </a:rPr>
              <a:t>Тихонравова Вера Ивановна, учитель высшей категории,</a:t>
            </a:r>
          </a:p>
          <a:p>
            <a:pPr algn="ctr"/>
            <a:r>
              <a:rPr lang="ru-RU" sz="1600" b="1">
                <a:solidFill>
                  <a:srgbClr val="663300"/>
                </a:solidFill>
              </a:rPr>
              <a:t>преподаватель математики.</a:t>
            </a:r>
          </a:p>
          <a:p>
            <a:pPr algn="ctr"/>
            <a:r>
              <a:rPr lang="ru-RU" sz="1600" b="1">
                <a:solidFill>
                  <a:srgbClr val="663300"/>
                </a:solidFill>
              </a:rPr>
              <a:t>ГБОУ СОШ г. Москвы с углубленным изучением музыки и хореографии №1113</a:t>
            </a:r>
          </a:p>
          <a:p>
            <a:pPr algn="ctr"/>
            <a:endParaRPr 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285750"/>
            <a:ext cx="3494088" cy="65151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643438" y="1412875"/>
            <a:ext cx="41767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 руках у зодчего Хесира (Древнее царство, </a:t>
            </a:r>
            <a:r>
              <a:rPr lang="en-US" sz="2000" b="1"/>
              <a:t>IV  </a:t>
            </a:r>
            <a:r>
              <a:rPr lang="ru-RU" sz="2000" b="1"/>
              <a:t>царство</a:t>
            </a:r>
            <a:r>
              <a:rPr lang="en-US" sz="2000" b="1"/>
              <a:t>)</a:t>
            </a:r>
            <a:r>
              <a:rPr lang="ru-RU" sz="2000" b="1"/>
              <a:t> измерительные инструменты архитектора – эталоны длин и ремешок с прикрепленной к нему пластиной с двумя отверстиями. Предположим, что его можно использовать в качестве циркуля для построения окружностей.</a:t>
            </a:r>
          </a:p>
          <a:p>
            <a:endParaRPr lang="ru-RU" sz="2000"/>
          </a:p>
          <a:p>
            <a:endParaRPr lang="ru-RU" sz="2000"/>
          </a:p>
          <a:p>
            <a:r>
              <a:rPr lang="ru-RU" sz="2000"/>
              <a:t>Кстати, высказывается версия, что именно он был строителем пирамиды Хеопса! Правда, доказательств нет….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основе  пирамиды Хеопса лежит принцип «золотого сечения».</a:t>
            </a:r>
          </a:p>
          <a:p>
            <a:r>
              <a:rPr lang="ru-RU" smtClean="0"/>
              <a:t>Поставленную проблему можно решить, не используя измерений на основе геометрических построений с использованием самых простых инструментов – прямой палочки  и веревки (ремешка) произвольной длины с пластиной с отверстием на конце.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прямого угла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88" y="3429000"/>
            <a:ext cx="7000875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уга 5"/>
          <p:cNvSpPr/>
          <p:nvPr/>
        </p:nvSpPr>
        <p:spPr>
          <a:xfrm>
            <a:off x="1857375" y="3000375"/>
            <a:ext cx="142875" cy="164306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2938" y="1392238"/>
            <a:ext cx="3929062" cy="4073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00375" y="1392238"/>
            <a:ext cx="3929063" cy="40735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141538" y="3429000"/>
            <a:ext cx="328771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3214688" y="2928938"/>
            <a:ext cx="1071562" cy="1000125"/>
          </a:xfrm>
          <a:prstGeom prst="arc">
            <a:avLst>
              <a:gd name="adj1" fmla="val 1627721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4576763" y="1503363"/>
            <a:ext cx="12700" cy="51990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42988" y="4149725"/>
            <a:ext cx="73453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3538538"/>
            <a:ext cx="50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79613" y="3662363"/>
            <a:ext cx="288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</a:t>
            </a:r>
            <a:endParaRPr lang="ru-RU" sz="2400" b="1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60888" y="1538288"/>
            <a:ext cx="396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</a:t>
            </a:r>
            <a:endParaRPr lang="ru-RU" sz="2400" b="1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94500" y="3663950"/>
            <a:ext cx="360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</a:t>
            </a:r>
            <a:endParaRPr lang="ru-RU" sz="2400" b="1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45050" y="6342063"/>
            <a:ext cx="36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D</a:t>
            </a:r>
            <a:endParaRPr lang="ru-RU" sz="2400" b="1"/>
          </a:p>
        </p:txBody>
      </p:sp>
      <p:sp>
        <p:nvSpPr>
          <p:cNvPr id="23" name="Овал 22"/>
          <p:cNvSpPr/>
          <p:nvPr/>
        </p:nvSpPr>
        <p:spPr>
          <a:xfrm>
            <a:off x="2379663" y="1989138"/>
            <a:ext cx="4321175" cy="43195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>
            <a:stCxn id="23" idx="2"/>
            <a:endCxn id="23" idx="2"/>
          </p:cNvCxnSpPr>
          <p:nvPr/>
        </p:nvCxnSpPr>
        <p:spPr>
          <a:xfrm>
            <a:off x="2379663" y="41497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 flipH="1" flipV="1">
            <a:off x="2352675" y="4125913"/>
            <a:ext cx="53975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 flipV="1">
            <a:off x="4549775" y="1989138"/>
            <a:ext cx="44450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686550" y="4149725"/>
            <a:ext cx="53975" cy="444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57713" y="6286500"/>
            <a:ext cx="46037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9" name="TextBox 31"/>
          <p:cNvSpPr txBox="1">
            <a:spLocks noChangeArrowheads="1"/>
          </p:cNvSpPr>
          <p:nvPr/>
        </p:nvSpPr>
        <p:spPr bwMode="auto">
          <a:xfrm>
            <a:off x="250825" y="188913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квадрата 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использования свойств квадрата</a:t>
            </a:r>
          </a:p>
        </p:txBody>
      </p:sp>
      <p:sp>
        <p:nvSpPr>
          <p:cNvPr id="16400" name="TextBox 34"/>
          <p:cNvSpPr txBox="1">
            <a:spLocks noChangeArrowheads="1"/>
          </p:cNvSpPr>
          <p:nvPr/>
        </p:nvSpPr>
        <p:spPr bwMode="auto">
          <a:xfrm>
            <a:off x="250825" y="1019175"/>
            <a:ext cx="9007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663300"/>
                </a:solidFill>
              </a:rPr>
              <a:t>Диагонали квадрата взаимно перпендикулярны и равны, </a:t>
            </a:r>
          </a:p>
          <a:p>
            <a:pPr algn="ctr"/>
            <a:r>
              <a:rPr lang="ru-RU" sz="1600" b="1" i="1">
                <a:solidFill>
                  <a:srgbClr val="663300"/>
                </a:solidFill>
              </a:rPr>
              <a:t>точкой пересечения делятся пополам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5488" y="4125913"/>
            <a:ext cx="4603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Прямая соединительная линия 41"/>
          <p:cNvCxnSpPr/>
          <p:nvPr/>
        </p:nvCxnSpPr>
        <p:spPr>
          <a:xfrm flipV="1">
            <a:off x="2360613" y="2000250"/>
            <a:ext cx="2211387" cy="21764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589463" y="2009775"/>
            <a:ext cx="2122487" cy="21669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382838" y="4194175"/>
            <a:ext cx="2236787" cy="2160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625975" y="4171950"/>
            <a:ext cx="2097088" cy="2136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971550" y="5589588"/>
            <a:ext cx="4321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971550" y="3357563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971550" y="3357563"/>
            <a:ext cx="432117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27088" y="5805488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</a:t>
            </a:r>
            <a:endParaRPr lang="ru-RU" sz="2400" b="1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364163" y="587692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</a:t>
            </a:r>
            <a:r>
              <a:rPr lang="en-US"/>
              <a:t> </a:t>
            </a:r>
            <a:endParaRPr lang="ru-RU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39750" y="27082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endParaRPr lang="ru-RU" sz="2400" b="1"/>
          </a:p>
        </p:txBody>
      </p:sp>
      <p:sp>
        <p:nvSpPr>
          <p:cNvPr id="5138" name="Arc 18"/>
          <p:cNvSpPr>
            <a:spLocks/>
          </p:cNvSpPr>
          <p:nvPr/>
        </p:nvSpPr>
        <p:spPr bwMode="auto">
          <a:xfrm flipV="1">
            <a:off x="323850" y="2852738"/>
            <a:ext cx="2808288" cy="2808287"/>
          </a:xfrm>
          <a:custGeom>
            <a:avLst/>
            <a:gdLst>
              <a:gd name="T0" fmla="*/ 0 w 20364"/>
              <a:gd name="T1" fmla="*/ 0 h 21600"/>
              <a:gd name="T2" fmla="*/ 2147483647 w 20364"/>
              <a:gd name="T3" fmla="*/ 2147483647 h 21600"/>
              <a:gd name="T4" fmla="*/ 0 w 20364"/>
              <a:gd name="T5" fmla="*/ 2147483647 h 21600"/>
              <a:gd name="T6" fmla="*/ 0 60000 65536"/>
              <a:gd name="T7" fmla="*/ 0 60000 65536"/>
              <a:gd name="T8" fmla="*/ 0 60000 65536"/>
              <a:gd name="T9" fmla="*/ 0 w 20364"/>
              <a:gd name="T10" fmla="*/ 0 h 21600"/>
              <a:gd name="T11" fmla="*/ 20364 w 203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4" h="21600" fill="none" extrusionOk="0">
                <a:moveTo>
                  <a:pt x="-1" y="0"/>
                </a:moveTo>
                <a:cubicBezTo>
                  <a:pt x="9152" y="0"/>
                  <a:pt x="17311" y="5768"/>
                  <a:pt x="20363" y="14397"/>
                </a:cubicBezTo>
              </a:path>
              <a:path w="20364" h="21600" stroke="0" extrusionOk="0">
                <a:moveTo>
                  <a:pt x="-1" y="0"/>
                </a:moveTo>
                <a:cubicBezTo>
                  <a:pt x="9152" y="0"/>
                  <a:pt x="17311" y="5768"/>
                  <a:pt x="20363" y="143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Arc 19"/>
          <p:cNvSpPr>
            <a:spLocks/>
          </p:cNvSpPr>
          <p:nvPr/>
        </p:nvSpPr>
        <p:spPr bwMode="auto">
          <a:xfrm flipH="1">
            <a:off x="2339975" y="3933825"/>
            <a:ext cx="1152525" cy="2376488"/>
          </a:xfrm>
          <a:custGeom>
            <a:avLst/>
            <a:gdLst>
              <a:gd name="T0" fmla="*/ 0 w 21591"/>
              <a:gd name="T1" fmla="*/ 0 h 21600"/>
              <a:gd name="T2" fmla="*/ 2147483647 w 21591"/>
              <a:gd name="T3" fmla="*/ 2147483647 h 21600"/>
              <a:gd name="T4" fmla="*/ 0 w 21591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92" y="0"/>
                  <a:pt x="21262" y="9304"/>
                  <a:pt x="21591" y="20991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92" y="0"/>
                  <a:pt x="21262" y="9304"/>
                  <a:pt x="21591" y="209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627313" y="335756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endParaRPr lang="ru-RU" sz="2400" b="1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555875" y="5805488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</a:t>
            </a:r>
            <a:endParaRPr lang="ru-RU" sz="2400" b="1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076825" y="1989138"/>
            <a:ext cx="936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/>
              <a:t>AE</a:t>
            </a:r>
          </a:p>
          <a:p>
            <a:r>
              <a:rPr lang="en-US" sz="2400" b="1" i="1"/>
              <a:t>EB</a:t>
            </a:r>
            <a:endParaRPr lang="ru-RU" sz="2400" b="1" i="1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940425" y="1989138"/>
            <a:ext cx="7921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/>
              <a:t>BE</a:t>
            </a:r>
          </a:p>
          <a:p>
            <a:r>
              <a:rPr lang="en-US" sz="2400" b="1"/>
              <a:t>AB</a:t>
            </a:r>
            <a:endParaRPr lang="ru-RU" sz="2400" b="1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651500" y="22050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=</a:t>
            </a:r>
            <a:endParaRPr lang="ru-RU" sz="2400" b="1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516688" y="21336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=</a:t>
            </a:r>
            <a:endParaRPr lang="ru-RU" sz="2400" b="1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877050" y="21336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</a:t>
            </a:r>
            <a:r>
              <a:rPr lang="ru-RU" sz="2400" b="1"/>
              <a:t>,</a:t>
            </a:r>
            <a:r>
              <a:rPr lang="en-US" sz="2400" b="1"/>
              <a:t>618</a:t>
            </a:r>
            <a:endParaRPr lang="ru-RU" sz="2400" b="1"/>
          </a:p>
        </p:txBody>
      </p:sp>
      <p:sp>
        <p:nvSpPr>
          <p:cNvPr id="17425" name="Text Box 27"/>
          <p:cNvSpPr txBox="1">
            <a:spLocks noChangeArrowheads="1"/>
          </p:cNvSpPr>
          <p:nvPr/>
        </p:nvSpPr>
        <p:spPr bwMode="auto">
          <a:xfrm>
            <a:off x="755650" y="404813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отрезка в пропорциях «золотого сечения»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28688" y="1928813"/>
            <a:ext cx="164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AC=A</a:t>
            </a:r>
            <a:r>
              <a:rPr lang="ru-RU" sz="2400" b="1"/>
              <a:t>В</a:t>
            </a:r>
            <a:r>
              <a:rPr lang="en-US" sz="2400" b="1"/>
              <a:t>/2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130" grpId="0" animBg="1"/>
      <p:bldP spid="5131" grpId="0"/>
      <p:bldP spid="5132" grpId="0"/>
      <p:bldP spid="5133" grpId="0"/>
      <p:bldP spid="5138" grpId="0" animBg="1"/>
      <p:bldP spid="5139" grpId="0" animBg="1"/>
      <p:bldP spid="5140" grpId="0"/>
      <p:bldP spid="5142" grpId="0"/>
      <p:bldP spid="5143" grpId="0"/>
      <p:bldP spid="5144" grpId="0"/>
      <p:bldP spid="5145" grpId="0"/>
      <p:bldP spid="514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</a:t>
            </a:r>
            <a:r>
              <a:rPr lang="ru-RU" sz="36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«золотого треугольника» </a:t>
            </a:r>
            <a:r>
              <a:rPr lang="ru-RU" sz="3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делением стороны квадрата в пропорциях «золотого сечения»</a:t>
            </a:r>
            <a:br>
              <a:rPr lang="ru-RU" sz="3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Но прежде всего определим длину стороны основания пирамиды Хеопса в египетских мерах длины: легко заметить, что это будет ровно 500 локтям (233 м делим на 0,466 м)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400" dirty="0" smtClean="0"/>
              <a:t>Возьмем квадрат со стороной 5 единиц: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2714625"/>
            <a:ext cx="3571875" cy="357187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57313" y="2714625"/>
            <a:ext cx="142875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8143875" y="908050"/>
            <a:ext cx="1588" cy="180657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70413" y="908050"/>
            <a:ext cx="0" cy="180657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30" idx="4"/>
          </p:cNvCxnSpPr>
          <p:nvPr/>
        </p:nvCxnSpPr>
        <p:spPr>
          <a:xfrm>
            <a:off x="4572000" y="911225"/>
            <a:ext cx="3557588" cy="1803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572000" y="908050"/>
            <a:ext cx="3578225" cy="18065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узел 24"/>
          <p:cNvSpPr/>
          <p:nvPr/>
        </p:nvSpPr>
        <p:spPr>
          <a:xfrm>
            <a:off x="2786063" y="-747713"/>
            <a:ext cx="3575050" cy="3463926"/>
          </a:xfrm>
          <a:prstGeom prst="flowChartConnector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5942013" y="711200"/>
            <a:ext cx="4246562" cy="3935413"/>
          </a:xfrm>
          <a:prstGeom prst="flowChartConnector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5942013" y="2571750"/>
            <a:ext cx="1587" cy="2143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>
            <a:off x="6357938" y="-747713"/>
            <a:ext cx="3543300" cy="3462338"/>
          </a:xfrm>
          <a:prstGeom prst="flowChartConnector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419350" y="711200"/>
            <a:ext cx="4384675" cy="3935413"/>
          </a:xfrm>
          <a:prstGeom prst="flowChartConnector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6804025" y="2606675"/>
            <a:ext cx="1588" cy="2143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32" idx="6"/>
          </p:cNvCxnSpPr>
          <p:nvPr/>
        </p:nvCxnSpPr>
        <p:spPr>
          <a:xfrm flipV="1">
            <a:off x="4557713" y="2678113"/>
            <a:ext cx="2246312" cy="36083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5949950" y="2716213"/>
            <a:ext cx="2195513" cy="35702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779838" y="6165850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</a:t>
            </a:r>
            <a:endParaRPr lang="ru-RU" b="1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227763" y="2820988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</a:t>
            </a:r>
            <a:endParaRPr lang="ru-RU" b="1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261350" y="6165850"/>
            <a:ext cx="382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</a:t>
            </a:r>
            <a:endParaRPr lang="ru-RU" b="1"/>
          </a:p>
        </p:txBody>
      </p:sp>
      <p:cxnSp>
        <p:nvCxnSpPr>
          <p:cNvPr id="54" name="Прямая соединительная линия 53"/>
          <p:cNvCxnSpPr>
            <a:endCxn id="4" idx="2"/>
          </p:cNvCxnSpPr>
          <p:nvPr/>
        </p:nvCxnSpPr>
        <p:spPr>
          <a:xfrm flipH="1">
            <a:off x="6357938" y="3357563"/>
            <a:ext cx="3175" cy="29289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6" name="TextBox 54"/>
          <p:cNvSpPr txBox="1">
            <a:spLocks noChangeArrowheads="1"/>
          </p:cNvSpPr>
          <p:nvPr/>
        </p:nvSpPr>
        <p:spPr bwMode="auto">
          <a:xfrm>
            <a:off x="6213475" y="6350000"/>
            <a:ext cx="28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</a:t>
            </a:r>
            <a:endParaRPr lang="ru-RU" b="1"/>
          </a:p>
        </p:txBody>
      </p:sp>
      <p:sp>
        <p:nvSpPr>
          <p:cNvPr id="19477" name="Текст 55"/>
          <p:cNvSpPr>
            <a:spLocks noGrp="1"/>
          </p:cNvSpPr>
          <p:nvPr>
            <p:ph type="body" sz="half" idx="2"/>
          </p:nvPr>
        </p:nvSpPr>
        <p:spPr>
          <a:xfrm>
            <a:off x="323850" y="3190875"/>
            <a:ext cx="1033463" cy="1311275"/>
          </a:xfrm>
        </p:spPr>
        <p:txBody>
          <a:bodyPr/>
          <a:lstStyle/>
          <a:p>
            <a:r>
              <a:rPr lang="en-US" sz="3600" b="1" u="sng" smtClean="0"/>
              <a:t>A C</a:t>
            </a:r>
          </a:p>
          <a:p>
            <a:r>
              <a:rPr lang="en-US" sz="3600" b="1" smtClean="0"/>
              <a:t>BD</a:t>
            </a:r>
          </a:p>
          <a:p>
            <a:endParaRPr lang="ru-RU" smtClean="0"/>
          </a:p>
        </p:txBody>
      </p:sp>
      <p:sp>
        <p:nvSpPr>
          <p:cNvPr id="57" name="Прямоугольник 56"/>
          <p:cNvSpPr/>
          <p:nvPr/>
        </p:nvSpPr>
        <p:spPr>
          <a:xfrm>
            <a:off x="6372225" y="5876925"/>
            <a:ext cx="431800" cy="409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Равно 57"/>
          <p:cNvSpPr/>
          <p:nvPr/>
        </p:nvSpPr>
        <p:spPr>
          <a:xfrm>
            <a:off x="1357313" y="3644900"/>
            <a:ext cx="406400" cy="288925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80" name="Текст 55"/>
          <p:cNvSpPr txBox="1">
            <a:spLocks/>
          </p:cNvSpPr>
          <p:nvPr/>
        </p:nvSpPr>
        <p:spPr bwMode="auto">
          <a:xfrm>
            <a:off x="1763713" y="3206750"/>
            <a:ext cx="10334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3600" b="1" u="sng"/>
              <a:t> 5</a:t>
            </a:r>
          </a:p>
          <a:p>
            <a:pPr eaLnBrk="0" hangingPunct="0">
              <a:spcBef>
                <a:spcPct val="20000"/>
              </a:spcBef>
            </a:pPr>
            <a:r>
              <a:rPr lang="en-US" sz="3600" b="1"/>
              <a:t> 4</a:t>
            </a:r>
          </a:p>
          <a:p>
            <a:pPr eaLnBrk="0" hangingPunct="0">
              <a:spcBef>
                <a:spcPct val="20000"/>
              </a:spcBef>
            </a:pPr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2713038"/>
            <a:ext cx="720725" cy="3573462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011863" y="2732088"/>
            <a:ext cx="720725" cy="3571875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408863" y="2695575"/>
            <a:ext cx="720725" cy="3573463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6007100" y="1296988"/>
            <a:ext cx="720725" cy="3571875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6011863" y="2732088"/>
            <a:ext cx="720725" cy="3571875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5990431" y="4139407"/>
            <a:ext cx="720725" cy="3573462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2" grpId="0" animBg="1"/>
      <p:bldP spid="50" grpId="0"/>
      <p:bldP spid="51" grpId="0"/>
      <p:bldP spid="52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816350" y="1916113"/>
            <a:ext cx="1476375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292725" y="1916113"/>
            <a:ext cx="1476375" cy="1512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16350" y="3429000"/>
            <a:ext cx="1476375" cy="13684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339975" y="1916113"/>
            <a:ext cx="1476375" cy="1512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816350" y="584200"/>
            <a:ext cx="1476375" cy="13319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2663825" y="1916113"/>
            <a:ext cx="1152525" cy="757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663825" y="2673350"/>
            <a:ext cx="11525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 flipV="1">
            <a:off x="3816350" y="3429000"/>
            <a:ext cx="7556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4572000" y="3429000"/>
            <a:ext cx="7207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5292725" y="1916113"/>
            <a:ext cx="1042988" cy="757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5292725" y="2673350"/>
            <a:ext cx="1042988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3816350" y="944563"/>
            <a:ext cx="75565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4572000" y="944563"/>
            <a:ext cx="72072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527425" y="16287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292725" y="162877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72000" y="58420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4338638" y="1916113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000000"/>
                </a:solidFill>
              </a:rPr>
              <a:t>D</a:t>
            </a: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769100" y="584200"/>
            <a:ext cx="12588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0000"/>
                </a:solidFill>
              </a:rPr>
              <a:t>AB=5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srgbClr val="000000"/>
                </a:solidFill>
              </a:rPr>
              <a:t>CD=4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4572000" y="584200"/>
            <a:ext cx="0" cy="1381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1" name="Line 27"/>
          <p:cNvSpPr>
            <a:spLocks noChangeShapeType="1"/>
          </p:cNvSpPr>
          <p:nvPr/>
        </p:nvSpPr>
        <p:spPr bwMode="auto">
          <a:xfrm>
            <a:off x="4572000" y="920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2" name="Line 29"/>
          <p:cNvSpPr>
            <a:spLocks noChangeShapeType="1"/>
          </p:cNvSpPr>
          <p:nvPr/>
        </p:nvSpPr>
        <p:spPr bwMode="auto">
          <a:xfrm>
            <a:off x="4572000" y="944563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3" name="TextBox 1"/>
          <p:cNvSpPr txBox="1">
            <a:spLocks noChangeArrowheads="1"/>
          </p:cNvSpPr>
          <p:nvPr/>
        </p:nvSpPr>
        <p:spPr bwMode="auto">
          <a:xfrm>
            <a:off x="395288" y="227013"/>
            <a:ext cx="2682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Построим развертку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6" grpId="0" animBg="1"/>
      <p:bldP spid="3087" grpId="0" animBg="1"/>
      <p:bldP spid="3088" grpId="0" animBg="1"/>
      <p:bldP spid="3089" grpId="0" animBg="1"/>
      <p:bldP spid="3091" grpId="0"/>
      <p:bldP spid="3092" grpId="0"/>
      <p:bldP spid="3093" grpId="0"/>
      <p:bldP spid="3094" grpId="0"/>
      <p:bldP spid="30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250825" y="3205163"/>
            <a:ext cx="2376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16-6,25=9,75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157663"/>
            <a:ext cx="3373438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FO</a:t>
            </a:r>
            <a:r>
              <a:rPr lang="ru-RU" sz="2400" b="1" kern="0" dirty="0">
                <a:solidFill>
                  <a:srgbClr val="000000"/>
                </a:solidFill>
                <a:latin typeface="Arial"/>
              </a:rPr>
              <a:t> = </a:t>
            </a:r>
            <a:r>
              <a:rPr lang="ru-RU" sz="5400" b="1" kern="0" dirty="0">
                <a:solidFill>
                  <a:srgbClr val="000000"/>
                </a:solidFill>
                <a:latin typeface="Arial"/>
              </a:rPr>
              <a:t>ⱱ</a:t>
            </a:r>
            <a:r>
              <a:rPr lang="ru-RU" sz="2400" b="1" kern="0" dirty="0">
                <a:solidFill>
                  <a:srgbClr val="000000"/>
                </a:solidFill>
                <a:latin typeface="Arial"/>
              </a:rPr>
              <a:t>9,75=3,1225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185738" y="1533525"/>
            <a:ext cx="331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MN=AB</a:t>
            </a:r>
            <a:r>
              <a:rPr lang="ru-RU" sz="2400" b="1"/>
              <a:t>=</a:t>
            </a:r>
            <a:r>
              <a:rPr lang="en-US" sz="2400" b="1"/>
              <a:t>5</a:t>
            </a:r>
          </a:p>
          <a:p>
            <a:r>
              <a:rPr lang="en-US" sz="2400" b="1"/>
              <a:t>ON</a:t>
            </a:r>
            <a:r>
              <a:rPr lang="ru-RU" sz="2400" b="1"/>
              <a:t>=2,5</a:t>
            </a:r>
          </a:p>
          <a:p>
            <a:r>
              <a:rPr lang="en-US" sz="2400" b="1"/>
              <a:t>FN=4</a:t>
            </a:r>
            <a:endParaRPr lang="ru-RU" sz="2400" b="1"/>
          </a:p>
          <a:p>
            <a:endParaRPr lang="ru-RU" sz="2400" b="1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50825" y="115888"/>
            <a:ext cx="8497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3300"/>
                </a:solidFill>
              </a:rPr>
              <a:t>Итак, мы построили  правильную четырехугольную пирамиду со стороной основания, равной 5 и апофемой боковой грани, равной 4.</a:t>
            </a:r>
          </a:p>
          <a:p>
            <a:r>
              <a:rPr lang="ru-RU" b="1" i="1">
                <a:solidFill>
                  <a:srgbClr val="663300"/>
                </a:solidFill>
              </a:rPr>
              <a:t>Вычислим при помощи теоремы Пифагора ее высоту:</a:t>
            </a:r>
          </a:p>
        </p:txBody>
      </p:sp>
      <p:sp>
        <p:nvSpPr>
          <p:cNvPr id="4" name="Блок-схема: данные 3"/>
          <p:cNvSpPr/>
          <p:nvPr/>
        </p:nvSpPr>
        <p:spPr>
          <a:xfrm>
            <a:off x="3167063" y="4868863"/>
            <a:ext cx="4500562" cy="768350"/>
          </a:xfrm>
          <a:prstGeom prst="flowChartInputOutpu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67063" y="5635625"/>
            <a:ext cx="3636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04025" y="4868863"/>
            <a:ext cx="863600" cy="73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292725" y="2708275"/>
            <a:ext cx="0" cy="254476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067175" y="2708275"/>
            <a:ext cx="1225550" cy="2160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167063" y="2708275"/>
            <a:ext cx="2125662" cy="292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92725" y="2708275"/>
            <a:ext cx="1511300" cy="2928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292725" y="2708275"/>
            <a:ext cx="2374900" cy="2160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4" idx="5"/>
          </p:cNvCxnSpPr>
          <p:nvPr/>
        </p:nvCxnSpPr>
        <p:spPr>
          <a:xfrm>
            <a:off x="5292725" y="2708275"/>
            <a:ext cx="1925638" cy="2544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4" idx="2"/>
            <a:endCxn id="4" idx="5"/>
          </p:cNvCxnSpPr>
          <p:nvPr/>
        </p:nvCxnSpPr>
        <p:spPr>
          <a:xfrm>
            <a:off x="3616325" y="5253038"/>
            <a:ext cx="360203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TextBox 43"/>
          <p:cNvSpPr txBox="1">
            <a:spLocks noChangeArrowheads="1"/>
          </p:cNvSpPr>
          <p:nvPr/>
        </p:nvSpPr>
        <p:spPr bwMode="auto">
          <a:xfrm>
            <a:off x="5148263" y="5276850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21521" name="TextBox 44"/>
          <p:cNvSpPr txBox="1">
            <a:spLocks noChangeArrowheads="1"/>
          </p:cNvSpPr>
          <p:nvPr/>
        </p:nvSpPr>
        <p:spPr bwMode="auto">
          <a:xfrm>
            <a:off x="2771775" y="5645150"/>
            <a:ext cx="60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</a:t>
            </a:r>
            <a:endParaRPr lang="ru-RU" b="1"/>
          </a:p>
        </p:txBody>
      </p:sp>
      <p:sp>
        <p:nvSpPr>
          <p:cNvPr id="21522" name="TextBox 45"/>
          <p:cNvSpPr txBox="1">
            <a:spLocks noChangeArrowheads="1"/>
          </p:cNvSpPr>
          <p:nvPr/>
        </p:nvSpPr>
        <p:spPr bwMode="auto">
          <a:xfrm>
            <a:off x="4354513" y="450850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</a:t>
            </a:r>
            <a:endParaRPr lang="ru-RU" b="1"/>
          </a:p>
        </p:txBody>
      </p:sp>
      <p:sp>
        <p:nvSpPr>
          <p:cNvPr id="21523" name="TextBox 46"/>
          <p:cNvSpPr txBox="1">
            <a:spLocks noChangeArrowheads="1"/>
          </p:cNvSpPr>
          <p:nvPr/>
        </p:nvSpPr>
        <p:spPr bwMode="auto">
          <a:xfrm>
            <a:off x="6804025" y="5689600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</a:t>
            </a:r>
            <a:endParaRPr lang="ru-RU" b="1"/>
          </a:p>
        </p:txBody>
      </p:sp>
      <p:sp>
        <p:nvSpPr>
          <p:cNvPr id="21524" name="TextBox 53"/>
          <p:cNvSpPr txBox="1">
            <a:spLocks noChangeArrowheads="1"/>
          </p:cNvSpPr>
          <p:nvPr/>
        </p:nvSpPr>
        <p:spPr bwMode="auto">
          <a:xfrm>
            <a:off x="7667625" y="4500563"/>
            <a:ext cx="414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</a:t>
            </a:r>
            <a:endParaRPr lang="ru-RU" b="1"/>
          </a:p>
        </p:txBody>
      </p:sp>
      <p:sp>
        <p:nvSpPr>
          <p:cNvPr id="21525" name="TextBox 54"/>
          <p:cNvSpPr txBox="1">
            <a:spLocks noChangeArrowheads="1"/>
          </p:cNvSpPr>
          <p:nvPr/>
        </p:nvSpPr>
        <p:spPr bwMode="auto">
          <a:xfrm>
            <a:off x="5254625" y="2133600"/>
            <a:ext cx="41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</a:t>
            </a:r>
            <a:endParaRPr lang="ru-RU" b="1"/>
          </a:p>
        </p:txBody>
      </p:sp>
      <p:sp>
        <p:nvSpPr>
          <p:cNvPr id="21526" name="TextBox 55"/>
          <p:cNvSpPr txBox="1">
            <a:spLocks noChangeArrowheads="1"/>
          </p:cNvSpPr>
          <p:nvPr/>
        </p:nvSpPr>
        <p:spPr bwMode="auto">
          <a:xfrm>
            <a:off x="7370763" y="5232400"/>
            <a:ext cx="414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</a:t>
            </a:r>
            <a:endParaRPr lang="ru-RU" b="1"/>
          </a:p>
        </p:txBody>
      </p:sp>
      <p:sp>
        <p:nvSpPr>
          <p:cNvPr id="21527" name="TextBox 56"/>
          <p:cNvSpPr txBox="1">
            <a:spLocks noChangeArrowheads="1"/>
          </p:cNvSpPr>
          <p:nvPr/>
        </p:nvSpPr>
        <p:spPr bwMode="auto">
          <a:xfrm>
            <a:off x="3082925" y="4886325"/>
            <a:ext cx="414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Уточненные габариты пирамиды Хеопса</a:t>
            </a:r>
            <a:b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Сторона основания 500 </a:t>
            </a:r>
            <a:r>
              <a:rPr lang="ru-RU" dirty="0" err="1" smtClean="0"/>
              <a:t>лк</a:t>
            </a:r>
            <a:r>
              <a:rPr lang="ru-RU" dirty="0" smtClean="0"/>
              <a:t> (233 м), </a:t>
            </a:r>
          </a:p>
          <a:p>
            <a:pPr eaLnBrk="1" hangingPunct="1">
              <a:defRPr/>
            </a:pPr>
            <a:r>
              <a:rPr lang="ru-RU" dirty="0" smtClean="0"/>
              <a:t>Апофема боковой грани 400 </a:t>
            </a:r>
            <a:r>
              <a:rPr lang="ru-RU" dirty="0" err="1" smtClean="0"/>
              <a:t>лк</a:t>
            </a:r>
            <a:r>
              <a:rPr lang="ru-RU" dirty="0" smtClean="0"/>
              <a:t> (186,4 м),</a:t>
            </a:r>
          </a:p>
          <a:p>
            <a:pPr eaLnBrk="1" hangingPunct="1">
              <a:defRPr/>
            </a:pPr>
            <a:r>
              <a:rPr lang="ru-RU" dirty="0" smtClean="0"/>
              <a:t>Высота пирамиды  составляет 312,25 </a:t>
            </a:r>
            <a:r>
              <a:rPr lang="ru-RU" dirty="0" err="1" smtClean="0"/>
              <a:t>лк</a:t>
            </a:r>
            <a:r>
              <a:rPr lang="ru-RU" dirty="0" smtClean="0"/>
              <a:t>, что соответствует 145, 5 м.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/>
              <a:t>Считается, что высота пирамиды Хеопса составляла </a:t>
            </a:r>
            <a:r>
              <a:rPr lang="ru-RU" sz="2400" dirty="0" err="1" smtClean="0"/>
              <a:t>ок</a:t>
            </a:r>
            <a:r>
              <a:rPr lang="ru-RU" sz="2400" dirty="0" smtClean="0"/>
              <a:t>. 147 м., однако наши вычисления показывают, что она была на  </a:t>
            </a:r>
            <a:r>
              <a:rPr lang="en-US" sz="2400" dirty="0" smtClean="0"/>
              <a:t>1</a:t>
            </a:r>
            <a:r>
              <a:rPr lang="ru-RU" sz="2400" dirty="0" smtClean="0"/>
              <a:t>,5 метра ниже.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"Все боится времени, но время боится пирамид"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 smtClean="0"/>
              <a:t> Разработать проект пирамиды   возможно методом построения без применения вычислений, то есть методами, доступными древним египтянам, накопившим за тысячелетия проектирования и строительства ирригационных сооружений большие опыт и знания в области геометрии. 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76250"/>
            <a:ext cx="5233988" cy="5400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8075612" cy="503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Нынешние размеры пирамиды Хеопса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Высота ≈ 138,75 м</a:t>
            </a:r>
          </a:p>
          <a:p>
            <a:r>
              <a:rPr lang="ru-RU" smtClean="0"/>
              <a:t>Угол наклона боковой грани: 51° 50'</a:t>
            </a:r>
          </a:p>
          <a:p>
            <a:r>
              <a:rPr lang="ru-RU" smtClean="0"/>
              <a:t>Длина бокового ребра  около 225 м</a:t>
            </a:r>
          </a:p>
          <a:p>
            <a:r>
              <a:rPr lang="ru-RU" smtClean="0"/>
              <a:t>Длина сторон основания пирамиды: 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юг — 230,454 м; 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север — 230,253 м; 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запад — 230,357 м; 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восток — 230,394 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варианты габаритов пирамиды Хеопса 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9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/>
                        </a:rPr>
                        <a:t>Размер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Howard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Vyse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</a:rPr>
                        <a:t>Tailor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</a:rPr>
                        <a:t>Smyth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</a:rPr>
                        <a:t>Petrie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</a:rPr>
                        <a:t>Cole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</a:rPr>
                        <a:t>Проскуряков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</a:rPr>
                        <a:t>Mercilaud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</a:tr>
              <a:tr h="548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</a:rPr>
                        <a:t>A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</a:rPr>
                        <a:t>Длина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</a:rPr>
                        <a:t>Основания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232,751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232,867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231,394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230,561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230,365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233,164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232,797792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</a:tr>
              <a:tr h="411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</a:rPr>
                        <a:t>H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</a:rPr>
                        <a:t>Высота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148,153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148,133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147,113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146,721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146,731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146,595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148,061683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</a:tr>
              <a:tr h="411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</a:rPr>
                        <a:t>h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</a:rPr>
                        <a:t>Апофема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188,395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188,415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</a:rPr>
                        <a:t>187,158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186,592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186,539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187,300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188,33737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</a:tr>
              <a:tr h="548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ymbol"/>
                        </a:rPr>
                        <a:t>a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</a:rPr>
                        <a:t>угол наклона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</a:rPr>
                        <a:t>грани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</a:rPr>
                        <a:t>51°51'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51°49'57"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51°49'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51°50'34"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51°52'06"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</a:rPr>
                        <a:t>51°30'21"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</a:rPr>
                        <a:t>51°49'38,25"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19685" marR="19685" marT="45704" marB="45704" anchor="ctr"/>
                </a:tc>
              </a:tr>
            </a:tbl>
          </a:graphicData>
        </a:graphic>
      </p:graphicFrame>
      <p:sp>
        <p:nvSpPr>
          <p:cNvPr id="9275" name="TextBox 4"/>
          <p:cNvSpPr txBox="1">
            <a:spLocks noChangeArrowheads="1"/>
          </p:cNvSpPr>
          <p:nvPr/>
        </p:nvSpPr>
        <p:spPr bwMode="auto">
          <a:xfrm>
            <a:off x="900113" y="5084763"/>
            <a:ext cx="712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Приведенная таблица подтверждает относительность обмеров пирамиды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«Спроектировать» пирамиду, пользуясь доступными египтянам средствами</a:t>
            </a:r>
          </a:p>
          <a:p>
            <a:r>
              <a:rPr lang="ru-RU" smtClean="0"/>
              <a:t>Построить ее модель</a:t>
            </a:r>
          </a:p>
          <a:p>
            <a:r>
              <a:rPr lang="ru-RU" smtClean="0"/>
              <a:t>Проверить и уточнить габариты пирамиды Хеопса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8913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Египтян использовали три основные единицы длины: </a:t>
            </a:r>
          </a:p>
          <a:p>
            <a:pPr eaLnBrk="1" hangingPunct="1">
              <a:defRPr/>
            </a:pPr>
            <a:r>
              <a:rPr lang="ru-RU" sz="2000" dirty="0" smtClean="0"/>
              <a:t>палец </a:t>
            </a:r>
            <a:r>
              <a:rPr lang="ru-RU" sz="2000" dirty="0"/>
              <a:t>– 16,6 </a:t>
            </a:r>
            <a:r>
              <a:rPr lang="ru-RU" sz="2000" dirty="0" smtClean="0"/>
              <a:t>мм,</a:t>
            </a:r>
          </a:p>
          <a:p>
            <a:pPr eaLnBrk="1" hangingPunct="1">
              <a:defRPr/>
            </a:pPr>
            <a:r>
              <a:rPr lang="ru-RU" sz="2000" dirty="0" smtClean="0"/>
              <a:t>ладонь – четыре пальца, 66,6 мм</a:t>
            </a:r>
          </a:p>
          <a:p>
            <a:pPr eaLnBrk="1" hangingPunct="1">
              <a:defRPr/>
            </a:pPr>
            <a:r>
              <a:rPr lang="ru-RU" sz="2000" dirty="0" smtClean="0"/>
              <a:t>локоть </a:t>
            </a:r>
            <a:r>
              <a:rPr lang="ru-RU" sz="2000" dirty="0"/>
              <a:t> – семь </a:t>
            </a:r>
            <a:r>
              <a:rPr lang="ru-RU" sz="2000" dirty="0" smtClean="0"/>
              <a:t>ладоней - 466 мм </a:t>
            </a:r>
            <a:r>
              <a:rPr lang="ru-RU" sz="16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038" y="2012950"/>
            <a:ext cx="4124337" cy="30718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12950"/>
            <a:ext cx="4162425" cy="31273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3138488" y="5084763"/>
            <a:ext cx="5703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900" i="1"/>
              <a:t>Кадр из фильма «История единицы»,</a:t>
            </a:r>
            <a:r>
              <a:rPr lang="en-US" sz="900" i="1"/>
              <a:t> </a:t>
            </a:r>
            <a:r>
              <a:rPr lang="ru-RU" sz="900" i="1"/>
              <a:t>ВВС, 2005 г.</a:t>
            </a:r>
          </a:p>
        </p:txBody>
      </p:sp>
      <p:pic>
        <p:nvPicPr>
          <p:cNvPr id="11270" name="Picture 6" descr="C:\Users\user\Desktop\fr-lo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65725"/>
            <a:ext cx="4968875" cy="14874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5364163" y="5380038"/>
            <a:ext cx="3478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Образец древнеегипетского эталона длины – царский локоть, 18 династия Нового царства (Музей египетского искусства в Турине)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встретить разные версии размера «царского локтя» – до 52 см. Проверим справедливость используемого нами значения 46,6 см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ru-RU" sz="2400" dirty="0" smtClean="0"/>
              <a:t>Средний рост древнего египтянина составлял около 160 см</a:t>
            </a:r>
          </a:p>
          <a:p>
            <a:pPr marL="0" indent="0" algn="ctr">
              <a:buFontTx/>
              <a:buNone/>
              <a:defRPr/>
            </a:pPr>
            <a:r>
              <a:rPr lang="ru-RU" sz="2400" dirty="0" smtClean="0"/>
              <a:t>Согласно вычислениям Леонардо да Винчи, рост человека равен 24 ладоням</a:t>
            </a:r>
          </a:p>
          <a:p>
            <a:pPr marL="0" indent="0" algn="ctr">
              <a:buFontTx/>
              <a:buNone/>
              <a:defRPr/>
            </a:pPr>
            <a:r>
              <a:rPr lang="ru-RU" sz="2400" dirty="0" smtClean="0"/>
              <a:t>То есть, ширина ладони: 160</a:t>
            </a:r>
            <a:r>
              <a:rPr lang="en-US" sz="2400" dirty="0" smtClean="0"/>
              <a:t>:24=6</a:t>
            </a:r>
            <a:r>
              <a:rPr lang="ru-RU" sz="2400" dirty="0" smtClean="0"/>
              <a:t>,66 см, </a:t>
            </a:r>
          </a:p>
          <a:p>
            <a:pPr marL="0" indent="0" algn="ctr">
              <a:buFontTx/>
              <a:buNone/>
              <a:defRPr/>
            </a:pPr>
            <a:r>
              <a:rPr lang="ru-RU" sz="2400" dirty="0"/>
              <a:t>ш</a:t>
            </a:r>
            <a:r>
              <a:rPr lang="ru-RU" sz="2400" dirty="0" smtClean="0"/>
              <a:t>ирина пальца: 6,66</a:t>
            </a:r>
            <a:r>
              <a:rPr lang="en-US" sz="2400" dirty="0" smtClean="0"/>
              <a:t>:4=1</a:t>
            </a:r>
            <a:r>
              <a:rPr lang="ru-RU" sz="2400" dirty="0" smtClean="0"/>
              <a:t>,66 см</a:t>
            </a:r>
          </a:p>
          <a:p>
            <a:pPr marL="0" indent="0" algn="ctr">
              <a:buFontTx/>
              <a:buNone/>
              <a:defRPr/>
            </a:pPr>
            <a:endParaRPr lang="ru-RU" sz="2400" dirty="0" smtClean="0"/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«царский локоть» 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равен 7 ладоней, то есть 46,6 см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648</Words>
  <Application>Microsoft Office PowerPoint</Application>
  <PresentationFormat>Экран (4:3)</PresentationFormat>
  <Paragraphs>160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Wingdings</vt:lpstr>
      <vt:lpstr>Times New Roman</vt:lpstr>
      <vt:lpstr>Symbol</vt:lpstr>
      <vt:lpstr>Оформление по умолчанию</vt:lpstr>
      <vt:lpstr>1_Оформление по умолчанию</vt:lpstr>
      <vt:lpstr>2_Оформление по умолчанию</vt:lpstr>
      <vt:lpstr>Одна из тайн пирамиды Хеопса</vt:lpstr>
      <vt:lpstr>"Все боится времени, но время боится пирамид" </vt:lpstr>
      <vt:lpstr>Слайд 3</vt:lpstr>
      <vt:lpstr>Слайд 4</vt:lpstr>
      <vt:lpstr>Нынешние размеры пирамиды Хеопса</vt:lpstr>
      <vt:lpstr>Разные варианты габаритов пирамиды Хеопса   </vt:lpstr>
      <vt:lpstr>Задачи</vt:lpstr>
      <vt:lpstr>Слайд 8</vt:lpstr>
      <vt:lpstr> </vt:lpstr>
      <vt:lpstr>Слайд 10</vt:lpstr>
      <vt:lpstr>Гипотеза</vt:lpstr>
      <vt:lpstr>Построение прямого угла</vt:lpstr>
      <vt:lpstr>Слайд 13</vt:lpstr>
      <vt:lpstr>Слайд 14</vt:lpstr>
      <vt:lpstr>  Построение «золотого треугольника» делением стороны квадрата в пропорциях «золотого сечения»  Но прежде всего определим длину стороны основания пирамиды Хеопса в египетских мерах длины: легко заметить, что это будет ровно 500 локтям (233 м делим на 0,466 м)  Возьмем квадрат со стороной 5 единиц:</vt:lpstr>
      <vt:lpstr>Слайд 16</vt:lpstr>
      <vt:lpstr>Слайд 17</vt:lpstr>
      <vt:lpstr>Слайд 18</vt:lpstr>
      <vt:lpstr>Уточненные габариты пирамиды Хеопса </vt:lpstr>
      <vt:lpstr>Выводы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DJ_Diesel</dc:creator>
  <cp:lastModifiedBy>revaz</cp:lastModifiedBy>
  <cp:revision>70</cp:revision>
  <dcterms:created xsi:type="dcterms:W3CDTF">2012-03-06T16:30:36Z</dcterms:created>
  <dcterms:modified xsi:type="dcterms:W3CDTF">2013-04-04T19:49:55Z</dcterms:modified>
</cp:coreProperties>
</file>